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77" r:id="rId2"/>
    <p:sldId id="257" r:id="rId3"/>
    <p:sldId id="258" r:id="rId4"/>
    <p:sldId id="259" r:id="rId5"/>
    <p:sldId id="347" r:id="rId6"/>
    <p:sldId id="261" r:id="rId7"/>
    <p:sldId id="280" r:id="rId8"/>
    <p:sldId id="282" r:id="rId9"/>
    <p:sldId id="264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265" r:id="rId18"/>
    <p:sldId id="266" r:id="rId19"/>
    <p:sldId id="267" r:id="rId20"/>
    <p:sldId id="296" r:id="rId21"/>
    <p:sldId id="308" r:id="rId22"/>
    <p:sldId id="309" r:id="rId23"/>
    <p:sldId id="355" r:id="rId24"/>
    <p:sldId id="327" r:id="rId25"/>
    <p:sldId id="356" r:id="rId26"/>
    <p:sldId id="360" r:id="rId27"/>
    <p:sldId id="310" r:id="rId28"/>
    <p:sldId id="357" r:id="rId29"/>
    <p:sldId id="343" r:id="rId30"/>
    <p:sldId id="344" r:id="rId31"/>
    <p:sldId id="361" r:id="rId32"/>
    <p:sldId id="328" r:id="rId33"/>
    <p:sldId id="312" r:id="rId34"/>
    <p:sldId id="338" r:id="rId35"/>
    <p:sldId id="342" r:id="rId36"/>
    <p:sldId id="340" r:id="rId37"/>
    <p:sldId id="345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75000"/>
      <a:buFont typeface="Wingdings" panose="05000000000000000000" pitchFamily="2" charset="2"/>
      <a:buChar char="v"/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75000"/>
      <a:buFont typeface="Wingdings" panose="05000000000000000000" pitchFamily="2" charset="2"/>
      <a:buChar char="v"/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75000"/>
      <a:buFont typeface="Wingdings" panose="05000000000000000000" pitchFamily="2" charset="2"/>
      <a:buChar char="v"/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75000"/>
      <a:buFont typeface="Wingdings" panose="05000000000000000000" pitchFamily="2" charset="2"/>
      <a:buChar char="v"/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75000"/>
      <a:buFont typeface="Wingdings" panose="05000000000000000000" pitchFamily="2" charset="2"/>
      <a:buChar char="v"/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9900"/>
    <a:srgbClr val="9900FF"/>
    <a:srgbClr val="CC6600"/>
    <a:srgbClr val="9900CC"/>
    <a:srgbClr val="FF3399"/>
    <a:srgbClr val="00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76" autoAdjust="0"/>
    <p:restoredTop sz="94660"/>
  </p:normalViewPr>
  <p:slideViewPr>
    <p:cSldViewPr>
      <p:cViewPr>
        <p:scale>
          <a:sx n="100" d="100"/>
          <a:sy n="100" d="100"/>
        </p:scale>
        <p:origin x="-17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3" Type="http://schemas.openxmlformats.org/officeDocument/2006/relationships/image" Target="../media/image84.wmf"/><Relationship Id="rId7" Type="http://schemas.openxmlformats.org/officeDocument/2006/relationships/image" Target="../media/image88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6" Type="http://schemas.openxmlformats.org/officeDocument/2006/relationships/image" Target="../media/image87.wmf"/><Relationship Id="rId5" Type="http://schemas.openxmlformats.org/officeDocument/2006/relationships/image" Target="../media/image86.wmf"/><Relationship Id="rId4" Type="http://schemas.openxmlformats.org/officeDocument/2006/relationships/image" Target="../media/image85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3" Type="http://schemas.openxmlformats.org/officeDocument/2006/relationships/image" Target="../media/image92.wmf"/><Relationship Id="rId7" Type="http://schemas.openxmlformats.org/officeDocument/2006/relationships/image" Target="../media/image96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6" Type="http://schemas.openxmlformats.org/officeDocument/2006/relationships/image" Target="../media/image95.wmf"/><Relationship Id="rId5" Type="http://schemas.openxmlformats.org/officeDocument/2006/relationships/image" Target="../media/image94.wmf"/><Relationship Id="rId4" Type="http://schemas.openxmlformats.org/officeDocument/2006/relationships/image" Target="../media/image93.wmf"/><Relationship Id="rId9" Type="http://schemas.openxmlformats.org/officeDocument/2006/relationships/image" Target="../media/image9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3.emf"/><Relationship Id="rId1" Type="http://schemas.openxmlformats.org/officeDocument/2006/relationships/image" Target="../media/image10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4.e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6.wmf"/><Relationship Id="rId1" Type="http://schemas.openxmlformats.org/officeDocument/2006/relationships/image" Target="../media/image10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wmf"/><Relationship Id="rId2" Type="http://schemas.openxmlformats.org/officeDocument/2006/relationships/image" Target="../media/image109.wmf"/><Relationship Id="rId1" Type="http://schemas.openxmlformats.org/officeDocument/2006/relationships/image" Target="../media/image108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2.wmf"/><Relationship Id="rId1" Type="http://schemas.openxmlformats.org/officeDocument/2006/relationships/image" Target="../media/image111.e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4.wmf"/><Relationship Id="rId1" Type="http://schemas.openxmlformats.org/officeDocument/2006/relationships/image" Target="../media/image113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wmf"/><Relationship Id="rId2" Type="http://schemas.openxmlformats.org/officeDocument/2006/relationships/image" Target="../media/image119.wmf"/><Relationship Id="rId1" Type="http://schemas.openxmlformats.org/officeDocument/2006/relationships/image" Target="../media/image118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1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3.wmf"/><Relationship Id="rId1" Type="http://schemas.openxmlformats.org/officeDocument/2006/relationships/image" Target="../media/image122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4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2" Type="http://schemas.openxmlformats.org/officeDocument/2006/relationships/image" Target="../media/image126.wmf"/><Relationship Id="rId1" Type="http://schemas.openxmlformats.org/officeDocument/2006/relationships/image" Target="../media/image125.wmf"/><Relationship Id="rId4" Type="http://schemas.openxmlformats.org/officeDocument/2006/relationships/image" Target="../media/image128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wmf"/><Relationship Id="rId1" Type="http://schemas.openxmlformats.org/officeDocument/2006/relationships/image" Target="../media/image12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wmf"/><Relationship Id="rId3" Type="http://schemas.openxmlformats.org/officeDocument/2006/relationships/image" Target="../media/image36.png"/><Relationship Id="rId7" Type="http://schemas.openxmlformats.org/officeDocument/2006/relationships/image" Target="../media/image40.wmf"/><Relationship Id="rId12" Type="http://schemas.openxmlformats.org/officeDocument/2006/relationships/image" Target="../media/image45.wmf"/><Relationship Id="rId2" Type="http://schemas.openxmlformats.org/officeDocument/2006/relationships/image" Target="../media/image35.png"/><Relationship Id="rId1" Type="http://schemas.openxmlformats.org/officeDocument/2006/relationships/image" Target="../media/image34.png"/><Relationship Id="rId6" Type="http://schemas.openxmlformats.org/officeDocument/2006/relationships/image" Target="../media/image39.wmf"/><Relationship Id="rId11" Type="http://schemas.openxmlformats.org/officeDocument/2006/relationships/image" Target="../media/image44.wmf"/><Relationship Id="rId5" Type="http://schemas.openxmlformats.org/officeDocument/2006/relationships/image" Target="../media/image38.wmf"/><Relationship Id="rId10" Type="http://schemas.openxmlformats.org/officeDocument/2006/relationships/image" Target="../media/image43.png"/><Relationship Id="rId4" Type="http://schemas.openxmlformats.org/officeDocument/2006/relationships/image" Target="../media/image37.wmf"/><Relationship Id="rId9" Type="http://schemas.openxmlformats.org/officeDocument/2006/relationships/image" Target="../media/image42.png"/><Relationship Id="rId14" Type="http://schemas.openxmlformats.org/officeDocument/2006/relationships/image" Target="../media/image4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image" Target="../media/image59.wmf"/><Relationship Id="rId3" Type="http://schemas.openxmlformats.org/officeDocument/2006/relationships/image" Target="../media/image50.png"/><Relationship Id="rId7" Type="http://schemas.openxmlformats.org/officeDocument/2006/relationships/image" Target="../media/image54.wmf"/><Relationship Id="rId12" Type="http://schemas.openxmlformats.org/officeDocument/2006/relationships/image" Target="../media/image58.wmf"/><Relationship Id="rId2" Type="http://schemas.openxmlformats.org/officeDocument/2006/relationships/image" Target="../media/image49.png"/><Relationship Id="rId1" Type="http://schemas.openxmlformats.org/officeDocument/2006/relationships/image" Target="../media/image48.png"/><Relationship Id="rId6" Type="http://schemas.openxmlformats.org/officeDocument/2006/relationships/image" Target="../media/image53.wmf"/><Relationship Id="rId11" Type="http://schemas.openxmlformats.org/officeDocument/2006/relationships/image" Target="../media/image57.wmf"/><Relationship Id="rId5" Type="http://schemas.openxmlformats.org/officeDocument/2006/relationships/image" Target="../media/image52.wmf"/><Relationship Id="rId10" Type="http://schemas.openxmlformats.org/officeDocument/2006/relationships/image" Target="../media/image56.png"/><Relationship Id="rId4" Type="http://schemas.openxmlformats.org/officeDocument/2006/relationships/image" Target="../media/image51.png"/><Relationship Id="rId9" Type="http://schemas.openxmlformats.org/officeDocument/2006/relationships/image" Target="../media/image41.png"/><Relationship Id="rId14" Type="http://schemas.openxmlformats.org/officeDocument/2006/relationships/image" Target="../media/image6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image" Target="../media/image67.wmf"/><Relationship Id="rId3" Type="http://schemas.openxmlformats.org/officeDocument/2006/relationships/image" Target="../media/image48.png"/><Relationship Id="rId7" Type="http://schemas.openxmlformats.org/officeDocument/2006/relationships/image" Target="../media/image63.wmf"/><Relationship Id="rId12" Type="http://schemas.openxmlformats.org/officeDocument/2006/relationships/image" Target="../media/image66.wmf"/><Relationship Id="rId2" Type="http://schemas.openxmlformats.org/officeDocument/2006/relationships/image" Target="../media/image51.png"/><Relationship Id="rId1" Type="http://schemas.openxmlformats.org/officeDocument/2006/relationships/image" Target="../media/image49.png"/><Relationship Id="rId6" Type="http://schemas.openxmlformats.org/officeDocument/2006/relationships/image" Target="../media/image62.wmf"/><Relationship Id="rId11" Type="http://schemas.openxmlformats.org/officeDocument/2006/relationships/image" Target="../media/image65.wmf"/><Relationship Id="rId5" Type="http://schemas.openxmlformats.org/officeDocument/2006/relationships/image" Target="../media/image61.wmf"/><Relationship Id="rId10" Type="http://schemas.openxmlformats.org/officeDocument/2006/relationships/image" Target="../media/image50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Relationship Id="rId14" Type="http://schemas.openxmlformats.org/officeDocument/2006/relationships/image" Target="../media/image68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70.wmf"/><Relationship Id="rId7" Type="http://schemas.openxmlformats.org/officeDocument/2006/relationships/image" Target="../media/image51.png"/><Relationship Id="rId2" Type="http://schemas.openxmlformats.org/officeDocument/2006/relationships/image" Target="../media/image69.wmf"/><Relationship Id="rId1" Type="http://schemas.openxmlformats.org/officeDocument/2006/relationships/image" Target="../media/image48.png"/><Relationship Id="rId6" Type="http://schemas.openxmlformats.org/officeDocument/2006/relationships/image" Target="../media/image41.png"/><Relationship Id="rId5" Type="http://schemas.openxmlformats.org/officeDocument/2006/relationships/image" Target="../media/image72.wmf"/><Relationship Id="rId10" Type="http://schemas.openxmlformats.org/officeDocument/2006/relationships/image" Target="../media/image36.png"/><Relationship Id="rId4" Type="http://schemas.openxmlformats.org/officeDocument/2006/relationships/image" Target="../media/image71.wmf"/><Relationship Id="rId9" Type="http://schemas.openxmlformats.org/officeDocument/2006/relationships/image" Target="../media/image49.png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983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anose="02020603050405020304" pitchFamily="18" charset="0"/>
              </a:defRPr>
            </a:lvl1pPr>
          </a:lstStyle>
          <a:p>
            <a:fld id="{CC0353EB-A242-4F33-9342-400FDAD3BB8A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353EB-A242-4F33-9342-400FDAD3BB8A}" type="slidenum">
              <a:rPr lang="zh-CN" altLang="en-US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4315CBF-A7BF-4101-B38B-45039D6A6310}" type="slidenum">
              <a:rPr lang="zh-CN" altLang="en-US"/>
              <a:t>26</a:t>
            </a:fld>
            <a:endParaRPr lang="en-US" altLang="zh-CN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6C47-3F8F-4777-8ADF-0B0359144EF5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D18A-1154-4B98-A43E-80F68DE6E5FF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301625" y="609600"/>
            <a:ext cx="8540750" cy="5489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DE9DC2D0-34E7-46ED-AFA0-B7B5074AA19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09600"/>
            <a:ext cx="854075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01625" y="1905000"/>
            <a:ext cx="4194175" cy="41941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194175" cy="41941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B04E2E0C-69AC-4114-A5D6-6B3DA868D36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28BA-C458-4105-A80E-732FEABD232F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0B35E-EFCD-4CC9-AF0A-0D571E02F468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AA69-9F10-4372-91F0-8015875A66C2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CE0C-A0F2-4A07-A10E-74006FBC1FD6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B066-49B2-4BC5-A224-8A522CA58231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BA6-4181-4454-9171-031744C66CBA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0F10-24A1-46F4-9855-AF2927E2C639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9BE32-4EC0-479A-9465-6949B9AC11F6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5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6" cstate="email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E1519-B6F0-4F2B-8097-7B77B0BE2520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 panose="05020102010507070707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 panose="05020102010507070707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 panose="05020102010507070707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 panose="05020102010507070707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 panose="05020102010507070707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30.bin"/><Relationship Id="rId18" Type="http://schemas.openxmlformats.org/officeDocument/2006/relationships/image" Target="../media/image40.wmf"/><Relationship Id="rId26" Type="http://schemas.openxmlformats.org/officeDocument/2006/relationships/oleObject" Target="../embeddings/oleObject37.bin"/><Relationship Id="rId3" Type="http://schemas.openxmlformats.org/officeDocument/2006/relationships/oleObject" Target="../embeddings/oleObject24.bin"/><Relationship Id="rId21" Type="http://schemas.openxmlformats.org/officeDocument/2006/relationships/oleObject" Target="../embeddings/oleObject34.bin"/><Relationship Id="rId34" Type="http://schemas.openxmlformats.org/officeDocument/2006/relationships/image" Target="../media/image46.wmf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7.wmf"/><Relationship Id="rId17" Type="http://schemas.openxmlformats.org/officeDocument/2006/relationships/oleObject" Target="../embeddings/oleObject32.bin"/><Relationship Id="rId25" Type="http://schemas.openxmlformats.org/officeDocument/2006/relationships/oleObject" Target="../embeddings/oleObject36.bin"/><Relationship Id="rId3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9.wmf"/><Relationship Id="rId20" Type="http://schemas.openxmlformats.org/officeDocument/2006/relationships/image" Target="../media/image41.png"/><Relationship Id="rId29" Type="http://schemas.openxmlformats.org/officeDocument/2006/relationships/oleObject" Target="../embeddings/oleObject40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35.png"/><Relationship Id="rId11" Type="http://schemas.openxmlformats.org/officeDocument/2006/relationships/oleObject" Target="../embeddings/oleObject29.bin"/><Relationship Id="rId24" Type="http://schemas.openxmlformats.org/officeDocument/2006/relationships/image" Target="../media/image43.png"/><Relationship Id="rId32" Type="http://schemas.openxmlformats.org/officeDocument/2006/relationships/image" Target="../media/image45.wmf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1.bin"/><Relationship Id="rId23" Type="http://schemas.openxmlformats.org/officeDocument/2006/relationships/oleObject" Target="../embeddings/oleObject35.bin"/><Relationship Id="rId28" Type="http://schemas.openxmlformats.org/officeDocument/2006/relationships/oleObject" Target="../embeddings/oleObject39.bin"/><Relationship Id="rId36" Type="http://schemas.openxmlformats.org/officeDocument/2006/relationships/image" Target="../media/image47.wmf"/><Relationship Id="rId10" Type="http://schemas.openxmlformats.org/officeDocument/2006/relationships/oleObject" Target="../embeddings/oleObject28.bin"/><Relationship Id="rId19" Type="http://schemas.openxmlformats.org/officeDocument/2006/relationships/oleObject" Target="../embeddings/oleObject33.bin"/><Relationship Id="rId31" Type="http://schemas.openxmlformats.org/officeDocument/2006/relationships/oleObject" Target="../embeddings/oleObject41.bin"/><Relationship Id="rId4" Type="http://schemas.openxmlformats.org/officeDocument/2006/relationships/image" Target="../media/image34.png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8.wmf"/><Relationship Id="rId22" Type="http://schemas.openxmlformats.org/officeDocument/2006/relationships/image" Target="../media/image42.png"/><Relationship Id="rId27" Type="http://schemas.openxmlformats.org/officeDocument/2006/relationships/oleObject" Target="../embeddings/oleObject38.bin"/><Relationship Id="rId30" Type="http://schemas.openxmlformats.org/officeDocument/2006/relationships/image" Target="../media/image44.wmf"/><Relationship Id="rId35" Type="http://schemas.openxmlformats.org/officeDocument/2006/relationships/oleObject" Target="../embeddings/oleObject43.bin"/><Relationship Id="rId8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50.bin"/><Relationship Id="rId18" Type="http://schemas.openxmlformats.org/officeDocument/2006/relationships/oleObject" Target="../embeddings/oleObject53.bin"/><Relationship Id="rId26" Type="http://schemas.openxmlformats.org/officeDocument/2006/relationships/oleObject" Target="../embeddings/oleObject57.bin"/><Relationship Id="rId3" Type="http://schemas.openxmlformats.org/officeDocument/2006/relationships/oleObject" Target="../embeddings/oleObject44.bin"/><Relationship Id="rId21" Type="http://schemas.openxmlformats.org/officeDocument/2006/relationships/image" Target="../media/image55.wmf"/><Relationship Id="rId34" Type="http://schemas.openxmlformats.org/officeDocument/2006/relationships/image" Target="../media/image59.wmf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51.png"/><Relationship Id="rId17" Type="http://schemas.openxmlformats.org/officeDocument/2006/relationships/image" Target="../media/image53.wmf"/><Relationship Id="rId25" Type="http://schemas.openxmlformats.org/officeDocument/2006/relationships/image" Target="../media/image56.png"/><Relationship Id="rId33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2.bin"/><Relationship Id="rId20" Type="http://schemas.openxmlformats.org/officeDocument/2006/relationships/oleObject" Target="../embeddings/oleObject54.bin"/><Relationship Id="rId29" Type="http://schemas.openxmlformats.org/officeDocument/2006/relationships/oleObject" Target="../embeddings/oleObject60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6.bin"/><Relationship Id="rId11" Type="http://schemas.openxmlformats.org/officeDocument/2006/relationships/oleObject" Target="../embeddings/oleObject49.bin"/><Relationship Id="rId24" Type="http://schemas.openxmlformats.org/officeDocument/2006/relationships/oleObject" Target="../embeddings/oleObject56.bin"/><Relationship Id="rId32" Type="http://schemas.openxmlformats.org/officeDocument/2006/relationships/image" Target="../media/image58.wmf"/><Relationship Id="rId5" Type="http://schemas.openxmlformats.org/officeDocument/2006/relationships/oleObject" Target="../embeddings/oleObject45.bin"/><Relationship Id="rId15" Type="http://schemas.openxmlformats.org/officeDocument/2006/relationships/image" Target="../media/image52.wmf"/><Relationship Id="rId23" Type="http://schemas.openxmlformats.org/officeDocument/2006/relationships/image" Target="../media/image41.png"/><Relationship Id="rId28" Type="http://schemas.openxmlformats.org/officeDocument/2006/relationships/oleObject" Target="../embeddings/oleObject59.bin"/><Relationship Id="rId36" Type="http://schemas.openxmlformats.org/officeDocument/2006/relationships/image" Target="../media/image60.wmf"/><Relationship Id="rId10" Type="http://schemas.openxmlformats.org/officeDocument/2006/relationships/image" Target="../media/image50.png"/><Relationship Id="rId19" Type="http://schemas.openxmlformats.org/officeDocument/2006/relationships/image" Target="../media/image54.wmf"/><Relationship Id="rId31" Type="http://schemas.openxmlformats.org/officeDocument/2006/relationships/oleObject" Target="../embeddings/oleObject61.bin"/><Relationship Id="rId4" Type="http://schemas.openxmlformats.org/officeDocument/2006/relationships/image" Target="../media/image48.png"/><Relationship Id="rId9" Type="http://schemas.openxmlformats.org/officeDocument/2006/relationships/oleObject" Target="../embeddings/oleObject48.bin"/><Relationship Id="rId14" Type="http://schemas.openxmlformats.org/officeDocument/2006/relationships/oleObject" Target="../embeddings/oleObject51.bin"/><Relationship Id="rId22" Type="http://schemas.openxmlformats.org/officeDocument/2006/relationships/oleObject" Target="../embeddings/oleObject55.bin"/><Relationship Id="rId27" Type="http://schemas.openxmlformats.org/officeDocument/2006/relationships/oleObject" Target="../embeddings/oleObject58.bin"/><Relationship Id="rId30" Type="http://schemas.openxmlformats.org/officeDocument/2006/relationships/image" Target="../media/image57.wmf"/><Relationship Id="rId35" Type="http://schemas.openxmlformats.org/officeDocument/2006/relationships/oleObject" Target="../embeddings/oleObject63.bin"/><Relationship Id="rId8" Type="http://schemas.openxmlformats.org/officeDocument/2006/relationships/image" Target="../media/image49.png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70.bin"/><Relationship Id="rId18" Type="http://schemas.openxmlformats.org/officeDocument/2006/relationships/image" Target="../media/image63.wmf"/><Relationship Id="rId26" Type="http://schemas.openxmlformats.org/officeDocument/2006/relationships/oleObject" Target="../embeddings/oleObject77.bin"/><Relationship Id="rId3" Type="http://schemas.openxmlformats.org/officeDocument/2006/relationships/oleObject" Target="../embeddings/oleObject64.bin"/><Relationship Id="rId21" Type="http://schemas.openxmlformats.org/officeDocument/2006/relationships/oleObject" Target="../embeddings/oleObject74.bin"/><Relationship Id="rId34" Type="http://schemas.openxmlformats.org/officeDocument/2006/relationships/image" Target="../media/image67.wmf"/><Relationship Id="rId7" Type="http://schemas.openxmlformats.org/officeDocument/2006/relationships/oleObject" Target="../embeddings/oleObject66.bin"/><Relationship Id="rId12" Type="http://schemas.openxmlformats.org/officeDocument/2006/relationships/oleObject" Target="../embeddings/oleObject69.bin"/><Relationship Id="rId17" Type="http://schemas.openxmlformats.org/officeDocument/2006/relationships/oleObject" Target="../embeddings/oleObject72.bin"/><Relationship Id="rId25" Type="http://schemas.openxmlformats.org/officeDocument/2006/relationships/oleObject" Target="../embeddings/oleObject76.bin"/><Relationship Id="rId33" Type="http://schemas.openxmlformats.org/officeDocument/2006/relationships/oleObject" Target="../embeddings/oleObject8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2.wmf"/><Relationship Id="rId20" Type="http://schemas.openxmlformats.org/officeDocument/2006/relationships/image" Target="../media/image64.wmf"/><Relationship Id="rId29" Type="http://schemas.openxmlformats.org/officeDocument/2006/relationships/oleObject" Target="../embeddings/oleObject80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51.png"/><Relationship Id="rId11" Type="http://schemas.openxmlformats.org/officeDocument/2006/relationships/oleObject" Target="../embeddings/oleObject68.bin"/><Relationship Id="rId24" Type="http://schemas.openxmlformats.org/officeDocument/2006/relationships/image" Target="../media/image50.png"/><Relationship Id="rId32" Type="http://schemas.openxmlformats.org/officeDocument/2006/relationships/image" Target="../media/image66.wmf"/><Relationship Id="rId5" Type="http://schemas.openxmlformats.org/officeDocument/2006/relationships/oleObject" Target="../embeddings/oleObject65.bin"/><Relationship Id="rId15" Type="http://schemas.openxmlformats.org/officeDocument/2006/relationships/oleObject" Target="../embeddings/oleObject71.bin"/><Relationship Id="rId23" Type="http://schemas.openxmlformats.org/officeDocument/2006/relationships/oleObject" Target="../embeddings/oleObject75.bin"/><Relationship Id="rId28" Type="http://schemas.openxmlformats.org/officeDocument/2006/relationships/oleObject" Target="../embeddings/oleObject79.bin"/><Relationship Id="rId36" Type="http://schemas.openxmlformats.org/officeDocument/2006/relationships/image" Target="../media/image68.wmf"/><Relationship Id="rId10" Type="http://schemas.openxmlformats.org/officeDocument/2006/relationships/image" Target="../media/image36.png"/><Relationship Id="rId19" Type="http://schemas.openxmlformats.org/officeDocument/2006/relationships/oleObject" Target="../embeddings/oleObject73.bin"/><Relationship Id="rId31" Type="http://schemas.openxmlformats.org/officeDocument/2006/relationships/oleObject" Target="../embeddings/oleObject81.bin"/><Relationship Id="rId4" Type="http://schemas.openxmlformats.org/officeDocument/2006/relationships/image" Target="../media/image49.png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61.wmf"/><Relationship Id="rId22" Type="http://schemas.openxmlformats.org/officeDocument/2006/relationships/image" Target="../media/image41.png"/><Relationship Id="rId27" Type="http://schemas.openxmlformats.org/officeDocument/2006/relationships/oleObject" Target="../embeddings/oleObject78.bin"/><Relationship Id="rId30" Type="http://schemas.openxmlformats.org/officeDocument/2006/relationships/image" Target="../media/image65.wmf"/><Relationship Id="rId35" Type="http://schemas.openxmlformats.org/officeDocument/2006/relationships/oleObject" Target="../embeddings/oleObject83.bin"/><Relationship Id="rId8" Type="http://schemas.openxmlformats.org/officeDocument/2006/relationships/image" Target="../media/image4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7.bin"/><Relationship Id="rId13" Type="http://schemas.openxmlformats.org/officeDocument/2006/relationships/image" Target="../media/image72.wmf"/><Relationship Id="rId18" Type="http://schemas.openxmlformats.org/officeDocument/2006/relationships/oleObject" Target="../embeddings/oleObject92.bin"/><Relationship Id="rId26" Type="http://schemas.openxmlformats.org/officeDocument/2006/relationships/oleObject" Target="../embeddings/oleObject97.bin"/><Relationship Id="rId3" Type="http://schemas.openxmlformats.org/officeDocument/2006/relationships/oleObject" Target="../embeddings/oleObject84.bin"/><Relationship Id="rId21" Type="http://schemas.openxmlformats.org/officeDocument/2006/relationships/image" Target="../media/image49.png"/><Relationship Id="rId7" Type="http://schemas.openxmlformats.org/officeDocument/2006/relationships/image" Target="../media/image69.wmf"/><Relationship Id="rId12" Type="http://schemas.openxmlformats.org/officeDocument/2006/relationships/oleObject" Target="../embeddings/oleObject89.bin"/><Relationship Id="rId17" Type="http://schemas.openxmlformats.org/officeDocument/2006/relationships/image" Target="../media/image51.png"/><Relationship Id="rId25" Type="http://schemas.openxmlformats.org/officeDocument/2006/relationships/oleObject" Target="../embeddings/oleObject9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1.bin"/><Relationship Id="rId20" Type="http://schemas.openxmlformats.org/officeDocument/2006/relationships/oleObject" Target="../embeddings/oleObject93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6.bin"/><Relationship Id="rId11" Type="http://schemas.openxmlformats.org/officeDocument/2006/relationships/image" Target="../media/image71.wmf"/><Relationship Id="rId24" Type="http://schemas.openxmlformats.org/officeDocument/2006/relationships/oleObject" Target="../embeddings/oleObject95.bin"/><Relationship Id="rId5" Type="http://schemas.openxmlformats.org/officeDocument/2006/relationships/oleObject" Target="../embeddings/oleObject85.bin"/><Relationship Id="rId15" Type="http://schemas.openxmlformats.org/officeDocument/2006/relationships/image" Target="../media/image41.png"/><Relationship Id="rId23" Type="http://schemas.openxmlformats.org/officeDocument/2006/relationships/image" Target="../media/image36.png"/><Relationship Id="rId28" Type="http://schemas.openxmlformats.org/officeDocument/2006/relationships/oleObject" Target="../embeddings/oleObject99.bin"/><Relationship Id="rId10" Type="http://schemas.openxmlformats.org/officeDocument/2006/relationships/oleObject" Target="../embeddings/oleObject88.bin"/><Relationship Id="rId19" Type="http://schemas.openxmlformats.org/officeDocument/2006/relationships/image" Target="../media/image50.png"/><Relationship Id="rId4" Type="http://schemas.openxmlformats.org/officeDocument/2006/relationships/image" Target="../media/image48.png"/><Relationship Id="rId9" Type="http://schemas.openxmlformats.org/officeDocument/2006/relationships/image" Target="../media/image70.wmf"/><Relationship Id="rId14" Type="http://schemas.openxmlformats.org/officeDocument/2006/relationships/oleObject" Target="../embeddings/oleObject90.bin"/><Relationship Id="rId22" Type="http://schemas.openxmlformats.org/officeDocument/2006/relationships/oleObject" Target="../embeddings/oleObject94.bin"/><Relationship Id="rId27" Type="http://schemas.openxmlformats.org/officeDocument/2006/relationships/oleObject" Target="../embeddings/oleObject98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13" Type="http://schemas.openxmlformats.org/officeDocument/2006/relationships/image" Target="../media/image81.png"/><Relationship Id="rId3" Type="http://schemas.openxmlformats.org/officeDocument/2006/relationships/oleObject" Target="../embeddings/oleObject100.bin"/><Relationship Id="rId7" Type="http://schemas.openxmlformats.org/officeDocument/2006/relationships/oleObject" Target="../embeddings/oleObject102.bin"/><Relationship Id="rId12" Type="http://schemas.openxmlformats.org/officeDocument/2006/relationships/image" Target="../media/image80.png"/><Relationship Id="rId17" Type="http://schemas.openxmlformats.org/officeDocument/2006/relationships/image" Target="../media/image7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5.bin"/><Relationship Id="rId1" Type="http://schemas.openxmlformats.org/officeDocument/2006/relationships/vmlDrawing" Target="../drawings/vmlDrawing9.vml"/><Relationship Id="rId6" Type="http://schemas.openxmlformats.org/officeDocument/2006/relationships/image" Target="../media/image74.wmf"/><Relationship Id="rId11" Type="http://schemas.openxmlformats.org/officeDocument/2006/relationships/image" Target="../media/image79.png"/><Relationship Id="rId5" Type="http://schemas.openxmlformats.org/officeDocument/2006/relationships/oleObject" Target="../embeddings/oleObject101.bin"/><Relationship Id="rId15" Type="http://schemas.openxmlformats.org/officeDocument/2006/relationships/image" Target="../media/image77.wmf"/><Relationship Id="rId10" Type="http://schemas.openxmlformats.org/officeDocument/2006/relationships/image" Target="../media/image76.wmf"/><Relationship Id="rId4" Type="http://schemas.openxmlformats.org/officeDocument/2006/relationships/image" Target="../media/image73.wmf"/><Relationship Id="rId9" Type="http://schemas.openxmlformats.org/officeDocument/2006/relationships/oleObject" Target="../embeddings/oleObject103.bin"/><Relationship Id="rId14" Type="http://schemas.openxmlformats.org/officeDocument/2006/relationships/oleObject" Target="../embeddings/oleObject104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13" Type="http://schemas.openxmlformats.org/officeDocument/2006/relationships/oleObject" Target="../embeddings/oleObject111.bin"/><Relationship Id="rId18" Type="http://schemas.openxmlformats.org/officeDocument/2006/relationships/image" Target="../media/image89.wmf"/><Relationship Id="rId3" Type="http://schemas.openxmlformats.org/officeDocument/2006/relationships/oleObject" Target="../embeddings/oleObject106.bin"/><Relationship Id="rId7" Type="http://schemas.openxmlformats.org/officeDocument/2006/relationships/oleObject" Target="../embeddings/oleObject108.bin"/><Relationship Id="rId12" Type="http://schemas.openxmlformats.org/officeDocument/2006/relationships/image" Target="../media/image86.wmf"/><Relationship Id="rId17" Type="http://schemas.openxmlformats.org/officeDocument/2006/relationships/oleObject" Target="../embeddings/oleObject11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8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83.wmf"/><Relationship Id="rId11" Type="http://schemas.openxmlformats.org/officeDocument/2006/relationships/oleObject" Target="../embeddings/oleObject110.bin"/><Relationship Id="rId5" Type="http://schemas.openxmlformats.org/officeDocument/2006/relationships/oleObject" Target="../embeddings/oleObject107.bin"/><Relationship Id="rId15" Type="http://schemas.openxmlformats.org/officeDocument/2006/relationships/oleObject" Target="../embeddings/oleObject112.bin"/><Relationship Id="rId10" Type="http://schemas.openxmlformats.org/officeDocument/2006/relationships/image" Target="../media/image85.wmf"/><Relationship Id="rId4" Type="http://schemas.openxmlformats.org/officeDocument/2006/relationships/image" Target="../media/image82.wmf"/><Relationship Id="rId9" Type="http://schemas.openxmlformats.org/officeDocument/2006/relationships/oleObject" Target="../embeddings/oleObject109.bin"/><Relationship Id="rId14" Type="http://schemas.openxmlformats.org/officeDocument/2006/relationships/image" Target="../media/image87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13" Type="http://schemas.openxmlformats.org/officeDocument/2006/relationships/image" Target="../media/image101.png"/><Relationship Id="rId18" Type="http://schemas.openxmlformats.org/officeDocument/2006/relationships/oleObject" Target="../embeddings/oleObject120.bin"/><Relationship Id="rId3" Type="http://schemas.openxmlformats.org/officeDocument/2006/relationships/oleObject" Target="../embeddings/oleObject114.bin"/><Relationship Id="rId21" Type="http://schemas.openxmlformats.org/officeDocument/2006/relationships/image" Target="../media/image97.wmf"/><Relationship Id="rId7" Type="http://schemas.openxmlformats.org/officeDocument/2006/relationships/oleObject" Target="../embeddings/oleObject116.bin"/><Relationship Id="rId12" Type="http://schemas.openxmlformats.org/officeDocument/2006/relationships/image" Target="../media/image100.png"/><Relationship Id="rId17" Type="http://schemas.openxmlformats.org/officeDocument/2006/relationships/image" Target="../media/image9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9.bin"/><Relationship Id="rId20" Type="http://schemas.openxmlformats.org/officeDocument/2006/relationships/oleObject" Target="../embeddings/oleObject121.bin"/><Relationship Id="rId1" Type="http://schemas.openxmlformats.org/officeDocument/2006/relationships/vmlDrawing" Target="../drawings/vmlDrawing11.vml"/><Relationship Id="rId6" Type="http://schemas.openxmlformats.org/officeDocument/2006/relationships/image" Target="../media/image91.wmf"/><Relationship Id="rId11" Type="http://schemas.openxmlformats.org/officeDocument/2006/relationships/image" Target="../media/image99.png"/><Relationship Id="rId5" Type="http://schemas.openxmlformats.org/officeDocument/2006/relationships/oleObject" Target="../embeddings/oleObject115.bin"/><Relationship Id="rId15" Type="http://schemas.openxmlformats.org/officeDocument/2006/relationships/image" Target="../media/image94.wmf"/><Relationship Id="rId23" Type="http://schemas.openxmlformats.org/officeDocument/2006/relationships/image" Target="../media/image98.wmf"/><Relationship Id="rId10" Type="http://schemas.openxmlformats.org/officeDocument/2006/relationships/image" Target="../media/image93.wmf"/><Relationship Id="rId19" Type="http://schemas.openxmlformats.org/officeDocument/2006/relationships/image" Target="../media/image96.wmf"/><Relationship Id="rId4" Type="http://schemas.openxmlformats.org/officeDocument/2006/relationships/image" Target="../media/image90.wmf"/><Relationship Id="rId9" Type="http://schemas.openxmlformats.org/officeDocument/2006/relationships/oleObject" Target="../embeddings/oleObject117.bin"/><Relationship Id="rId14" Type="http://schemas.openxmlformats.org/officeDocument/2006/relationships/oleObject" Target="../embeddings/oleObject118.bin"/><Relationship Id="rId22" Type="http://schemas.openxmlformats.org/officeDocument/2006/relationships/oleObject" Target="../embeddings/oleObject12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03.emf"/><Relationship Id="rId5" Type="http://schemas.openxmlformats.org/officeDocument/2006/relationships/oleObject" Target="../embeddings/oleObject124.bin"/><Relationship Id="rId4" Type="http://schemas.openxmlformats.org/officeDocument/2006/relationships/image" Target="../media/image102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04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06.wmf"/><Relationship Id="rId5" Type="http://schemas.openxmlformats.org/officeDocument/2006/relationships/oleObject" Target="../embeddings/oleObject127.bin"/><Relationship Id="rId4" Type="http://schemas.openxmlformats.org/officeDocument/2006/relationships/image" Target="../media/image105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07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08.wmf"/><Relationship Id="rId5" Type="http://schemas.openxmlformats.org/officeDocument/2006/relationships/oleObject" Target="../embeddings/oleObject129.bin"/><Relationship Id="rId10" Type="http://schemas.openxmlformats.org/officeDocument/2006/relationships/image" Target="../media/image110.wmf"/><Relationship Id="rId4" Type="http://schemas.openxmlformats.org/officeDocument/2006/relationships/audio" Target="../media/audio1.wav"/><Relationship Id="rId9" Type="http://schemas.openxmlformats.org/officeDocument/2006/relationships/oleObject" Target="../embeddings/oleObject13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12.wmf"/><Relationship Id="rId5" Type="http://schemas.openxmlformats.org/officeDocument/2006/relationships/oleObject" Target="../embeddings/oleObject133.bin"/><Relationship Id="rId4" Type="http://schemas.openxmlformats.org/officeDocument/2006/relationships/image" Target="../media/image111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14.wmf"/><Relationship Id="rId5" Type="http://schemas.openxmlformats.org/officeDocument/2006/relationships/oleObject" Target="../embeddings/oleObject135.bin"/><Relationship Id="rId4" Type="http://schemas.openxmlformats.org/officeDocument/2006/relationships/image" Target="../media/image113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17.emf"/><Relationship Id="rId5" Type="http://schemas.openxmlformats.org/officeDocument/2006/relationships/image" Target="../media/image116.emf"/><Relationship Id="rId4" Type="http://schemas.openxmlformats.org/officeDocument/2006/relationships/image" Target="../media/image11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1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2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wmf"/><Relationship Id="rId3" Type="http://schemas.openxmlformats.org/officeDocument/2006/relationships/oleObject" Target="../embeddings/oleObject137.bin"/><Relationship Id="rId7" Type="http://schemas.openxmlformats.org/officeDocument/2006/relationships/oleObject" Target="../embeddings/oleObject1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19.wmf"/><Relationship Id="rId5" Type="http://schemas.openxmlformats.org/officeDocument/2006/relationships/oleObject" Target="../embeddings/oleObject138.bin"/><Relationship Id="rId4" Type="http://schemas.openxmlformats.org/officeDocument/2006/relationships/image" Target="../media/image118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121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23.wmf"/><Relationship Id="rId5" Type="http://schemas.openxmlformats.org/officeDocument/2006/relationships/oleObject" Target="../embeddings/oleObject142.bin"/><Relationship Id="rId4" Type="http://schemas.openxmlformats.org/officeDocument/2006/relationships/image" Target="../media/image122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124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6.bin"/><Relationship Id="rId13" Type="http://schemas.openxmlformats.org/officeDocument/2006/relationships/oleObject" Target="../embeddings/oleObject149.bin"/><Relationship Id="rId3" Type="http://schemas.openxmlformats.org/officeDocument/2006/relationships/audio" Target="../media/audio1.wav"/><Relationship Id="rId7" Type="http://schemas.openxmlformats.org/officeDocument/2006/relationships/image" Target="../media/image126.wmf"/><Relationship Id="rId12" Type="http://schemas.openxmlformats.org/officeDocument/2006/relationships/oleObject" Target="../embeddings/oleObject1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45.bin"/><Relationship Id="rId11" Type="http://schemas.openxmlformats.org/officeDocument/2006/relationships/image" Target="../media/image128.wmf"/><Relationship Id="rId5" Type="http://schemas.openxmlformats.org/officeDocument/2006/relationships/image" Target="../media/image125.wmf"/><Relationship Id="rId10" Type="http://schemas.openxmlformats.org/officeDocument/2006/relationships/oleObject" Target="../embeddings/oleObject147.bin"/><Relationship Id="rId4" Type="http://schemas.openxmlformats.org/officeDocument/2006/relationships/oleObject" Target="../embeddings/oleObject144.bin"/><Relationship Id="rId9" Type="http://schemas.openxmlformats.org/officeDocument/2006/relationships/image" Target="../media/image127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30.wmf"/><Relationship Id="rId5" Type="http://schemas.openxmlformats.org/officeDocument/2006/relationships/oleObject" Target="../embeddings/oleObject151.bin"/><Relationship Id="rId4" Type="http://schemas.openxmlformats.org/officeDocument/2006/relationships/image" Target="../media/image129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hyperlink" Target="../Program%20Files/Tencent/QQ/Users/893430937/TEMP/Rar$DI00.356/P49.WAV" TargetMode="Externa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image" Target="../media/image26.wmf"/><Relationship Id="rId18" Type="http://schemas.openxmlformats.org/officeDocument/2006/relationships/oleObject" Target="../embeddings/oleObject21.bin"/><Relationship Id="rId3" Type="http://schemas.openxmlformats.org/officeDocument/2006/relationships/oleObject" Target="../embeddings/oleObject14.bin"/><Relationship Id="rId21" Type="http://schemas.openxmlformats.org/officeDocument/2006/relationships/image" Target="../media/image30.wmf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0.bin"/><Relationship Id="rId20" Type="http://schemas.openxmlformats.org/officeDocument/2006/relationships/oleObject" Target="../embeddings/oleObject22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11" Type="http://schemas.openxmlformats.org/officeDocument/2006/relationships/image" Target="../media/image32.png"/><Relationship Id="rId24" Type="http://schemas.openxmlformats.org/officeDocument/2006/relationships/image" Target="../media/image33.png"/><Relationship Id="rId5" Type="http://schemas.openxmlformats.org/officeDocument/2006/relationships/oleObject" Target="../embeddings/oleObject15.bin"/><Relationship Id="rId15" Type="http://schemas.openxmlformats.org/officeDocument/2006/relationships/image" Target="../media/image27.wmf"/><Relationship Id="rId23" Type="http://schemas.openxmlformats.org/officeDocument/2006/relationships/image" Target="../media/image31.wmf"/><Relationship Id="rId10" Type="http://schemas.openxmlformats.org/officeDocument/2006/relationships/image" Target="../media/image25.wmf"/><Relationship Id="rId19" Type="http://schemas.openxmlformats.org/officeDocument/2006/relationships/image" Target="../media/image29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17.bin"/><Relationship Id="rId14" Type="http://schemas.openxmlformats.org/officeDocument/2006/relationships/oleObject" Target="../embeddings/oleObject19.bin"/><Relationship Id="rId22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WordArt 2"/>
          <p:cNvSpPr>
            <a:spLocks noChangeArrowheads="1" noChangeShapeType="1" noTextEdit="1"/>
          </p:cNvSpPr>
          <p:nvPr/>
        </p:nvSpPr>
        <p:spPr bwMode="auto">
          <a:xfrm>
            <a:off x="790335" y="1772816"/>
            <a:ext cx="7489825" cy="122497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zh-CN" altLang="en-US" sz="4000" b="1" kern="10" dirty="0" smtClean="0">
                <a:ln w="19050">
                  <a:noFill/>
                  <a:round/>
                </a:ln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汉仪大黑简" pitchFamily="49" charset="-122"/>
                <a:ea typeface="汉仪大黑简" pitchFamily="49" charset="-122"/>
              </a:rPr>
              <a:t>一</a:t>
            </a:r>
            <a:r>
              <a:rPr lang="zh-CN" altLang="en-US" sz="4000" b="1" kern="10" dirty="0">
                <a:ln w="19050">
                  <a:noFill/>
                  <a:round/>
                </a:ln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汉仪大黑简" pitchFamily="49" charset="-122"/>
                <a:ea typeface="汉仪大黑简" pitchFamily="49" charset="-122"/>
              </a:rPr>
              <a:t>元一次不等式组</a:t>
            </a:r>
          </a:p>
        </p:txBody>
      </p:sp>
      <p:sp>
        <p:nvSpPr>
          <p:cNvPr id="3" name="矩形 2"/>
          <p:cNvSpPr/>
          <p:nvPr/>
        </p:nvSpPr>
        <p:spPr>
          <a:xfrm>
            <a:off x="2629118" y="5157192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2800" b="1" kern="0" smtClean="0">
                <a:solidFill>
                  <a:schemeClr val="tx2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chemeClr val="tx2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395288" y="692150"/>
            <a:ext cx="77406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4000" dirty="0">
                <a:latin typeface="Arial" panose="020B0604020202020204" pitchFamily="34" charset="0"/>
              </a:rPr>
              <a:t>（</a:t>
            </a:r>
            <a:r>
              <a:rPr lang="en-US" altLang="zh-CN" sz="4000" dirty="0">
                <a:latin typeface="Arial" panose="020B0604020202020204" pitchFamily="34" charset="0"/>
              </a:rPr>
              <a:t>3</a:t>
            </a:r>
            <a:r>
              <a:rPr lang="zh-CN" altLang="en-US" sz="4000" dirty="0">
                <a:latin typeface="Arial" panose="020B0604020202020204" pitchFamily="34" charset="0"/>
              </a:rPr>
              <a:t>）类似地，当</a:t>
            </a:r>
            <a:r>
              <a:rPr lang="en-US" altLang="zh-CN" sz="4000" dirty="0">
                <a:latin typeface="Arial" panose="020B0604020202020204" pitchFamily="34" charset="0"/>
              </a:rPr>
              <a:t>X</a:t>
            </a:r>
            <a:r>
              <a:rPr lang="zh-CN" altLang="en-US" sz="4000" dirty="0">
                <a:latin typeface="Arial" panose="020B0604020202020204" pitchFamily="34" charset="0"/>
              </a:rPr>
              <a:t>满足什么条件时，点</a:t>
            </a:r>
            <a:r>
              <a:rPr lang="en-US" altLang="zh-CN" sz="4000" dirty="0">
                <a:latin typeface="Arial" panose="020B0604020202020204" pitchFamily="34" charset="0"/>
              </a:rPr>
              <a:t>P</a:t>
            </a:r>
            <a:r>
              <a:rPr lang="zh-CN" altLang="en-US" sz="4000" dirty="0">
                <a:latin typeface="Arial" panose="020B0604020202020204" pitchFamily="34" charset="0"/>
              </a:rPr>
              <a:t>（</a:t>
            </a:r>
            <a:r>
              <a:rPr lang="en-US" altLang="zh-CN" sz="4000" dirty="0">
                <a:latin typeface="Arial" panose="020B0604020202020204" pitchFamily="34" charset="0"/>
              </a:rPr>
              <a:t>3x-9,1+x</a:t>
            </a:r>
            <a:r>
              <a:rPr lang="zh-CN" altLang="en-US" sz="4000" dirty="0">
                <a:latin typeface="Arial" panose="020B0604020202020204" pitchFamily="34" charset="0"/>
              </a:rPr>
              <a:t>）在第一象限、第三象限或第四象限？</a:t>
            </a:r>
          </a:p>
        </p:txBody>
      </p:sp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468313" y="3357563"/>
            <a:ext cx="77406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4000">
                <a:latin typeface="Arial" panose="020B0604020202020204" pitchFamily="34" charset="0"/>
              </a:rPr>
              <a:t>（</a:t>
            </a:r>
            <a:r>
              <a:rPr lang="en-US" altLang="zh-CN" sz="4000">
                <a:latin typeface="Arial" panose="020B0604020202020204" pitchFamily="34" charset="0"/>
              </a:rPr>
              <a:t>4</a:t>
            </a:r>
            <a:r>
              <a:rPr lang="zh-CN" altLang="en-US" sz="4000">
                <a:latin typeface="Arial" panose="020B0604020202020204" pitchFamily="34" charset="0"/>
              </a:rPr>
              <a:t>）你能利用数轴分别确定上面所得的一元一次不等式组的解集吗？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144463" y="765175"/>
            <a:ext cx="88201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设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＜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，你能说出下列四种情况下不等式组的解吗？用数轴试一试</a:t>
            </a:r>
          </a:p>
        </p:txBody>
      </p:sp>
      <p:graphicFrame>
        <p:nvGraphicFramePr>
          <p:cNvPr id="141315" name="Group 3"/>
          <p:cNvGraphicFramePr>
            <a:graphicFrameLocks noGrp="1"/>
          </p:cNvGraphicFramePr>
          <p:nvPr>
            <p:ph sz="half" idx="1"/>
          </p:nvPr>
        </p:nvGraphicFramePr>
        <p:xfrm>
          <a:off x="250825" y="1801813"/>
          <a:ext cx="7273925" cy="4603751"/>
        </p:xfrm>
        <a:graphic>
          <a:graphicData uri="http://schemas.openxmlformats.org/drawingml/2006/table">
            <a:tbl>
              <a:tblPr/>
              <a:tblGrid>
                <a:gridCol w="158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7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设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a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＜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在数轴上表示解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不等式组的解集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9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7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41341" name="Group 29"/>
          <p:cNvGrpSpPr/>
          <p:nvPr/>
        </p:nvGrpSpPr>
        <p:grpSpPr bwMode="auto">
          <a:xfrm>
            <a:off x="322263" y="2279650"/>
            <a:ext cx="2124075" cy="1004888"/>
            <a:chOff x="0" y="0"/>
            <a:chExt cx="1338" cy="633"/>
          </a:xfrm>
        </p:grpSpPr>
        <p:sp>
          <p:nvSpPr>
            <p:cNvPr id="141342" name="Text Box 30"/>
            <p:cNvSpPr txBox="1">
              <a:spLocks noChangeArrowheads="1"/>
            </p:cNvSpPr>
            <p:nvPr/>
          </p:nvSpPr>
          <p:spPr bwMode="auto">
            <a:xfrm>
              <a:off x="113" y="0"/>
              <a:ext cx="1225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800100" indent="-3429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257300" indent="-3429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714500" indent="-3429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171700" indent="-3429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CN" b="1">
                  <a:latin typeface="宋体" panose="02010600030101010101" pitchFamily="2" charset="-122"/>
                </a:rPr>
                <a:t>X</a:t>
              </a:r>
              <a:r>
                <a:rPr lang="zh-CN" altLang="en-US" b="1">
                  <a:solidFill>
                    <a:srgbClr val="FF0000"/>
                  </a:solidFill>
                  <a:latin typeface="宋体" panose="02010600030101010101" pitchFamily="2" charset="-122"/>
                </a:rPr>
                <a:t>＞</a:t>
              </a:r>
              <a:r>
                <a:rPr lang="zh-CN" altLang="en-US" b="1">
                  <a:latin typeface="宋体" panose="02010600030101010101" pitchFamily="2" charset="-122"/>
                </a:rPr>
                <a:t>ａ</a:t>
              </a:r>
            </a:p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CN" b="1">
                  <a:latin typeface="宋体" panose="02010600030101010101" pitchFamily="2" charset="-122"/>
                </a:rPr>
                <a:t>X </a:t>
              </a:r>
              <a:r>
                <a:rPr lang="zh-CN" altLang="en-US" b="1">
                  <a:solidFill>
                    <a:srgbClr val="FF0000"/>
                  </a:solidFill>
                  <a:latin typeface="宋体" panose="02010600030101010101" pitchFamily="2" charset="-122"/>
                </a:rPr>
                <a:t>＞</a:t>
              </a:r>
              <a:r>
                <a:rPr lang="en-US" altLang="zh-CN" b="1">
                  <a:latin typeface="宋体" panose="02010600030101010101" pitchFamily="2" charset="-122"/>
                </a:rPr>
                <a:t>b</a:t>
              </a:r>
            </a:p>
          </p:txBody>
        </p:sp>
        <p:sp>
          <p:nvSpPr>
            <p:cNvPr id="141343" name="AutoShape 31"/>
            <p:cNvSpPr/>
            <p:nvPr/>
          </p:nvSpPr>
          <p:spPr bwMode="auto">
            <a:xfrm>
              <a:off x="0" y="90"/>
              <a:ext cx="91" cy="499"/>
            </a:xfrm>
            <a:prstGeom prst="leftBrace">
              <a:avLst>
                <a:gd name="adj1" fmla="val 4569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41344" name="Group 32"/>
          <p:cNvGrpSpPr/>
          <p:nvPr/>
        </p:nvGrpSpPr>
        <p:grpSpPr bwMode="auto">
          <a:xfrm>
            <a:off x="322263" y="3359150"/>
            <a:ext cx="2124075" cy="1004888"/>
            <a:chOff x="0" y="0"/>
            <a:chExt cx="1338" cy="633"/>
          </a:xfrm>
        </p:grpSpPr>
        <p:sp>
          <p:nvSpPr>
            <p:cNvPr id="141345" name="Text Box 33"/>
            <p:cNvSpPr txBox="1">
              <a:spLocks noChangeArrowheads="1"/>
            </p:cNvSpPr>
            <p:nvPr/>
          </p:nvSpPr>
          <p:spPr bwMode="auto">
            <a:xfrm>
              <a:off x="113" y="0"/>
              <a:ext cx="1225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800100" indent="-3429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257300" indent="-3429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714500" indent="-3429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171700" indent="-3429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CN" b="1">
                  <a:latin typeface="宋体" panose="02010600030101010101" pitchFamily="2" charset="-122"/>
                </a:rPr>
                <a:t>X</a:t>
              </a:r>
              <a:r>
                <a:rPr lang="zh-CN" altLang="en-US" b="1">
                  <a:solidFill>
                    <a:srgbClr val="FF0000"/>
                  </a:solidFill>
                  <a:latin typeface="宋体" panose="02010600030101010101" pitchFamily="2" charset="-122"/>
                </a:rPr>
                <a:t>＜</a:t>
              </a:r>
              <a:r>
                <a:rPr lang="zh-CN" altLang="en-US" b="1">
                  <a:latin typeface="宋体" panose="02010600030101010101" pitchFamily="2" charset="-122"/>
                </a:rPr>
                <a:t>ａ</a:t>
              </a:r>
            </a:p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CN" b="1">
                  <a:latin typeface="宋体" panose="02010600030101010101" pitchFamily="2" charset="-122"/>
                </a:rPr>
                <a:t>X </a:t>
              </a:r>
              <a:r>
                <a:rPr lang="zh-CN" altLang="en-US" b="1">
                  <a:solidFill>
                    <a:srgbClr val="FF0000"/>
                  </a:solidFill>
                  <a:latin typeface="宋体" panose="02010600030101010101" pitchFamily="2" charset="-122"/>
                </a:rPr>
                <a:t>＜</a:t>
              </a:r>
              <a:r>
                <a:rPr lang="en-US" altLang="zh-CN" b="1">
                  <a:latin typeface="宋体" panose="02010600030101010101" pitchFamily="2" charset="-122"/>
                </a:rPr>
                <a:t>b</a:t>
              </a:r>
            </a:p>
          </p:txBody>
        </p:sp>
        <p:sp>
          <p:nvSpPr>
            <p:cNvPr id="141346" name="AutoShape 34"/>
            <p:cNvSpPr/>
            <p:nvPr/>
          </p:nvSpPr>
          <p:spPr bwMode="auto">
            <a:xfrm>
              <a:off x="0" y="90"/>
              <a:ext cx="91" cy="499"/>
            </a:xfrm>
            <a:prstGeom prst="leftBrace">
              <a:avLst>
                <a:gd name="adj1" fmla="val 4569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41347" name="Group 35"/>
          <p:cNvGrpSpPr/>
          <p:nvPr/>
        </p:nvGrpSpPr>
        <p:grpSpPr bwMode="auto">
          <a:xfrm>
            <a:off x="322263" y="4440238"/>
            <a:ext cx="2124075" cy="1004887"/>
            <a:chOff x="0" y="0"/>
            <a:chExt cx="1338" cy="633"/>
          </a:xfrm>
        </p:grpSpPr>
        <p:sp>
          <p:nvSpPr>
            <p:cNvPr id="141348" name="Text Box 36"/>
            <p:cNvSpPr txBox="1">
              <a:spLocks noChangeArrowheads="1"/>
            </p:cNvSpPr>
            <p:nvPr/>
          </p:nvSpPr>
          <p:spPr bwMode="auto">
            <a:xfrm>
              <a:off x="113" y="0"/>
              <a:ext cx="1225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800100" indent="-3429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257300" indent="-3429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714500" indent="-3429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171700" indent="-3429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CN" b="1">
                  <a:latin typeface="宋体" panose="02010600030101010101" pitchFamily="2" charset="-122"/>
                </a:rPr>
                <a:t>X</a:t>
              </a:r>
              <a:r>
                <a:rPr lang="zh-CN" altLang="en-US" b="1">
                  <a:solidFill>
                    <a:srgbClr val="FF0000"/>
                  </a:solidFill>
                  <a:latin typeface="宋体" panose="02010600030101010101" pitchFamily="2" charset="-122"/>
                </a:rPr>
                <a:t>＞</a:t>
              </a:r>
              <a:r>
                <a:rPr lang="zh-CN" altLang="en-US" b="1">
                  <a:latin typeface="宋体" panose="02010600030101010101" pitchFamily="2" charset="-122"/>
                </a:rPr>
                <a:t>ａ</a:t>
              </a:r>
            </a:p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CN" b="1">
                  <a:latin typeface="宋体" panose="02010600030101010101" pitchFamily="2" charset="-122"/>
                </a:rPr>
                <a:t>X </a:t>
              </a:r>
              <a:r>
                <a:rPr lang="zh-CN" altLang="en-US" b="1">
                  <a:solidFill>
                    <a:srgbClr val="FF0000"/>
                  </a:solidFill>
                  <a:latin typeface="宋体" panose="02010600030101010101" pitchFamily="2" charset="-122"/>
                </a:rPr>
                <a:t>＜</a:t>
              </a:r>
              <a:r>
                <a:rPr lang="en-US" altLang="zh-CN" b="1">
                  <a:latin typeface="宋体" panose="02010600030101010101" pitchFamily="2" charset="-122"/>
                </a:rPr>
                <a:t>b</a:t>
              </a:r>
            </a:p>
          </p:txBody>
        </p:sp>
        <p:sp>
          <p:nvSpPr>
            <p:cNvPr id="141349" name="AutoShape 37"/>
            <p:cNvSpPr/>
            <p:nvPr/>
          </p:nvSpPr>
          <p:spPr bwMode="auto">
            <a:xfrm>
              <a:off x="0" y="90"/>
              <a:ext cx="91" cy="499"/>
            </a:xfrm>
            <a:prstGeom prst="leftBrace">
              <a:avLst>
                <a:gd name="adj1" fmla="val 4569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41350" name="Group 38"/>
          <p:cNvGrpSpPr/>
          <p:nvPr/>
        </p:nvGrpSpPr>
        <p:grpSpPr bwMode="auto">
          <a:xfrm>
            <a:off x="322263" y="5448300"/>
            <a:ext cx="2124075" cy="1004888"/>
            <a:chOff x="0" y="0"/>
            <a:chExt cx="1338" cy="633"/>
          </a:xfrm>
        </p:grpSpPr>
        <p:sp>
          <p:nvSpPr>
            <p:cNvPr id="141351" name="Text Box 39"/>
            <p:cNvSpPr txBox="1">
              <a:spLocks noChangeArrowheads="1"/>
            </p:cNvSpPr>
            <p:nvPr/>
          </p:nvSpPr>
          <p:spPr bwMode="auto">
            <a:xfrm>
              <a:off x="113" y="0"/>
              <a:ext cx="1225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800100" indent="-3429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257300" indent="-3429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714500" indent="-3429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171700" indent="-3429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CN" b="1">
                  <a:latin typeface="宋体" panose="02010600030101010101" pitchFamily="2" charset="-122"/>
                </a:rPr>
                <a:t>X</a:t>
              </a:r>
              <a:r>
                <a:rPr lang="zh-CN" altLang="en-US" b="1">
                  <a:solidFill>
                    <a:srgbClr val="FF0000"/>
                  </a:solidFill>
                  <a:latin typeface="宋体" panose="02010600030101010101" pitchFamily="2" charset="-122"/>
                </a:rPr>
                <a:t>＜</a:t>
              </a:r>
              <a:r>
                <a:rPr lang="zh-CN" altLang="en-US" b="1">
                  <a:latin typeface="宋体" panose="02010600030101010101" pitchFamily="2" charset="-122"/>
                </a:rPr>
                <a:t>ａ</a:t>
              </a:r>
            </a:p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CN" b="1">
                  <a:latin typeface="宋体" panose="02010600030101010101" pitchFamily="2" charset="-122"/>
                </a:rPr>
                <a:t>X </a:t>
              </a:r>
              <a:r>
                <a:rPr lang="zh-CN" altLang="en-US" b="1">
                  <a:solidFill>
                    <a:srgbClr val="FF0000"/>
                  </a:solidFill>
                  <a:latin typeface="宋体" panose="02010600030101010101" pitchFamily="2" charset="-122"/>
                </a:rPr>
                <a:t>＞</a:t>
              </a:r>
              <a:r>
                <a:rPr lang="en-US" altLang="zh-CN" b="1">
                  <a:latin typeface="宋体" panose="02010600030101010101" pitchFamily="2" charset="-122"/>
                </a:rPr>
                <a:t>b</a:t>
              </a:r>
            </a:p>
          </p:txBody>
        </p:sp>
        <p:sp>
          <p:nvSpPr>
            <p:cNvPr id="141352" name="AutoShape 40"/>
            <p:cNvSpPr/>
            <p:nvPr/>
          </p:nvSpPr>
          <p:spPr bwMode="auto">
            <a:xfrm>
              <a:off x="0" y="90"/>
              <a:ext cx="91" cy="499"/>
            </a:xfrm>
            <a:prstGeom prst="leftBrace">
              <a:avLst>
                <a:gd name="adj1" fmla="val 4569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41353" name="Group 41"/>
          <p:cNvGrpSpPr/>
          <p:nvPr/>
        </p:nvGrpSpPr>
        <p:grpSpPr bwMode="auto">
          <a:xfrm>
            <a:off x="1954213" y="2738438"/>
            <a:ext cx="3048000" cy="762000"/>
            <a:chOff x="0" y="0"/>
            <a:chExt cx="1920" cy="480"/>
          </a:xfrm>
        </p:grpSpPr>
        <p:grpSp>
          <p:nvGrpSpPr>
            <p:cNvPr id="141354" name="Group 42"/>
            <p:cNvGrpSpPr/>
            <p:nvPr/>
          </p:nvGrpSpPr>
          <p:grpSpPr bwMode="auto">
            <a:xfrm>
              <a:off x="0" y="144"/>
              <a:ext cx="1920" cy="336"/>
              <a:chOff x="0" y="0"/>
              <a:chExt cx="1920" cy="336"/>
            </a:xfrm>
          </p:grpSpPr>
          <p:sp>
            <p:nvSpPr>
              <p:cNvPr id="141355" name="Text Box 43"/>
              <p:cNvSpPr txBox="1">
                <a:spLocks noChangeArrowheads="1"/>
              </p:cNvSpPr>
              <p:nvPr/>
            </p:nvSpPr>
            <p:spPr bwMode="auto">
              <a:xfrm>
                <a:off x="48" y="9"/>
                <a:ext cx="5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zh-CN" sz="2800" b="1">
                    <a:latin typeface="宋体" panose="02010600030101010101" pitchFamily="2" charset="-122"/>
                  </a:rPr>
                  <a:t>a</a:t>
                </a:r>
              </a:p>
            </p:txBody>
          </p:sp>
          <p:sp>
            <p:nvSpPr>
              <p:cNvPr id="141356" name="Text Box 44"/>
              <p:cNvSpPr txBox="1">
                <a:spLocks noChangeArrowheads="1"/>
              </p:cNvSpPr>
              <p:nvPr/>
            </p:nvSpPr>
            <p:spPr bwMode="auto">
              <a:xfrm>
                <a:off x="960" y="0"/>
                <a:ext cx="33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zh-CN" sz="2800" b="1">
                    <a:latin typeface="宋体" panose="02010600030101010101" pitchFamily="2" charset="-122"/>
                  </a:rPr>
                  <a:t>b</a:t>
                </a:r>
              </a:p>
            </p:txBody>
          </p:sp>
          <p:sp>
            <p:nvSpPr>
              <p:cNvPr id="141357" name="Line 45"/>
              <p:cNvSpPr>
                <a:spLocks noChangeShapeType="1"/>
              </p:cNvSpPr>
              <p:nvPr/>
            </p:nvSpPr>
            <p:spPr bwMode="auto">
              <a:xfrm>
                <a:off x="0" y="48"/>
                <a:ext cx="192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1358" name="Text Box 46"/>
              <p:cNvSpPr txBox="1">
                <a:spLocks noChangeArrowheads="1"/>
              </p:cNvSpPr>
              <p:nvPr/>
            </p:nvSpPr>
            <p:spPr bwMode="auto">
              <a:xfrm>
                <a:off x="336" y="9"/>
                <a:ext cx="5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  <a:buClrTx/>
                  <a:buSzTx/>
                  <a:buFontTx/>
                  <a:buNone/>
                </a:pPr>
                <a:endParaRPr lang="zh-CN" altLang="en-US" sz="2800" b="1">
                  <a:latin typeface="宋体" panose="02010600030101010101" pitchFamily="2" charset="-122"/>
                </a:endParaRPr>
              </a:p>
            </p:txBody>
          </p:sp>
        </p:grpSp>
        <p:grpSp>
          <p:nvGrpSpPr>
            <p:cNvPr id="141359" name="Group 47"/>
            <p:cNvGrpSpPr/>
            <p:nvPr/>
          </p:nvGrpSpPr>
          <p:grpSpPr bwMode="auto">
            <a:xfrm>
              <a:off x="507" y="0"/>
              <a:ext cx="1344" cy="192"/>
              <a:chOff x="0" y="0"/>
              <a:chExt cx="1344" cy="192"/>
            </a:xfrm>
          </p:grpSpPr>
          <p:sp>
            <p:nvSpPr>
              <p:cNvPr id="141360" name="Line 48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1361" name="Line 49"/>
              <p:cNvSpPr>
                <a:spLocks noChangeShapeType="1"/>
              </p:cNvSpPr>
              <p:nvPr/>
            </p:nvSpPr>
            <p:spPr bwMode="auto">
              <a:xfrm>
                <a:off x="0" y="0"/>
                <a:ext cx="13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41362" name="Group 50"/>
            <p:cNvGrpSpPr/>
            <p:nvPr/>
          </p:nvGrpSpPr>
          <p:grpSpPr bwMode="auto">
            <a:xfrm>
              <a:off x="1227" y="48"/>
              <a:ext cx="618" cy="138"/>
              <a:chOff x="0" y="0"/>
              <a:chExt cx="576" cy="192"/>
            </a:xfrm>
          </p:grpSpPr>
          <p:sp>
            <p:nvSpPr>
              <p:cNvPr id="141363" name="Line 51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1364" name="Line 52"/>
              <p:cNvSpPr>
                <a:spLocks noChangeShapeType="1"/>
              </p:cNvSpPr>
              <p:nvPr/>
            </p:nvSpPr>
            <p:spPr bwMode="auto">
              <a:xfrm>
                <a:off x="0" y="0"/>
                <a:ext cx="57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41365" name="Group 53"/>
            <p:cNvGrpSpPr/>
            <p:nvPr/>
          </p:nvGrpSpPr>
          <p:grpSpPr bwMode="auto">
            <a:xfrm>
              <a:off x="477" y="168"/>
              <a:ext cx="774" cy="48"/>
              <a:chOff x="0" y="0"/>
              <a:chExt cx="774" cy="48"/>
            </a:xfrm>
          </p:grpSpPr>
          <p:sp>
            <p:nvSpPr>
              <p:cNvPr id="141366" name="Oval 5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1367" name="Oval 55"/>
              <p:cNvSpPr>
                <a:spLocks noChangeArrowheads="1"/>
              </p:cNvSpPr>
              <p:nvPr/>
            </p:nvSpPr>
            <p:spPr bwMode="auto">
              <a:xfrm>
                <a:off x="726" y="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41368" name="Line 56"/>
          <p:cNvSpPr>
            <a:spLocks noChangeShapeType="1"/>
          </p:cNvSpPr>
          <p:nvPr/>
        </p:nvSpPr>
        <p:spPr bwMode="auto">
          <a:xfrm>
            <a:off x="3952875" y="3063875"/>
            <a:ext cx="990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41369" name="Group 57"/>
          <p:cNvGrpSpPr/>
          <p:nvPr/>
        </p:nvGrpSpPr>
        <p:grpSpPr bwMode="auto">
          <a:xfrm>
            <a:off x="1954213" y="3651250"/>
            <a:ext cx="3071812" cy="857250"/>
            <a:chOff x="0" y="0"/>
            <a:chExt cx="1935" cy="540"/>
          </a:xfrm>
        </p:grpSpPr>
        <p:grpSp>
          <p:nvGrpSpPr>
            <p:cNvPr id="141370" name="Group 58"/>
            <p:cNvGrpSpPr/>
            <p:nvPr/>
          </p:nvGrpSpPr>
          <p:grpSpPr bwMode="auto">
            <a:xfrm>
              <a:off x="15" y="204"/>
              <a:ext cx="1920" cy="336"/>
              <a:chOff x="0" y="0"/>
              <a:chExt cx="1920" cy="336"/>
            </a:xfrm>
          </p:grpSpPr>
          <p:sp>
            <p:nvSpPr>
              <p:cNvPr id="141371" name="Text Box 59"/>
              <p:cNvSpPr txBox="1">
                <a:spLocks noChangeArrowheads="1"/>
              </p:cNvSpPr>
              <p:nvPr/>
            </p:nvSpPr>
            <p:spPr bwMode="auto">
              <a:xfrm>
                <a:off x="240" y="9"/>
                <a:ext cx="5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zh-CN" sz="2800" b="1">
                    <a:latin typeface="宋体" panose="02010600030101010101" pitchFamily="2" charset="-122"/>
                  </a:rPr>
                  <a:t>a</a:t>
                </a:r>
              </a:p>
            </p:txBody>
          </p:sp>
          <p:sp>
            <p:nvSpPr>
              <p:cNvPr id="141372" name="Text Box 60"/>
              <p:cNvSpPr txBox="1">
                <a:spLocks noChangeArrowheads="1"/>
              </p:cNvSpPr>
              <p:nvPr/>
            </p:nvSpPr>
            <p:spPr bwMode="auto">
              <a:xfrm>
                <a:off x="1104" y="0"/>
                <a:ext cx="33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zh-CN" sz="2800" b="1">
                    <a:latin typeface="宋体" panose="02010600030101010101" pitchFamily="2" charset="-122"/>
                  </a:rPr>
                  <a:t>b</a:t>
                </a:r>
              </a:p>
            </p:txBody>
          </p:sp>
          <p:sp>
            <p:nvSpPr>
              <p:cNvPr id="141373" name="Line 61"/>
              <p:cNvSpPr>
                <a:spLocks noChangeShapeType="1"/>
              </p:cNvSpPr>
              <p:nvPr/>
            </p:nvSpPr>
            <p:spPr bwMode="auto">
              <a:xfrm>
                <a:off x="0" y="0"/>
                <a:ext cx="192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1374" name="Text Box 62"/>
              <p:cNvSpPr txBox="1">
                <a:spLocks noChangeArrowheads="1"/>
              </p:cNvSpPr>
              <p:nvPr/>
            </p:nvSpPr>
            <p:spPr bwMode="auto">
              <a:xfrm>
                <a:off x="480" y="9"/>
                <a:ext cx="5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  <a:buClrTx/>
                  <a:buSzTx/>
                  <a:buFontTx/>
                  <a:buNone/>
                </a:pPr>
                <a:endParaRPr lang="zh-CN" altLang="en-US" sz="2800" b="1">
                  <a:latin typeface="宋体" panose="02010600030101010101" pitchFamily="2" charset="-122"/>
                </a:endParaRPr>
              </a:p>
            </p:txBody>
          </p:sp>
        </p:grpSp>
        <p:grpSp>
          <p:nvGrpSpPr>
            <p:cNvPr id="141375" name="Group 63"/>
            <p:cNvGrpSpPr/>
            <p:nvPr/>
          </p:nvGrpSpPr>
          <p:grpSpPr bwMode="auto">
            <a:xfrm>
              <a:off x="0" y="0"/>
              <a:ext cx="1344" cy="237"/>
              <a:chOff x="0" y="0"/>
              <a:chExt cx="1344" cy="237"/>
            </a:xfrm>
          </p:grpSpPr>
          <p:grpSp>
            <p:nvGrpSpPr>
              <p:cNvPr id="141376" name="Group 64"/>
              <p:cNvGrpSpPr/>
              <p:nvPr/>
            </p:nvGrpSpPr>
            <p:grpSpPr bwMode="auto">
              <a:xfrm>
                <a:off x="0" y="0"/>
                <a:ext cx="1320" cy="204"/>
                <a:chOff x="0" y="0"/>
                <a:chExt cx="1320" cy="204"/>
              </a:xfrm>
            </p:grpSpPr>
            <p:grpSp>
              <p:nvGrpSpPr>
                <p:cNvPr id="141377" name="Group 65"/>
                <p:cNvGrpSpPr/>
                <p:nvPr/>
              </p:nvGrpSpPr>
              <p:grpSpPr bwMode="auto">
                <a:xfrm flipH="1">
                  <a:off x="18" y="0"/>
                  <a:ext cx="1302" cy="192"/>
                  <a:chOff x="0" y="0"/>
                  <a:chExt cx="1344" cy="192"/>
                </a:xfrm>
              </p:grpSpPr>
              <p:sp>
                <p:nvSpPr>
                  <p:cNvPr id="141378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19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379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13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41380" name="Line 68"/>
                <p:cNvSpPr>
                  <a:spLocks noChangeShapeType="1"/>
                </p:cNvSpPr>
                <p:nvPr/>
              </p:nvSpPr>
              <p:spPr bwMode="auto">
                <a:xfrm flipH="1">
                  <a:off x="0" y="204"/>
                  <a:ext cx="12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41381" name="Group 69"/>
              <p:cNvGrpSpPr/>
              <p:nvPr/>
            </p:nvGrpSpPr>
            <p:grpSpPr bwMode="auto">
              <a:xfrm>
                <a:off x="15" y="41"/>
                <a:ext cx="624" cy="150"/>
                <a:chOff x="0" y="0"/>
                <a:chExt cx="624" cy="150"/>
              </a:xfrm>
            </p:grpSpPr>
            <p:grpSp>
              <p:nvGrpSpPr>
                <p:cNvPr id="141382" name="Group 70"/>
                <p:cNvGrpSpPr/>
                <p:nvPr/>
              </p:nvGrpSpPr>
              <p:grpSpPr bwMode="auto">
                <a:xfrm flipH="1">
                  <a:off x="24" y="0"/>
                  <a:ext cx="582" cy="138"/>
                  <a:chOff x="0" y="0"/>
                  <a:chExt cx="576" cy="192"/>
                </a:xfrm>
              </p:grpSpPr>
              <p:sp>
                <p:nvSpPr>
                  <p:cNvPr id="141383" name="Line 7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0" y="0"/>
                    <a:ext cx="0" cy="19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384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57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41385" name="Line 73"/>
                <p:cNvSpPr>
                  <a:spLocks noChangeShapeType="1"/>
                </p:cNvSpPr>
                <p:nvPr/>
              </p:nvSpPr>
              <p:spPr bwMode="auto">
                <a:xfrm>
                  <a:off x="0" y="150"/>
                  <a:ext cx="6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41386" name="Group 74"/>
              <p:cNvGrpSpPr/>
              <p:nvPr/>
            </p:nvGrpSpPr>
            <p:grpSpPr bwMode="auto">
              <a:xfrm>
                <a:off x="576" y="189"/>
                <a:ext cx="768" cy="48"/>
                <a:chOff x="0" y="0"/>
                <a:chExt cx="768" cy="48"/>
              </a:xfrm>
            </p:grpSpPr>
            <p:sp>
              <p:nvSpPr>
                <p:cNvPr id="141387" name="Oval 7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8" cy="4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41388" name="Oval 76"/>
                <p:cNvSpPr>
                  <a:spLocks noChangeArrowheads="1"/>
                </p:cNvSpPr>
                <p:nvPr/>
              </p:nvSpPr>
              <p:spPr bwMode="auto">
                <a:xfrm>
                  <a:off x="720" y="0"/>
                  <a:ext cx="48" cy="4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141389" name="Line 77"/>
          <p:cNvSpPr>
            <a:spLocks noChangeShapeType="1"/>
          </p:cNvSpPr>
          <p:nvPr/>
        </p:nvSpPr>
        <p:spPr bwMode="auto">
          <a:xfrm flipH="1">
            <a:off x="1971675" y="3978275"/>
            <a:ext cx="914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1390" name="Line 78"/>
          <p:cNvSpPr>
            <a:spLocks noChangeShapeType="1"/>
          </p:cNvSpPr>
          <p:nvPr/>
        </p:nvSpPr>
        <p:spPr bwMode="auto">
          <a:xfrm>
            <a:off x="2657475" y="5045075"/>
            <a:ext cx="1066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41391" name="Group 79"/>
          <p:cNvGrpSpPr/>
          <p:nvPr/>
        </p:nvGrpSpPr>
        <p:grpSpPr bwMode="auto">
          <a:xfrm>
            <a:off x="1870075" y="4681538"/>
            <a:ext cx="3048000" cy="838200"/>
            <a:chOff x="0" y="0"/>
            <a:chExt cx="1920" cy="528"/>
          </a:xfrm>
        </p:grpSpPr>
        <p:grpSp>
          <p:nvGrpSpPr>
            <p:cNvPr id="141392" name="Group 80"/>
            <p:cNvGrpSpPr/>
            <p:nvPr/>
          </p:nvGrpSpPr>
          <p:grpSpPr bwMode="auto">
            <a:xfrm>
              <a:off x="0" y="192"/>
              <a:ext cx="1920" cy="336"/>
              <a:chOff x="0" y="0"/>
              <a:chExt cx="1920" cy="336"/>
            </a:xfrm>
          </p:grpSpPr>
          <p:sp>
            <p:nvSpPr>
              <p:cNvPr id="141393" name="Line 81"/>
              <p:cNvSpPr>
                <a:spLocks noChangeShapeType="1"/>
              </p:cNvSpPr>
              <p:nvPr/>
            </p:nvSpPr>
            <p:spPr bwMode="auto">
              <a:xfrm>
                <a:off x="0" y="27"/>
                <a:ext cx="192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41394" name="Group 82"/>
              <p:cNvGrpSpPr/>
              <p:nvPr/>
            </p:nvGrpSpPr>
            <p:grpSpPr bwMode="auto">
              <a:xfrm>
                <a:off x="48" y="0"/>
                <a:ext cx="1248" cy="336"/>
                <a:chOff x="0" y="0"/>
                <a:chExt cx="1248" cy="336"/>
              </a:xfrm>
            </p:grpSpPr>
            <p:sp>
              <p:nvSpPr>
                <p:cNvPr id="141395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0" y="9"/>
                  <a:ext cx="528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r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altLang="zh-CN" sz="2800" b="1">
                      <a:latin typeface="宋体" panose="02010600030101010101" pitchFamily="2" charset="-122"/>
                    </a:rPr>
                    <a:t>a</a:t>
                  </a:r>
                </a:p>
              </p:txBody>
            </p:sp>
            <p:sp>
              <p:nvSpPr>
                <p:cNvPr id="141396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912" y="0"/>
                  <a:ext cx="336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r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altLang="zh-CN" sz="2800" b="1">
                      <a:latin typeface="宋体" panose="02010600030101010101" pitchFamily="2" charset="-122"/>
                    </a:rPr>
                    <a:t>b</a:t>
                  </a:r>
                </a:p>
              </p:txBody>
            </p:sp>
          </p:grpSp>
          <p:sp>
            <p:nvSpPr>
              <p:cNvPr id="141397" name="Text Box 85"/>
              <p:cNvSpPr txBox="1">
                <a:spLocks noChangeArrowheads="1"/>
              </p:cNvSpPr>
              <p:nvPr/>
            </p:nvSpPr>
            <p:spPr bwMode="auto">
              <a:xfrm>
                <a:off x="336" y="0"/>
                <a:ext cx="5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  <a:buClrTx/>
                  <a:buSzTx/>
                  <a:buFontTx/>
                  <a:buNone/>
                </a:pPr>
                <a:endParaRPr lang="zh-CN" altLang="en-US" sz="2800" b="1">
                  <a:latin typeface="宋体" panose="02010600030101010101" pitchFamily="2" charset="-122"/>
                </a:endParaRPr>
              </a:p>
            </p:txBody>
          </p:sp>
        </p:grpSp>
        <p:grpSp>
          <p:nvGrpSpPr>
            <p:cNvPr id="141398" name="Group 86"/>
            <p:cNvGrpSpPr/>
            <p:nvPr/>
          </p:nvGrpSpPr>
          <p:grpSpPr bwMode="auto">
            <a:xfrm>
              <a:off x="456" y="0"/>
              <a:ext cx="1362" cy="220"/>
              <a:chOff x="0" y="0"/>
              <a:chExt cx="1362" cy="220"/>
            </a:xfrm>
          </p:grpSpPr>
          <p:grpSp>
            <p:nvGrpSpPr>
              <p:cNvPr id="141399" name="Group 87"/>
              <p:cNvGrpSpPr/>
              <p:nvPr/>
            </p:nvGrpSpPr>
            <p:grpSpPr bwMode="auto">
              <a:xfrm>
                <a:off x="0" y="0"/>
                <a:ext cx="1344" cy="192"/>
                <a:chOff x="0" y="0"/>
                <a:chExt cx="1344" cy="192"/>
              </a:xfrm>
            </p:grpSpPr>
            <p:sp>
              <p:nvSpPr>
                <p:cNvPr id="141400" name="Line 88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1401" name="Line 89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13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41402" name="Line 90"/>
              <p:cNvSpPr>
                <a:spLocks noChangeShapeType="1"/>
              </p:cNvSpPr>
              <p:nvPr/>
            </p:nvSpPr>
            <p:spPr bwMode="auto">
              <a:xfrm flipH="1">
                <a:off x="12" y="214"/>
                <a:ext cx="1350" cy="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41403" name="Group 91"/>
            <p:cNvGrpSpPr/>
            <p:nvPr/>
          </p:nvGrpSpPr>
          <p:grpSpPr bwMode="auto">
            <a:xfrm>
              <a:off x="432" y="192"/>
              <a:ext cx="768" cy="54"/>
              <a:chOff x="0" y="0"/>
              <a:chExt cx="768" cy="54"/>
            </a:xfrm>
          </p:grpSpPr>
          <p:sp>
            <p:nvSpPr>
              <p:cNvPr id="141404" name="Oval 92"/>
              <p:cNvSpPr>
                <a:spLocks noChangeArrowheads="1"/>
              </p:cNvSpPr>
              <p:nvPr/>
            </p:nvSpPr>
            <p:spPr bwMode="auto">
              <a:xfrm>
                <a:off x="0" y="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1405" name="Oval 93"/>
              <p:cNvSpPr>
                <a:spLocks noChangeArrowheads="1"/>
              </p:cNvSpPr>
              <p:nvPr/>
            </p:nvSpPr>
            <p:spPr bwMode="auto">
              <a:xfrm>
                <a:off x="720" y="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41406" name="Group 94"/>
            <p:cNvGrpSpPr/>
            <p:nvPr/>
          </p:nvGrpSpPr>
          <p:grpSpPr bwMode="auto">
            <a:xfrm flipH="1">
              <a:off x="24" y="54"/>
              <a:ext cx="1152" cy="138"/>
              <a:chOff x="0" y="0"/>
              <a:chExt cx="576" cy="192"/>
            </a:xfrm>
          </p:grpSpPr>
          <p:sp>
            <p:nvSpPr>
              <p:cNvPr id="141407" name="Line 95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1408" name="Line 96"/>
              <p:cNvSpPr>
                <a:spLocks noChangeShapeType="1"/>
              </p:cNvSpPr>
              <p:nvPr/>
            </p:nvSpPr>
            <p:spPr bwMode="auto">
              <a:xfrm>
                <a:off x="0" y="0"/>
                <a:ext cx="57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141409" name="Group 97"/>
          <p:cNvGrpSpPr/>
          <p:nvPr/>
        </p:nvGrpSpPr>
        <p:grpSpPr bwMode="auto">
          <a:xfrm>
            <a:off x="1870075" y="5807075"/>
            <a:ext cx="3060700" cy="717550"/>
            <a:chOff x="0" y="0"/>
            <a:chExt cx="1928" cy="452"/>
          </a:xfrm>
        </p:grpSpPr>
        <p:grpSp>
          <p:nvGrpSpPr>
            <p:cNvPr id="141410" name="Group 98"/>
            <p:cNvGrpSpPr/>
            <p:nvPr/>
          </p:nvGrpSpPr>
          <p:grpSpPr bwMode="auto">
            <a:xfrm>
              <a:off x="8" y="113"/>
              <a:ext cx="1920" cy="339"/>
              <a:chOff x="0" y="0"/>
              <a:chExt cx="1920" cy="339"/>
            </a:xfrm>
          </p:grpSpPr>
          <p:sp>
            <p:nvSpPr>
              <p:cNvPr id="141411" name="Line 99"/>
              <p:cNvSpPr>
                <a:spLocks noChangeShapeType="1"/>
              </p:cNvSpPr>
              <p:nvPr/>
            </p:nvSpPr>
            <p:spPr bwMode="auto">
              <a:xfrm>
                <a:off x="0" y="51"/>
                <a:ext cx="192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41412" name="Group 100"/>
              <p:cNvGrpSpPr/>
              <p:nvPr/>
            </p:nvGrpSpPr>
            <p:grpSpPr bwMode="auto">
              <a:xfrm>
                <a:off x="48" y="3"/>
                <a:ext cx="1248" cy="336"/>
                <a:chOff x="0" y="0"/>
                <a:chExt cx="1248" cy="336"/>
              </a:xfrm>
            </p:grpSpPr>
            <p:sp>
              <p:nvSpPr>
                <p:cNvPr id="141413" name="Text Box 101"/>
                <p:cNvSpPr txBox="1">
                  <a:spLocks noChangeArrowheads="1"/>
                </p:cNvSpPr>
                <p:nvPr/>
              </p:nvSpPr>
              <p:spPr bwMode="auto">
                <a:xfrm>
                  <a:off x="0" y="9"/>
                  <a:ext cx="528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r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altLang="zh-CN" sz="2800" b="1">
                      <a:latin typeface="宋体" panose="02010600030101010101" pitchFamily="2" charset="-122"/>
                    </a:rPr>
                    <a:t>a</a:t>
                  </a:r>
                </a:p>
              </p:txBody>
            </p:sp>
            <p:sp>
              <p:nvSpPr>
                <p:cNvPr id="141414" name="Text Box 102"/>
                <p:cNvSpPr txBox="1">
                  <a:spLocks noChangeArrowheads="1"/>
                </p:cNvSpPr>
                <p:nvPr/>
              </p:nvSpPr>
              <p:spPr bwMode="auto">
                <a:xfrm>
                  <a:off x="912" y="0"/>
                  <a:ext cx="336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r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altLang="zh-CN" sz="2800" b="1">
                      <a:latin typeface="宋体" panose="02010600030101010101" pitchFamily="2" charset="-122"/>
                    </a:rPr>
                    <a:t>b</a:t>
                  </a:r>
                </a:p>
              </p:txBody>
            </p:sp>
          </p:grpSp>
          <p:sp>
            <p:nvSpPr>
              <p:cNvPr id="141415" name="Text Box 103"/>
              <p:cNvSpPr txBox="1">
                <a:spLocks noChangeArrowheads="1"/>
              </p:cNvSpPr>
              <p:nvPr/>
            </p:nvSpPr>
            <p:spPr bwMode="auto">
              <a:xfrm>
                <a:off x="328" y="0"/>
                <a:ext cx="5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  <a:buClrTx/>
                  <a:buSzTx/>
                  <a:buFontTx/>
                  <a:buNone/>
                </a:pPr>
                <a:endParaRPr lang="zh-CN" altLang="en-US" sz="2800" b="1">
                  <a:latin typeface="宋体" panose="02010600030101010101" pitchFamily="2" charset="-122"/>
                </a:endParaRPr>
              </a:p>
            </p:txBody>
          </p:sp>
        </p:grpSp>
        <p:grpSp>
          <p:nvGrpSpPr>
            <p:cNvPr id="141416" name="Group 104"/>
            <p:cNvGrpSpPr/>
            <p:nvPr/>
          </p:nvGrpSpPr>
          <p:grpSpPr bwMode="auto">
            <a:xfrm>
              <a:off x="0" y="20"/>
              <a:ext cx="462" cy="144"/>
              <a:chOff x="0" y="0"/>
              <a:chExt cx="462" cy="144"/>
            </a:xfrm>
          </p:grpSpPr>
          <p:grpSp>
            <p:nvGrpSpPr>
              <p:cNvPr id="141417" name="Group 105"/>
              <p:cNvGrpSpPr/>
              <p:nvPr/>
            </p:nvGrpSpPr>
            <p:grpSpPr bwMode="auto">
              <a:xfrm flipH="1">
                <a:off x="0" y="0"/>
                <a:ext cx="462" cy="132"/>
                <a:chOff x="0" y="0"/>
                <a:chExt cx="1344" cy="192"/>
              </a:xfrm>
            </p:grpSpPr>
            <p:sp>
              <p:nvSpPr>
                <p:cNvPr id="141418" name="Line 106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1419" name="Line 107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13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41420" name="Line 108"/>
              <p:cNvSpPr>
                <a:spLocks noChangeShapeType="1"/>
              </p:cNvSpPr>
              <p:nvPr/>
            </p:nvSpPr>
            <p:spPr bwMode="auto">
              <a:xfrm flipH="1">
                <a:off x="8" y="144"/>
                <a:ext cx="43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41421" name="Group 109"/>
            <p:cNvGrpSpPr/>
            <p:nvPr/>
          </p:nvGrpSpPr>
          <p:grpSpPr bwMode="auto">
            <a:xfrm>
              <a:off x="1168" y="0"/>
              <a:ext cx="648" cy="156"/>
              <a:chOff x="0" y="0"/>
              <a:chExt cx="648" cy="156"/>
            </a:xfrm>
          </p:grpSpPr>
          <p:grpSp>
            <p:nvGrpSpPr>
              <p:cNvPr id="141422" name="Group 110"/>
              <p:cNvGrpSpPr/>
              <p:nvPr/>
            </p:nvGrpSpPr>
            <p:grpSpPr bwMode="auto">
              <a:xfrm>
                <a:off x="0" y="0"/>
                <a:ext cx="648" cy="138"/>
                <a:chOff x="0" y="0"/>
                <a:chExt cx="576" cy="192"/>
              </a:xfrm>
            </p:grpSpPr>
            <p:sp>
              <p:nvSpPr>
                <p:cNvPr id="141423" name="Line 111"/>
                <p:cNvSpPr>
                  <a:spLocks noChangeShapeType="1"/>
                </p:cNvSpPr>
                <p:nvPr/>
              </p:nvSpPr>
              <p:spPr bwMode="auto">
                <a:xfrm flipV="1">
                  <a:off x="0" y="0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1424" name="Line 112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57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41425" name="Line 113"/>
              <p:cNvSpPr>
                <a:spLocks noChangeShapeType="1"/>
              </p:cNvSpPr>
              <p:nvPr/>
            </p:nvSpPr>
            <p:spPr bwMode="auto">
              <a:xfrm>
                <a:off x="24" y="156"/>
                <a:ext cx="624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41426" name="Group 114"/>
            <p:cNvGrpSpPr/>
            <p:nvPr/>
          </p:nvGrpSpPr>
          <p:grpSpPr bwMode="auto">
            <a:xfrm>
              <a:off x="440" y="140"/>
              <a:ext cx="768" cy="48"/>
              <a:chOff x="0" y="0"/>
              <a:chExt cx="768" cy="48"/>
            </a:xfrm>
          </p:grpSpPr>
          <p:sp>
            <p:nvSpPr>
              <p:cNvPr id="141427" name="Oval 1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1428" name="Oval 116"/>
              <p:cNvSpPr>
                <a:spLocks noChangeArrowheads="1"/>
              </p:cNvSpPr>
              <p:nvPr/>
            </p:nvSpPr>
            <p:spPr bwMode="auto">
              <a:xfrm>
                <a:off x="720" y="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41429" name="Rectangle 117"/>
          <p:cNvSpPr>
            <a:spLocks noChangeArrowheads="1"/>
          </p:cNvSpPr>
          <p:nvPr/>
        </p:nvSpPr>
        <p:spPr bwMode="auto">
          <a:xfrm>
            <a:off x="5721350" y="2708275"/>
            <a:ext cx="1081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Ｘ＞</a:t>
            </a:r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b</a:t>
            </a:r>
          </a:p>
        </p:txBody>
      </p:sp>
      <p:sp>
        <p:nvSpPr>
          <p:cNvPr id="141430" name="Rectangle 118"/>
          <p:cNvSpPr>
            <a:spLocks noChangeArrowheads="1"/>
          </p:cNvSpPr>
          <p:nvPr/>
        </p:nvSpPr>
        <p:spPr bwMode="auto">
          <a:xfrm>
            <a:off x="5722938" y="3644900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X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＜ａ</a:t>
            </a:r>
          </a:p>
        </p:txBody>
      </p:sp>
      <p:sp>
        <p:nvSpPr>
          <p:cNvPr id="141431" name="Rectangle 119"/>
          <p:cNvSpPr>
            <a:spLocks noChangeArrowheads="1"/>
          </p:cNvSpPr>
          <p:nvPr/>
        </p:nvSpPr>
        <p:spPr bwMode="auto">
          <a:xfrm>
            <a:off x="5867400" y="5640388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无解</a:t>
            </a:r>
          </a:p>
        </p:txBody>
      </p:sp>
      <p:sp>
        <p:nvSpPr>
          <p:cNvPr id="141432" name="Rectangle 120"/>
          <p:cNvSpPr>
            <a:spLocks noChangeArrowheads="1"/>
          </p:cNvSpPr>
          <p:nvPr/>
        </p:nvSpPr>
        <p:spPr bwMode="auto">
          <a:xfrm>
            <a:off x="5434013" y="4652963"/>
            <a:ext cx="194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ａ＜</a:t>
            </a:r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X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＜ｂ</a:t>
            </a:r>
          </a:p>
        </p:txBody>
      </p:sp>
      <p:sp>
        <p:nvSpPr>
          <p:cNvPr id="141433" name="Text Box 121"/>
          <p:cNvSpPr txBox="1">
            <a:spLocks noChangeArrowheads="1"/>
          </p:cNvSpPr>
          <p:nvPr/>
        </p:nvSpPr>
        <p:spPr bwMode="auto">
          <a:xfrm>
            <a:off x="7524750" y="4437063"/>
            <a:ext cx="16192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大小小大中间找</a:t>
            </a:r>
          </a:p>
        </p:txBody>
      </p:sp>
      <p:sp>
        <p:nvSpPr>
          <p:cNvPr id="141434" name="Text Box 122"/>
          <p:cNvSpPr txBox="1">
            <a:spLocks noChangeArrowheads="1"/>
          </p:cNvSpPr>
          <p:nvPr/>
        </p:nvSpPr>
        <p:spPr bwMode="auto">
          <a:xfrm>
            <a:off x="7524750" y="5516563"/>
            <a:ext cx="14398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大大小小解不了</a:t>
            </a:r>
          </a:p>
        </p:txBody>
      </p:sp>
      <p:sp>
        <p:nvSpPr>
          <p:cNvPr id="141435" name="Text Box 123"/>
          <p:cNvSpPr txBox="1">
            <a:spLocks noChangeArrowheads="1"/>
          </p:cNvSpPr>
          <p:nvPr/>
        </p:nvSpPr>
        <p:spPr bwMode="auto">
          <a:xfrm>
            <a:off x="7488238" y="3548063"/>
            <a:ext cx="1692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两</a:t>
            </a:r>
            <a:r>
              <a:rPr 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小取小</a:t>
            </a:r>
          </a:p>
        </p:txBody>
      </p:sp>
      <p:sp>
        <p:nvSpPr>
          <p:cNvPr id="141436" name="Text Box 124"/>
          <p:cNvSpPr txBox="1">
            <a:spLocks noChangeArrowheads="1"/>
          </p:cNvSpPr>
          <p:nvPr/>
        </p:nvSpPr>
        <p:spPr bwMode="auto">
          <a:xfrm>
            <a:off x="7561263" y="2611438"/>
            <a:ext cx="1619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两</a:t>
            </a:r>
            <a:r>
              <a:rPr 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大取大</a:t>
            </a:r>
          </a:p>
        </p:txBody>
      </p:sp>
      <p:sp>
        <p:nvSpPr>
          <p:cNvPr id="141437" name="Text Box 125"/>
          <p:cNvSpPr txBox="1">
            <a:spLocks noChangeArrowheads="1"/>
          </p:cNvSpPr>
          <p:nvPr/>
        </p:nvSpPr>
        <p:spPr bwMode="auto">
          <a:xfrm>
            <a:off x="7524750" y="1808163"/>
            <a:ext cx="158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000" b="1">
                <a:latin typeface="Times New Roman" panose="02020603050405020304" pitchFamily="18" charset="0"/>
              </a:rPr>
              <a:t>规律</a:t>
            </a:r>
            <a:r>
              <a:rPr lang="en-US" altLang="zh-CN" sz="2000" b="1">
                <a:latin typeface="Times New Roman" panose="02020603050405020304" pitchFamily="18" charset="0"/>
              </a:rPr>
              <a:t>(</a:t>
            </a:r>
            <a:r>
              <a:rPr lang="zh-CN" altLang="en-US" sz="2000" b="1">
                <a:latin typeface="Times New Roman" panose="02020603050405020304" pitchFamily="18" charset="0"/>
              </a:rPr>
              <a:t>口诀</a:t>
            </a:r>
            <a:r>
              <a:rPr lang="en-US" altLang="zh-CN" sz="2000" b="1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41438" name="Rectangle 126"/>
          <p:cNvSpPr>
            <a:spLocks noChangeArrowheads="1"/>
          </p:cNvSpPr>
          <p:nvPr/>
        </p:nvSpPr>
        <p:spPr bwMode="auto">
          <a:xfrm>
            <a:off x="34925" y="44450"/>
            <a:ext cx="3457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4000" b="1">
                <a:solidFill>
                  <a:srgbClr val="FF3300"/>
                </a:solidFill>
                <a:latin typeface="仿宋_GB2312" pitchFamily="49" charset="-122"/>
                <a:ea typeface="仿宋_GB2312" pitchFamily="49" charset="-122"/>
              </a:rPr>
              <a:t>探究活动：</a:t>
            </a:r>
            <a:r>
              <a:rPr lang="zh-CN" altLang="en-US">
                <a:latin typeface="仿宋_GB2312" pitchFamily="49" charset="-122"/>
                <a:ea typeface="仿宋_GB2312" pitchFamily="49" charset="-122"/>
              </a:rPr>
              <a:t> </a:t>
            </a:r>
          </a:p>
        </p:txBody>
      </p:sp>
      <p:sp>
        <p:nvSpPr>
          <p:cNvPr id="141439" name="Rectangle 140"/>
          <p:cNvSpPr>
            <a:spLocks noChangeArrowheads="1"/>
          </p:cNvSpPr>
          <p:nvPr/>
        </p:nvSpPr>
        <p:spPr bwMode="auto">
          <a:xfrm>
            <a:off x="215901" y="44450"/>
            <a:ext cx="8748712" cy="7572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1" lang="zh-CN" altLang="en-US" sz="3600" b="1" dirty="0">
                <a:solidFill>
                  <a:srgbClr val="800080"/>
                </a:solidFill>
                <a:latin typeface="Times New Roman" panose="02020603050405020304" pitchFamily="18" charset="0"/>
                <a:ea typeface="隶书" panose="02010509060101010101" charset="-122"/>
              </a:rPr>
              <a:t>一般地，一元一次不等式组的解集的规律如图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1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41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4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141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141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41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4" dur="500"/>
                                        <p:tgtEl>
                                          <p:spTgt spid="14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41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141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141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41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141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1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1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1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1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1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1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1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1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1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1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68" grpId="0" animBg="1"/>
      <p:bldP spid="141389" grpId="0" animBg="1"/>
      <p:bldP spid="141390" grpId="0" animBg="1"/>
      <p:bldP spid="141429" grpId="0" autoUpdateAnimBg="0"/>
      <p:bldP spid="141430" grpId="0" autoUpdateAnimBg="0"/>
      <p:bldP spid="141431" grpId="0" autoUpdateAnimBg="0"/>
      <p:bldP spid="141432" grpId="0" autoUpdateAnimBg="0"/>
      <p:bldP spid="141433" grpId="0" autoUpdateAnimBg="0"/>
      <p:bldP spid="141434" grpId="0" autoUpdateAnimBg="0"/>
      <p:bldP spid="141435" grpId="0" autoUpdateAnimBg="0"/>
      <p:bldP spid="141436" grpId="0" autoUpdateAnimBg="0"/>
      <p:bldP spid="14143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338" name="Group 2"/>
          <p:cNvGrpSpPr/>
          <p:nvPr/>
        </p:nvGrpSpPr>
        <p:grpSpPr bwMode="auto">
          <a:xfrm>
            <a:off x="2243138" y="3827463"/>
            <a:ext cx="3660775" cy="527050"/>
            <a:chOff x="2040" y="2367"/>
            <a:chExt cx="2306" cy="332"/>
          </a:xfrm>
        </p:grpSpPr>
        <p:graphicFrame>
          <p:nvGraphicFramePr>
            <p:cNvPr id="142339" name="Object 3"/>
            <p:cNvGraphicFramePr>
              <a:graphicFrameLocks noChangeAspect="1"/>
            </p:cNvGraphicFramePr>
            <p:nvPr/>
          </p:nvGraphicFramePr>
          <p:xfrm>
            <a:off x="2040" y="2367"/>
            <a:ext cx="2306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2521" name="BMP 图象" r:id="rId3" imgW="1666875" imgH="238125" progId="Paint.Picture">
                    <p:embed/>
                  </p:oleObj>
                </mc:Choice>
                <mc:Fallback>
                  <p:oleObj name="BMP 图象" r:id="rId3" imgW="1666875" imgH="238125" progId="Paint.Picture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43196"/>
                        <a:stretch>
                          <a:fillRect/>
                        </a:stretch>
                      </p:blipFill>
                      <p:spPr bwMode="auto">
                        <a:xfrm>
                          <a:off x="2040" y="2367"/>
                          <a:ext cx="2306" cy="1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42340" name="Group 4"/>
            <p:cNvGrpSpPr/>
            <p:nvPr/>
          </p:nvGrpSpPr>
          <p:grpSpPr bwMode="auto">
            <a:xfrm>
              <a:off x="2079" y="2401"/>
              <a:ext cx="1937" cy="298"/>
              <a:chOff x="2757" y="2446"/>
              <a:chExt cx="1937" cy="298"/>
            </a:xfrm>
          </p:grpSpPr>
          <p:sp>
            <p:nvSpPr>
              <p:cNvPr id="142341" name="Text Box 5"/>
              <p:cNvSpPr txBox="1">
                <a:spLocks noChangeArrowheads="1"/>
              </p:cNvSpPr>
              <p:nvPr/>
            </p:nvSpPr>
            <p:spPr bwMode="auto">
              <a:xfrm>
                <a:off x="2757" y="2454"/>
                <a:ext cx="3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-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5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2342" name="Text Box 6"/>
              <p:cNvSpPr txBox="1">
                <a:spLocks noChangeArrowheads="1"/>
              </p:cNvSpPr>
              <p:nvPr/>
            </p:nvSpPr>
            <p:spPr bwMode="auto">
              <a:xfrm>
                <a:off x="3794" y="2456"/>
                <a:ext cx="29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-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2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2343" name="Text Box 7"/>
              <p:cNvSpPr txBox="1">
                <a:spLocks noChangeArrowheads="1"/>
              </p:cNvSpPr>
              <p:nvPr/>
            </p:nvSpPr>
            <p:spPr bwMode="auto">
              <a:xfrm>
                <a:off x="4606" y="2508"/>
                <a:ext cx="8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0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2344" name="Text Box 8"/>
              <p:cNvSpPr txBox="1">
                <a:spLocks noChangeArrowheads="1"/>
              </p:cNvSpPr>
              <p:nvPr/>
            </p:nvSpPr>
            <p:spPr bwMode="auto">
              <a:xfrm>
                <a:off x="3445" y="2451"/>
                <a:ext cx="37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-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3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2345" name="Text Box 9"/>
              <p:cNvSpPr txBox="1">
                <a:spLocks noChangeArrowheads="1"/>
              </p:cNvSpPr>
              <p:nvPr/>
            </p:nvSpPr>
            <p:spPr bwMode="auto">
              <a:xfrm>
                <a:off x="4154" y="2479"/>
                <a:ext cx="26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-1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2346" name="Text Box 10"/>
              <p:cNvSpPr txBox="1">
                <a:spLocks noChangeArrowheads="1"/>
              </p:cNvSpPr>
              <p:nvPr/>
            </p:nvSpPr>
            <p:spPr bwMode="auto">
              <a:xfrm>
                <a:off x="3087" y="2446"/>
                <a:ext cx="39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-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4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</p:grpSp>
      </p:grpSp>
      <p:graphicFrame>
        <p:nvGraphicFramePr>
          <p:cNvPr id="142347" name="Object 11"/>
          <p:cNvGraphicFramePr>
            <a:graphicFrameLocks noChangeAspect="1"/>
          </p:cNvGraphicFramePr>
          <p:nvPr/>
        </p:nvGraphicFramePr>
        <p:xfrm>
          <a:off x="2398713" y="1879600"/>
          <a:ext cx="2954337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522" name="BMP 图象" r:id="rId5" imgW="2266950" imgH="552450" progId="Paint.Picture">
                  <p:embed/>
                </p:oleObj>
              </mc:Choice>
              <mc:Fallback>
                <p:oleObj name="BMP 图象" r:id="rId5" imgW="2266950" imgH="552450" progId="Paint.Picture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3820"/>
                      <a:stretch>
                        <a:fillRect/>
                      </a:stretch>
                    </p:blipFill>
                    <p:spPr bwMode="auto">
                      <a:xfrm>
                        <a:off x="2398713" y="1879600"/>
                        <a:ext cx="2954337" cy="1027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48" name="Object 12"/>
          <p:cNvGraphicFramePr>
            <a:graphicFrameLocks noChangeAspect="1"/>
          </p:cNvGraphicFramePr>
          <p:nvPr/>
        </p:nvGraphicFramePr>
        <p:xfrm>
          <a:off x="4243388" y="1968500"/>
          <a:ext cx="1214437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523" name="BMP 图象" r:id="rId7" imgW="2266950" imgH="552450" progId="Paint.Picture">
                  <p:embed/>
                </p:oleObj>
              </mc:Choice>
              <mc:Fallback>
                <p:oleObj name="BMP 图象" r:id="rId7" imgW="2266950" imgH="552450" progId="Paint.Picture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71463" b="58632"/>
                      <a:stretch>
                        <a:fillRect/>
                      </a:stretch>
                    </p:blipFill>
                    <p:spPr bwMode="auto">
                      <a:xfrm>
                        <a:off x="4243388" y="1968500"/>
                        <a:ext cx="1214437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49" name="Object 13"/>
          <p:cNvGraphicFramePr>
            <a:graphicFrameLocks noChangeAspect="1"/>
          </p:cNvGraphicFramePr>
          <p:nvPr/>
        </p:nvGraphicFramePr>
        <p:xfrm>
          <a:off x="2513013" y="4559300"/>
          <a:ext cx="3201987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524" name="BMP 图象" r:id="rId9" imgW="2266950" imgH="552450" progId="Paint.Picture">
                  <p:embed/>
                </p:oleObj>
              </mc:Choice>
              <mc:Fallback>
                <p:oleObj name="BMP 图象" r:id="rId9" imgW="2266950" imgH="552450" progId="Paint.Picture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17468"/>
                      <a:stretch>
                        <a:fillRect/>
                      </a:stretch>
                    </p:blipFill>
                    <p:spPr bwMode="auto">
                      <a:xfrm>
                        <a:off x="2513013" y="4559300"/>
                        <a:ext cx="3201987" cy="1027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50" name="Object 14"/>
          <p:cNvGraphicFramePr>
            <a:graphicFrameLocks noChangeAspect="1"/>
          </p:cNvGraphicFramePr>
          <p:nvPr/>
        </p:nvGraphicFramePr>
        <p:xfrm>
          <a:off x="2424113" y="3257550"/>
          <a:ext cx="3200400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525" name="BMP 图象" r:id="rId10" imgW="2266950" imgH="552450" progId="Paint.Picture">
                  <p:embed/>
                </p:oleObj>
              </mc:Choice>
              <mc:Fallback>
                <p:oleObj name="BMP 图象" r:id="rId10" imgW="2266950" imgH="552450" progId="Paint.Picture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17468"/>
                      <a:stretch>
                        <a:fillRect/>
                      </a:stretch>
                    </p:blipFill>
                    <p:spPr bwMode="auto">
                      <a:xfrm>
                        <a:off x="2424113" y="3257550"/>
                        <a:ext cx="3200400" cy="1027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51" name="Text Box 15"/>
          <p:cNvSpPr txBox="1">
            <a:spLocks noChangeArrowheads="1"/>
          </p:cNvSpPr>
          <p:nvPr/>
        </p:nvSpPr>
        <p:spPr bwMode="auto">
          <a:xfrm>
            <a:off x="23813" y="228600"/>
            <a:ext cx="4094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sz="2400">
                <a:latin typeface="Times New Roman" panose="02020603050405020304" pitchFamily="18" charset="0"/>
              </a:rPr>
              <a:t>例</a:t>
            </a:r>
            <a:r>
              <a:rPr kumimoji="1" lang="en-US" altLang="zh-CN" sz="2400">
                <a:latin typeface="Times New Roman" panose="02020603050405020304" pitchFamily="18" charset="0"/>
              </a:rPr>
              <a:t>1. </a:t>
            </a:r>
            <a:r>
              <a:rPr kumimoji="1" lang="zh-CN" altLang="en-US" sz="2400">
                <a:latin typeface="Times New Roman" panose="02020603050405020304" pitchFamily="18" charset="0"/>
              </a:rPr>
              <a:t>求下列不等式组的解集</a:t>
            </a:r>
            <a:r>
              <a:rPr kumimoji="1" lang="en-US" altLang="zh-CN" sz="2400">
                <a:latin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142352" name="Object 16"/>
          <p:cNvGraphicFramePr>
            <a:graphicFrameLocks noChangeAspect="1"/>
          </p:cNvGraphicFramePr>
          <p:nvPr/>
        </p:nvGraphicFramePr>
        <p:xfrm>
          <a:off x="355600" y="890588"/>
          <a:ext cx="1195388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526" name="公式" r:id="rId11" imgW="622300" imgH="457200" progId="Equation.3">
                  <p:embed/>
                </p:oleObj>
              </mc:Choice>
              <mc:Fallback>
                <p:oleObj name="公式" r:id="rId11" imgW="622300" imgH="4572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" y="890588"/>
                        <a:ext cx="1195388" cy="881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53" name="Object 17"/>
          <p:cNvGraphicFramePr>
            <a:graphicFrameLocks noChangeAspect="1"/>
          </p:cNvGraphicFramePr>
          <p:nvPr/>
        </p:nvGraphicFramePr>
        <p:xfrm>
          <a:off x="328613" y="2224088"/>
          <a:ext cx="1419225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527" name="公式" r:id="rId13" imgW="736600" imgH="457200" progId="Equation.3">
                  <p:embed/>
                </p:oleObj>
              </mc:Choice>
              <mc:Fallback>
                <p:oleObj name="公式" r:id="rId13" imgW="736600" imgH="4572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3" y="2224088"/>
                        <a:ext cx="1419225" cy="881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54" name="Object 18"/>
          <p:cNvGraphicFramePr>
            <a:graphicFrameLocks noChangeAspect="1"/>
          </p:cNvGraphicFramePr>
          <p:nvPr/>
        </p:nvGraphicFramePr>
        <p:xfrm>
          <a:off x="304800" y="3609975"/>
          <a:ext cx="1419225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528" name="公式" r:id="rId15" imgW="736600" imgH="457200" progId="Equation.3">
                  <p:embed/>
                </p:oleObj>
              </mc:Choice>
              <mc:Fallback>
                <p:oleObj name="公式" r:id="rId15" imgW="736600" imgH="4572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609975"/>
                        <a:ext cx="1419225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55" name="Object 19"/>
          <p:cNvGraphicFramePr>
            <a:graphicFrameLocks noChangeAspect="1"/>
          </p:cNvGraphicFramePr>
          <p:nvPr/>
        </p:nvGraphicFramePr>
        <p:xfrm>
          <a:off x="271463" y="4997450"/>
          <a:ext cx="1419225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529" name="公式" r:id="rId17" imgW="736600" imgH="457200" progId="Equation.3">
                  <p:embed/>
                </p:oleObj>
              </mc:Choice>
              <mc:Fallback>
                <p:oleObj name="公式" r:id="rId17" imgW="736600" imgH="4572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3" y="4997450"/>
                        <a:ext cx="1419225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2356" name="Group 20"/>
          <p:cNvGrpSpPr/>
          <p:nvPr/>
        </p:nvGrpSpPr>
        <p:grpSpPr bwMode="auto">
          <a:xfrm>
            <a:off x="1595438" y="1276350"/>
            <a:ext cx="4203700" cy="514350"/>
            <a:chOff x="1632" y="760"/>
            <a:chExt cx="2648" cy="324"/>
          </a:xfrm>
        </p:grpSpPr>
        <p:graphicFrame>
          <p:nvGraphicFramePr>
            <p:cNvPr id="142357" name="Object 21"/>
            <p:cNvGraphicFramePr>
              <a:graphicFrameLocks noChangeAspect="1"/>
            </p:cNvGraphicFramePr>
            <p:nvPr/>
          </p:nvGraphicFramePr>
          <p:xfrm>
            <a:off x="1632" y="760"/>
            <a:ext cx="2648" cy="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2530" name="BMP 图象" r:id="rId19" imgW="1666875" imgH="238125" progId="Paint.Picture">
                    <p:embed/>
                  </p:oleObj>
                </mc:Choice>
                <mc:Fallback>
                  <p:oleObj name="BMP 图象" r:id="rId19" imgW="1666875" imgH="238125" progId="Paint.Picture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2" y="760"/>
                          <a:ext cx="2648" cy="1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42358" name="Group 22"/>
            <p:cNvGrpSpPr/>
            <p:nvPr/>
          </p:nvGrpSpPr>
          <p:grpSpPr bwMode="auto">
            <a:xfrm>
              <a:off x="1928" y="819"/>
              <a:ext cx="2166" cy="265"/>
              <a:chOff x="2296" y="985"/>
              <a:chExt cx="2166" cy="265"/>
            </a:xfrm>
          </p:grpSpPr>
          <p:sp>
            <p:nvSpPr>
              <p:cNvPr id="142359" name="Text Box 23"/>
              <p:cNvSpPr txBox="1">
                <a:spLocks noChangeArrowheads="1"/>
              </p:cNvSpPr>
              <p:nvPr/>
            </p:nvSpPr>
            <p:spPr bwMode="auto">
              <a:xfrm>
                <a:off x="2296" y="1022"/>
                <a:ext cx="67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0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2360" name="Text Box 24"/>
              <p:cNvSpPr txBox="1">
                <a:spLocks noChangeArrowheads="1"/>
              </p:cNvSpPr>
              <p:nvPr/>
            </p:nvSpPr>
            <p:spPr bwMode="auto">
              <a:xfrm>
                <a:off x="3852" y="996"/>
                <a:ext cx="16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7</a:t>
                </a:r>
              </a:p>
            </p:txBody>
          </p:sp>
          <p:sp>
            <p:nvSpPr>
              <p:cNvPr id="142361" name="Text Box 25"/>
              <p:cNvSpPr txBox="1">
                <a:spLocks noChangeArrowheads="1"/>
              </p:cNvSpPr>
              <p:nvPr/>
            </p:nvSpPr>
            <p:spPr bwMode="auto">
              <a:xfrm>
                <a:off x="3624" y="992"/>
                <a:ext cx="16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6</a:t>
                </a:r>
              </a:p>
            </p:txBody>
          </p:sp>
          <p:sp>
            <p:nvSpPr>
              <p:cNvPr id="142362" name="Text Box 26"/>
              <p:cNvSpPr txBox="1">
                <a:spLocks noChangeArrowheads="1"/>
              </p:cNvSpPr>
              <p:nvPr/>
            </p:nvSpPr>
            <p:spPr bwMode="auto">
              <a:xfrm>
                <a:off x="3392" y="998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142363" name="Text Box 27"/>
              <p:cNvSpPr txBox="1">
                <a:spLocks noChangeArrowheads="1"/>
              </p:cNvSpPr>
              <p:nvPr/>
            </p:nvSpPr>
            <p:spPr bwMode="auto">
              <a:xfrm>
                <a:off x="3184" y="996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42364" name="Text Box 28"/>
              <p:cNvSpPr txBox="1">
                <a:spLocks noChangeArrowheads="1"/>
              </p:cNvSpPr>
              <p:nvPr/>
            </p:nvSpPr>
            <p:spPr bwMode="auto">
              <a:xfrm>
                <a:off x="2711" y="992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2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2365" name="Text Box 29"/>
              <p:cNvSpPr txBox="1">
                <a:spLocks noChangeArrowheads="1"/>
              </p:cNvSpPr>
              <p:nvPr/>
            </p:nvSpPr>
            <p:spPr bwMode="auto">
              <a:xfrm>
                <a:off x="2481" y="985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1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2366" name="Text Box 30"/>
              <p:cNvSpPr txBox="1">
                <a:spLocks noChangeArrowheads="1"/>
              </p:cNvSpPr>
              <p:nvPr/>
            </p:nvSpPr>
            <p:spPr bwMode="auto">
              <a:xfrm>
                <a:off x="2950" y="990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42367" name="Text Box 31"/>
              <p:cNvSpPr txBox="1">
                <a:spLocks noChangeArrowheads="1"/>
              </p:cNvSpPr>
              <p:nvPr/>
            </p:nvSpPr>
            <p:spPr bwMode="auto">
              <a:xfrm>
                <a:off x="4088" y="1000"/>
                <a:ext cx="14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8</a:t>
                </a:r>
              </a:p>
            </p:txBody>
          </p:sp>
          <p:sp>
            <p:nvSpPr>
              <p:cNvPr id="142368" name="Text Box 32"/>
              <p:cNvSpPr txBox="1">
                <a:spLocks noChangeArrowheads="1"/>
              </p:cNvSpPr>
              <p:nvPr/>
            </p:nvSpPr>
            <p:spPr bwMode="auto">
              <a:xfrm>
                <a:off x="4311" y="1000"/>
                <a:ext cx="15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9</a:t>
                </a:r>
              </a:p>
            </p:txBody>
          </p:sp>
        </p:grpSp>
      </p:grpSp>
      <p:grpSp>
        <p:nvGrpSpPr>
          <p:cNvPr id="142369" name="Group 33"/>
          <p:cNvGrpSpPr/>
          <p:nvPr/>
        </p:nvGrpSpPr>
        <p:grpSpPr bwMode="auto">
          <a:xfrm>
            <a:off x="1173163" y="2439988"/>
            <a:ext cx="4357687" cy="520700"/>
            <a:chOff x="1369" y="1493"/>
            <a:chExt cx="2745" cy="328"/>
          </a:xfrm>
        </p:grpSpPr>
        <p:graphicFrame>
          <p:nvGraphicFramePr>
            <p:cNvPr id="142370" name="Object 34"/>
            <p:cNvGraphicFramePr>
              <a:graphicFrameLocks noChangeAspect="1"/>
            </p:cNvGraphicFramePr>
            <p:nvPr/>
          </p:nvGraphicFramePr>
          <p:xfrm>
            <a:off x="1369" y="1493"/>
            <a:ext cx="2745" cy="1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2531" name="BMP 图象" r:id="rId21" imgW="1666875" imgH="238125" progId="Paint.Picture">
                    <p:embed/>
                  </p:oleObj>
                </mc:Choice>
                <mc:Fallback>
                  <p:oleObj name="BMP 图象" r:id="rId21" imgW="1666875" imgH="238125" progId="Paint.Picture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69" y="1493"/>
                          <a:ext cx="2745" cy="1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42371" name="Group 35"/>
            <p:cNvGrpSpPr/>
            <p:nvPr/>
          </p:nvGrpSpPr>
          <p:grpSpPr bwMode="auto">
            <a:xfrm>
              <a:off x="2050" y="1529"/>
              <a:ext cx="1843" cy="292"/>
              <a:chOff x="2731" y="1585"/>
              <a:chExt cx="1843" cy="292"/>
            </a:xfrm>
          </p:grpSpPr>
          <p:sp>
            <p:nvSpPr>
              <p:cNvPr id="142372" name="Text Box 36"/>
              <p:cNvSpPr txBox="1">
                <a:spLocks noChangeArrowheads="1"/>
              </p:cNvSpPr>
              <p:nvPr/>
            </p:nvSpPr>
            <p:spPr bwMode="auto">
              <a:xfrm>
                <a:off x="2731" y="1589"/>
                <a:ext cx="29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-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3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2373" name="Text Box 37"/>
              <p:cNvSpPr txBox="1">
                <a:spLocks noChangeArrowheads="1"/>
              </p:cNvSpPr>
              <p:nvPr/>
            </p:nvSpPr>
            <p:spPr bwMode="auto">
              <a:xfrm>
                <a:off x="2950" y="1585"/>
                <a:ext cx="35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-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2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2374" name="Text Box 38"/>
              <p:cNvSpPr txBox="1">
                <a:spLocks noChangeArrowheads="1"/>
              </p:cNvSpPr>
              <p:nvPr/>
            </p:nvSpPr>
            <p:spPr bwMode="auto">
              <a:xfrm>
                <a:off x="3202" y="1611"/>
                <a:ext cx="31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-1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2375" name="Text Box 39"/>
              <p:cNvSpPr txBox="1">
                <a:spLocks noChangeArrowheads="1"/>
              </p:cNvSpPr>
              <p:nvPr/>
            </p:nvSpPr>
            <p:spPr bwMode="auto">
              <a:xfrm>
                <a:off x="3541" y="1643"/>
                <a:ext cx="67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0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2376" name="Text Box 40"/>
              <p:cNvSpPr txBox="1">
                <a:spLocks noChangeArrowheads="1"/>
              </p:cNvSpPr>
              <p:nvPr/>
            </p:nvSpPr>
            <p:spPr bwMode="auto">
              <a:xfrm>
                <a:off x="4408" y="1612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42377" name="Text Box 41"/>
              <p:cNvSpPr txBox="1">
                <a:spLocks noChangeArrowheads="1"/>
              </p:cNvSpPr>
              <p:nvPr/>
            </p:nvSpPr>
            <p:spPr bwMode="auto">
              <a:xfrm>
                <a:off x="3956" y="1613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2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2378" name="Text Box 42"/>
              <p:cNvSpPr txBox="1">
                <a:spLocks noChangeArrowheads="1"/>
              </p:cNvSpPr>
              <p:nvPr/>
            </p:nvSpPr>
            <p:spPr bwMode="auto">
              <a:xfrm>
                <a:off x="3726" y="1612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1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2379" name="Text Box 43"/>
              <p:cNvSpPr txBox="1">
                <a:spLocks noChangeArrowheads="1"/>
              </p:cNvSpPr>
              <p:nvPr/>
            </p:nvSpPr>
            <p:spPr bwMode="auto">
              <a:xfrm>
                <a:off x="4195" y="1611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3</a:t>
                </a:r>
              </a:p>
            </p:txBody>
          </p:sp>
        </p:grpSp>
      </p:grpSp>
      <p:grpSp>
        <p:nvGrpSpPr>
          <p:cNvPr id="142380" name="Group 44"/>
          <p:cNvGrpSpPr/>
          <p:nvPr/>
        </p:nvGrpSpPr>
        <p:grpSpPr bwMode="auto">
          <a:xfrm>
            <a:off x="1658938" y="5121275"/>
            <a:ext cx="4311650" cy="550863"/>
            <a:chOff x="1672" y="3182"/>
            <a:chExt cx="2716" cy="347"/>
          </a:xfrm>
        </p:grpSpPr>
        <p:grpSp>
          <p:nvGrpSpPr>
            <p:cNvPr id="142381" name="Group 45"/>
            <p:cNvGrpSpPr/>
            <p:nvPr/>
          </p:nvGrpSpPr>
          <p:grpSpPr bwMode="auto">
            <a:xfrm>
              <a:off x="1885" y="3230"/>
              <a:ext cx="2317" cy="299"/>
              <a:chOff x="1885" y="3230"/>
              <a:chExt cx="2317" cy="299"/>
            </a:xfrm>
          </p:grpSpPr>
          <p:sp>
            <p:nvSpPr>
              <p:cNvPr id="142382" name="Text Box 46"/>
              <p:cNvSpPr txBox="1">
                <a:spLocks noChangeArrowheads="1"/>
              </p:cNvSpPr>
              <p:nvPr/>
            </p:nvSpPr>
            <p:spPr bwMode="auto">
              <a:xfrm>
                <a:off x="1885" y="3234"/>
                <a:ext cx="3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-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5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142383" name="Group 47"/>
              <p:cNvGrpSpPr/>
              <p:nvPr/>
            </p:nvGrpSpPr>
            <p:grpSpPr bwMode="auto">
              <a:xfrm>
                <a:off x="2122" y="3230"/>
                <a:ext cx="2080" cy="299"/>
                <a:chOff x="3192" y="853"/>
                <a:chExt cx="1590" cy="299"/>
              </a:xfrm>
            </p:grpSpPr>
            <p:sp>
              <p:nvSpPr>
                <p:cNvPr id="142384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3634" y="853"/>
                  <a:ext cx="35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zh-CN" sz="2400">
                      <a:latin typeface="Times New Roman" panose="02020603050405020304" pitchFamily="18" charset="0"/>
                    </a:rPr>
                    <a:t>-</a:t>
                  </a:r>
                  <a:r>
                    <a:rPr kumimoji="1" lang="en-US" altLang="zh-CN" sz="2000">
                      <a:latin typeface="Times New Roman" panose="02020603050405020304" pitchFamily="18" charset="0"/>
                    </a:rPr>
                    <a:t>2</a:t>
                  </a:r>
                  <a:endParaRPr kumimoji="1" lang="en-US" altLang="zh-CN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42385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4225" y="911"/>
                  <a:ext cx="67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zh-CN" sz="2000">
                      <a:latin typeface="Times New Roman" panose="02020603050405020304" pitchFamily="18" charset="0"/>
                    </a:rPr>
                    <a:t>0</a:t>
                  </a:r>
                  <a:endParaRPr kumimoji="1" lang="en-US" altLang="zh-CN" sz="2400"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142386" name="Group 50"/>
                <p:cNvGrpSpPr/>
                <p:nvPr/>
              </p:nvGrpSpPr>
              <p:grpSpPr bwMode="auto">
                <a:xfrm>
                  <a:off x="3192" y="857"/>
                  <a:ext cx="1590" cy="295"/>
                  <a:chOff x="3192" y="857"/>
                  <a:chExt cx="1590" cy="295"/>
                </a:xfrm>
              </p:grpSpPr>
              <p:sp>
                <p:nvSpPr>
                  <p:cNvPr id="142387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15" y="857"/>
                    <a:ext cx="290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kumimoji="1" lang="en-US" altLang="zh-CN" sz="2400">
                        <a:latin typeface="Times New Roman" panose="02020603050405020304" pitchFamily="18" charset="0"/>
                      </a:rPr>
                      <a:t>-</a:t>
                    </a:r>
                    <a:r>
                      <a:rPr kumimoji="1" lang="en-US" altLang="zh-CN" sz="2000">
                        <a:latin typeface="Times New Roman" panose="02020603050405020304" pitchFamily="18" charset="0"/>
                      </a:rPr>
                      <a:t>3</a:t>
                    </a:r>
                    <a:endParaRPr kumimoji="1" lang="en-US" altLang="zh-CN" sz="24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42388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6" y="879"/>
                    <a:ext cx="312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kumimoji="1" lang="en-US" altLang="zh-CN" sz="2000">
                        <a:latin typeface="Times New Roman" panose="02020603050405020304" pitchFamily="18" charset="0"/>
                      </a:rPr>
                      <a:t>-1</a:t>
                    </a:r>
                    <a:endParaRPr kumimoji="1" lang="en-US" altLang="zh-CN" sz="24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42389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16" y="881"/>
                    <a:ext cx="166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kumimoji="1" lang="en-US" altLang="zh-CN" sz="2000">
                        <a:latin typeface="Times New Roman" panose="02020603050405020304" pitchFamily="18" charset="0"/>
                      </a:rPr>
                      <a:t>2</a:t>
                    </a:r>
                    <a:endParaRPr kumimoji="1" lang="en-US" altLang="zh-CN" sz="24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42390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98" y="880"/>
                    <a:ext cx="166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kumimoji="1" lang="en-US" altLang="zh-CN" sz="2000">
                        <a:latin typeface="Times New Roman" panose="02020603050405020304" pitchFamily="18" charset="0"/>
                      </a:rPr>
                      <a:t>1</a:t>
                    </a:r>
                    <a:endParaRPr kumimoji="1" lang="en-US" altLang="zh-CN" sz="24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42391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92" y="864"/>
                    <a:ext cx="300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kumimoji="1" lang="en-US" altLang="zh-CN" sz="2400">
                        <a:latin typeface="Times New Roman" panose="02020603050405020304" pitchFamily="18" charset="0"/>
                      </a:rPr>
                      <a:t>-</a:t>
                    </a:r>
                    <a:r>
                      <a:rPr kumimoji="1" lang="en-US" altLang="zh-CN" sz="2000">
                        <a:latin typeface="Times New Roman" panose="02020603050405020304" pitchFamily="18" charset="0"/>
                      </a:rPr>
                      <a:t>4</a:t>
                    </a:r>
                    <a:endParaRPr kumimoji="1" lang="en-US" altLang="zh-CN" sz="2400">
                      <a:latin typeface="Times New Roman" panose="02020603050405020304" pitchFamily="18" charset="0"/>
                    </a:endParaRPr>
                  </a:p>
                </p:txBody>
              </p:sp>
            </p:grpSp>
          </p:grpSp>
        </p:grpSp>
        <p:graphicFrame>
          <p:nvGraphicFramePr>
            <p:cNvPr id="142392" name="Object 56"/>
            <p:cNvGraphicFramePr>
              <a:graphicFrameLocks noChangeAspect="1"/>
            </p:cNvGraphicFramePr>
            <p:nvPr/>
          </p:nvGraphicFramePr>
          <p:xfrm>
            <a:off x="1672" y="3182"/>
            <a:ext cx="2716" cy="1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2532" name="BMP 图象" r:id="rId23" imgW="1666875" imgH="238125" progId="Paint.Picture">
                    <p:embed/>
                  </p:oleObj>
                </mc:Choice>
                <mc:Fallback>
                  <p:oleObj name="BMP 图象" r:id="rId23" imgW="1666875" imgH="238125" progId="Paint.Picture">
                    <p:embed/>
                    <p:pic>
                      <p:nvPicPr>
                        <p:cNvPr id="0" name="Object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21599"/>
                        <a:stretch>
                          <a:fillRect/>
                        </a:stretch>
                      </p:blipFill>
                      <p:spPr bwMode="auto">
                        <a:xfrm>
                          <a:off x="1672" y="3182"/>
                          <a:ext cx="2716" cy="1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2393" name="Group 57"/>
          <p:cNvGrpSpPr/>
          <p:nvPr/>
        </p:nvGrpSpPr>
        <p:grpSpPr bwMode="auto">
          <a:xfrm>
            <a:off x="4235450" y="1395413"/>
            <a:ext cx="1489075" cy="3859212"/>
            <a:chOff x="2668" y="879"/>
            <a:chExt cx="938" cy="2431"/>
          </a:xfrm>
        </p:grpSpPr>
        <p:sp>
          <p:nvSpPr>
            <p:cNvPr id="142394" name="Freeform 58"/>
            <p:cNvSpPr/>
            <p:nvPr/>
          </p:nvSpPr>
          <p:spPr bwMode="auto">
            <a:xfrm>
              <a:off x="2668" y="2498"/>
              <a:ext cx="866" cy="3"/>
            </a:xfrm>
            <a:custGeom>
              <a:avLst/>
              <a:gdLst>
                <a:gd name="T0" fmla="*/ 0 w 866"/>
                <a:gd name="T1" fmla="*/ 3 h 3"/>
                <a:gd name="T2" fmla="*/ 866 w 866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66" h="3">
                  <a:moveTo>
                    <a:pt x="0" y="3"/>
                  </a:moveTo>
                  <a:lnTo>
                    <a:pt x="866" y="0"/>
                  </a:ln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 type="none" w="med" len="med"/>
              <a:tailEnd type="stealth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2395" name="Freeform 59"/>
            <p:cNvSpPr/>
            <p:nvPr/>
          </p:nvSpPr>
          <p:spPr bwMode="auto">
            <a:xfrm>
              <a:off x="2973" y="879"/>
              <a:ext cx="558" cy="3"/>
            </a:xfrm>
            <a:custGeom>
              <a:avLst/>
              <a:gdLst>
                <a:gd name="T0" fmla="*/ 0 w 558"/>
                <a:gd name="T1" fmla="*/ 0 h 3"/>
                <a:gd name="T2" fmla="*/ 558 w 558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58" h="3">
                  <a:moveTo>
                    <a:pt x="0" y="0"/>
                  </a:moveTo>
                  <a:lnTo>
                    <a:pt x="558" y="3"/>
                  </a:ln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 type="none" w="med" len="med"/>
              <a:tailEnd type="stealth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2396" name="Freeform 60"/>
            <p:cNvSpPr/>
            <p:nvPr/>
          </p:nvSpPr>
          <p:spPr bwMode="auto">
            <a:xfrm>
              <a:off x="2771" y="1616"/>
              <a:ext cx="577" cy="6"/>
            </a:xfrm>
            <a:custGeom>
              <a:avLst/>
              <a:gdLst>
                <a:gd name="T0" fmla="*/ 0 w 577"/>
                <a:gd name="T1" fmla="*/ 6 h 6"/>
                <a:gd name="T2" fmla="*/ 577 w 577"/>
                <a:gd name="T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7" h="6">
                  <a:moveTo>
                    <a:pt x="0" y="6"/>
                  </a:moveTo>
                  <a:lnTo>
                    <a:pt x="577" y="0"/>
                  </a:ln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 type="none" w="med" len="med"/>
              <a:tailEnd type="stealth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2397" name="Freeform 61"/>
            <p:cNvSpPr/>
            <p:nvPr/>
          </p:nvSpPr>
          <p:spPr bwMode="auto">
            <a:xfrm>
              <a:off x="2884" y="3309"/>
              <a:ext cx="722" cy="1"/>
            </a:xfrm>
            <a:custGeom>
              <a:avLst/>
              <a:gdLst>
                <a:gd name="T0" fmla="*/ 0 w 722"/>
                <a:gd name="T1" fmla="*/ 1 h 1"/>
                <a:gd name="T2" fmla="*/ 722 w 722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2" h="1">
                  <a:moveTo>
                    <a:pt x="0" y="1"/>
                  </a:moveTo>
                  <a:lnTo>
                    <a:pt x="722" y="0"/>
                  </a:ln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 type="none" w="med" len="med"/>
              <a:tailEnd type="stealth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aphicFrame>
        <p:nvGraphicFramePr>
          <p:cNvPr id="142398" name="Object 62"/>
          <p:cNvGraphicFramePr>
            <a:graphicFrameLocks noChangeAspect="1"/>
          </p:cNvGraphicFramePr>
          <p:nvPr/>
        </p:nvGraphicFramePr>
        <p:xfrm>
          <a:off x="3113088" y="715963"/>
          <a:ext cx="2338387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533" name="BMP 图象" r:id="rId25" imgW="2266950" imgH="552450" progId="Paint.Picture">
                  <p:embed/>
                </p:oleObj>
              </mc:Choice>
              <mc:Fallback>
                <p:oleObj name="BMP 图象" r:id="rId25" imgW="2266950" imgH="552450" progId="Paint.Picture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39706"/>
                      <a:stretch>
                        <a:fillRect/>
                      </a:stretch>
                    </p:blipFill>
                    <p:spPr bwMode="auto">
                      <a:xfrm>
                        <a:off x="3113088" y="715963"/>
                        <a:ext cx="2338387" cy="1027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66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99" name="Object 63"/>
          <p:cNvGraphicFramePr>
            <a:graphicFrameLocks noChangeAspect="1"/>
          </p:cNvGraphicFramePr>
          <p:nvPr/>
        </p:nvGraphicFramePr>
        <p:xfrm>
          <a:off x="4548188" y="787400"/>
          <a:ext cx="8763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534" name="BMP 图象" r:id="rId26" imgW="2266950" imgH="552450" progId="Paint.Picture">
                  <p:embed/>
                </p:oleObj>
              </mc:Choice>
              <mc:Fallback>
                <p:oleObj name="BMP 图象" r:id="rId26" imgW="2266950" imgH="552450" progId="Paint.Picture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79402" b="58632"/>
                      <a:stretch>
                        <a:fillRect/>
                      </a:stretch>
                    </p:blipFill>
                    <p:spPr bwMode="auto">
                      <a:xfrm>
                        <a:off x="4548188" y="787400"/>
                        <a:ext cx="8763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400" name="Object 64"/>
          <p:cNvGraphicFramePr>
            <a:graphicFrameLocks noChangeAspect="1"/>
          </p:cNvGraphicFramePr>
          <p:nvPr/>
        </p:nvGraphicFramePr>
        <p:xfrm>
          <a:off x="4389438" y="4660900"/>
          <a:ext cx="13493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535" name="BMP 图象" r:id="rId27" imgW="2266950" imgH="552450" progId="Paint.Picture">
                  <p:embed/>
                </p:oleObj>
              </mc:Choice>
              <mc:Fallback>
                <p:oleObj name="BMP 图象" r:id="rId27" imgW="2266950" imgH="552450" progId="Paint.Picture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68286" b="58632"/>
                      <a:stretch>
                        <a:fillRect/>
                      </a:stretch>
                    </p:blipFill>
                    <p:spPr bwMode="auto">
                      <a:xfrm>
                        <a:off x="4389438" y="4660900"/>
                        <a:ext cx="134937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401" name="Object 65"/>
          <p:cNvGraphicFramePr>
            <a:graphicFrameLocks noChangeAspect="1"/>
          </p:cNvGraphicFramePr>
          <p:nvPr/>
        </p:nvGraphicFramePr>
        <p:xfrm>
          <a:off x="4065588" y="3359150"/>
          <a:ext cx="1550987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536" name="BMP 图象" r:id="rId28" imgW="2266950" imgH="552450" progId="Paint.Picture">
                  <p:embed/>
                </p:oleObj>
              </mc:Choice>
              <mc:Fallback>
                <p:oleObj name="BMP 图象" r:id="rId28" imgW="2266950" imgH="552450" progId="Paint.Picture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63522" b="58632"/>
                      <a:stretch>
                        <a:fillRect/>
                      </a:stretch>
                    </p:blipFill>
                    <p:spPr bwMode="auto">
                      <a:xfrm>
                        <a:off x="4065588" y="3359150"/>
                        <a:ext cx="1550987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2402" name="Group 66"/>
          <p:cNvGrpSpPr/>
          <p:nvPr/>
        </p:nvGrpSpPr>
        <p:grpSpPr bwMode="auto">
          <a:xfrm>
            <a:off x="5789613" y="882650"/>
            <a:ext cx="3775075" cy="850900"/>
            <a:chOff x="3647" y="556"/>
            <a:chExt cx="2378" cy="536"/>
          </a:xfrm>
        </p:grpSpPr>
        <p:graphicFrame>
          <p:nvGraphicFramePr>
            <p:cNvPr id="142403" name="Object 67"/>
            <p:cNvGraphicFramePr>
              <a:graphicFrameLocks noChangeAspect="1"/>
            </p:cNvGraphicFramePr>
            <p:nvPr/>
          </p:nvGraphicFramePr>
          <p:xfrm>
            <a:off x="4273" y="826"/>
            <a:ext cx="625" cy="2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2537" name="公式" r:id="rId29" imgW="368300" imgH="177800" progId="Equation.3">
                    <p:embed/>
                  </p:oleObj>
                </mc:Choice>
                <mc:Fallback>
                  <p:oleObj name="公式" r:id="rId29" imgW="368300" imgH="177800" progId="Equation.3">
                    <p:embed/>
                    <p:pic>
                      <p:nvPicPr>
                        <p:cNvPr id="0" name="Object 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3" y="826"/>
                          <a:ext cx="625" cy="2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2404" name="Text Box 68"/>
            <p:cNvSpPr txBox="1">
              <a:spLocks noChangeArrowheads="1"/>
            </p:cNvSpPr>
            <p:nvPr/>
          </p:nvSpPr>
          <p:spPr bwMode="auto">
            <a:xfrm>
              <a:off x="3647" y="556"/>
              <a:ext cx="237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1" lang="zh-CN" altLang="en-US" sz="2400">
                  <a:latin typeface="Times New Roman" panose="02020603050405020304" pitchFamily="18" charset="0"/>
                </a:rPr>
                <a:t>解</a:t>
              </a:r>
              <a:r>
                <a:rPr kumimoji="1" lang="en-US" altLang="zh-CN" sz="2400">
                  <a:latin typeface="Times New Roman" panose="02020603050405020304" pitchFamily="18" charset="0"/>
                </a:rPr>
                <a:t>:</a:t>
              </a:r>
              <a:r>
                <a:rPr kumimoji="1" lang="zh-CN" altLang="en-US" sz="2400">
                  <a:latin typeface="Times New Roman" panose="02020603050405020304" pitchFamily="18" charset="0"/>
                </a:rPr>
                <a:t>原不等式组的解集为</a:t>
              </a:r>
              <a:endParaRPr kumimoji="1" lang="zh-CN" altLang="en-US" sz="2400">
                <a:solidFill>
                  <a:srgbClr val="6600FF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42405" name="Group 69"/>
          <p:cNvGrpSpPr/>
          <p:nvPr/>
        </p:nvGrpSpPr>
        <p:grpSpPr bwMode="auto">
          <a:xfrm>
            <a:off x="5791200" y="2125663"/>
            <a:ext cx="3422650" cy="833437"/>
            <a:chOff x="3648" y="1218"/>
            <a:chExt cx="2156" cy="525"/>
          </a:xfrm>
        </p:grpSpPr>
        <p:graphicFrame>
          <p:nvGraphicFramePr>
            <p:cNvPr id="142406" name="Object 70"/>
            <p:cNvGraphicFramePr>
              <a:graphicFrameLocks noChangeAspect="1"/>
            </p:cNvGraphicFramePr>
            <p:nvPr/>
          </p:nvGraphicFramePr>
          <p:xfrm>
            <a:off x="4286" y="1477"/>
            <a:ext cx="625" cy="2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2538" name="公式" r:id="rId31" imgW="368300" imgH="177800" progId="Equation.3">
                    <p:embed/>
                  </p:oleObj>
                </mc:Choice>
                <mc:Fallback>
                  <p:oleObj name="公式" r:id="rId31" imgW="368300" imgH="177800" progId="Equation.3">
                    <p:embed/>
                    <p:pic>
                      <p:nvPicPr>
                        <p:cNvPr id="0" name="Object 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6" y="1477"/>
                          <a:ext cx="625" cy="2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2407" name="Text Box 71"/>
            <p:cNvSpPr txBox="1">
              <a:spLocks noChangeArrowheads="1"/>
            </p:cNvSpPr>
            <p:nvPr/>
          </p:nvSpPr>
          <p:spPr bwMode="auto">
            <a:xfrm>
              <a:off x="3648" y="1218"/>
              <a:ext cx="21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1" lang="zh-CN" altLang="en-US" sz="2400">
                  <a:latin typeface="Times New Roman" panose="02020603050405020304" pitchFamily="18" charset="0"/>
                </a:rPr>
                <a:t>解</a:t>
              </a:r>
              <a:r>
                <a:rPr kumimoji="1" lang="en-US" altLang="zh-CN" sz="2400">
                  <a:latin typeface="Times New Roman" panose="02020603050405020304" pitchFamily="18" charset="0"/>
                </a:rPr>
                <a:t>:</a:t>
              </a:r>
              <a:r>
                <a:rPr kumimoji="1" lang="zh-CN" altLang="en-US" sz="2400">
                  <a:latin typeface="Times New Roman" panose="02020603050405020304" pitchFamily="18" charset="0"/>
                </a:rPr>
                <a:t>原不等式组的解集为</a:t>
              </a:r>
              <a:endParaRPr kumimoji="1" lang="zh-CN" altLang="en-US" sz="2400">
                <a:solidFill>
                  <a:srgbClr val="6600FF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42408" name="Group 72"/>
          <p:cNvGrpSpPr/>
          <p:nvPr/>
        </p:nvGrpSpPr>
        <p:grpSpPr bwMode="auto">
          <a:xfrm>
            <a:off x="5770563" y="3414713"/>
            <a:ext cx="3373437" cy="827087"/>
            <a:chOff x="3635" y="2151"/>
            <a:chExt cx="2125" cy="521"/>
          </a:xfrm>
        </p:grpSpPr>
        <p:graphicFrame>
          <p:nvGraphicFramePr>
            <p:cNvPr id="142409" name="Object 73"/>
            <p:cNvGraphicFramePr>
              <a:graphicFrameLocks noChangeAspect="1"/>
            </p:cNvGraphicFramePr>
            <p:nvPr/>
          </p:nvGraphicFramePr>
          <p:xfrm>
            <a:off x="4373" y="2406"/>
            <a:ext cx="752" cy="2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2539" name="公式" r:id="rId33" imgW="443865" imgH="177800" progId="Equation.3">
                    <p:embed/>
                  </p:oleObj>
                </mc:Choice>
                <mc:Fallback>
                  <p:oleObj name="公式" r:id="rId33" imgW="443865" imgH="177800" progId="Equation.3">
                    <p:embed/>
                    <p:pic>
                      <p:nvPicPr>
                        <p:cNvPr id="0" name="Object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73" y="2406"/>
                          <a:ext cx="752" cy="2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2410" name="Text Box 74"/>
            <p:cNvSpPr txBox="1">
              <a:spLocks noChangeArrowheads="1"/>
            </p:cNvSpPr>
            <p:nvPr/>
          </p:nvSpPr>
          <p:spPr bwMode="auto">
            <a:xfrm>
              <a:off x="3635" y="2151"/>
              <a:ext cx="21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1" lang="zh-CN" altLang="en-US" sz="2400">
                  <a:latin typeface="Times New Roman" panose="02020603050405020304" pitchFamily="18" charset="0"/>
                </a:rPr>
                <a:t>解</a:t>
              </a:r>
              <a:r>
                <a:rPr kumimoji="1" lang="en-US" altLang="zh-CN" sz="2400">
                  <a:latin typeface="Times New Roman" panose="02020603050405020304" pitchFamily="18" charset="0"/>
                </a:rPr>
                <a:t>:</a:t>
              </a:r>
              <a:r>
                <a:rPr kumimoji="1" lang="zh-CN" altLang="en-US" sz="2400">
                  <a:latin typeface="Times New Roman" panose="02020603050405020304" pitchFamily="18" charset="0"/>
                </a:rPr>
                <a:t>原不等式组的解集为</a:t>
              </a:r>
              <a:endParaRPr kumimoji="1" lang="zh-CN" altLang="en-US" sz="2400">
                <a:solidFill>
                  <a:srgbClr val="6600FF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42411" name="Group 75"/>
          <p:cNvGrpSpPr/>
          <p:nvPr/>
        </p:nvGrpSpPr>
        <p:grpSpPr bwMode="auto">
          <a:xfrm>
            <a:off x="5788025" y="4684713"/>
            <a:ext cx="3355975" cy="873125"/>
            <a:chOff x="3646" y="2951"/>
            <a:chExt cx="2114" cy="550"/>
          </a:xfrm>
        </p:grpSpPr>
        <p:graphicFrame>
          <p:nvGraphicFramePr>
            <p:cNvPr id="142412" name="Object 76"/>
            <p:cNvGraphicFramePr>
              <a:graphicFrameLocks noChangeAspect="1"/>
            </p:cNvGraphicFramePr>
            <p:nvPr/>
          </p:nvGraphicFramePr>
          <p:xfrm>
            <a:off x="4388" y="3235"/>
            <a:ext cx="600" cy="2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2540" name="公式" r:id="rId35" imgW="354965" imgH="177800" progId="Equation.3">
                    <p:embed/>
                  </p:oleObj>
                </mc:Choice>
                <mc:Fallback>
                  <p:oleObj name="公式" r:id="rId35" imgW="354965" imgH="177800" progId="Equation.3">
                    <p:embed/>
                    <p:pic>
                      <p:nvPicPr>
                        <p:cNvPr id="0" name="Object 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88" y="3235"/>
                          <a:ext cx="600" cy="2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2413" name="Text Box 77"/>
            <p:cNvSpPr txBox="1">
              <a:spLocks noChangeArrowheads="1"/>
            </p:cNvSpPr>
            <p:nvPr/>
          </p:nvSpPr>
          <p:spPr bwMode="auto">
            <a:xfrm>
              <a:off x="3646" y="2951"/>
              <a:ext cx="211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1" lang="zh-CN" altLang="en-US" sz="2400">
                  <a:latin typeface="Times New Roman" panose="02020603050405020304" pitchFamily="18" charset="0"/>
                </a:rPr>
                <a:t>解</a:t>
              </a:r>
              <a:r>
                <a:rPr kumimoji="1" lang="en-US" altLang="zh-CN" sz="2400">
                  <a:latin typeface="Times New Roman" panose="02020603050405020304" pitchFamily="18" charset="0"/>
                </a:rPr>
                <a:t>:</a:t>
              </a:r>
              <a:r>
                <a:rPr kumimoji="1" lang="zh-CN" altLang="en-US" sz="2400">
                  <a:latin typeface="Times New Roman" panose="02020603050405020304" pitchFamily="18" charset="0"/>
                </a:rPr>
                <a:t>原不等式组的解集为</a:t>
              </a:r>
              <a:endParaRPr kumimoji="1" lang="zh-CN" altLang="en-US" sz="2400">
                <a:solidFill>
                  <a:srgbClr val="6600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42414" name="Text Box 78"/>
          <p:cNvSpPr txBox="1">
            <a:spLocks noChangeArrowheads="1"/>
          </p:cNvSpPr>
          <p:nvPr/>
        </p:nvSpPr>
        <p:spPr bwMode="auto">
          <a:xfrm>
            <a:off x="2787650" y="5788025"/>
            <a:ext cx="27146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sz="4800" b="1">
                <a:solidFill>
                  <a:srgbClr val="6600FF"/>
                </a:solidFill>
                <a:latin typeface="Times New Roman" panose="02020603050405020304" pitchFamily="18" charset="0"/>
                <a:ea typeface="隶书" panose="02010509060101010101" charset="-122"/>
              </a:rPr>
              <a:t>同大取大</a:t>
            </a:r>
          </a:p>
        </p:txBody>
      </p:sp>
      <p:sp>
        <p:nvSpPr>
          <p:cNvPr id="142415" name="Freeform 79"/>
          <p:cNvSpPr/>
          <p:nvPr/>
        </p:nvSpPr>
        <p:spPr bwMode="auto">
          <a:xfrm>
            <a:off x="4716463" y="1387475"/>
            <a:ext cx="877887" cy="9525"/>
          </a:xfrm>
          <a:custGeom>
            <a:avLst/>
            <a:gdLst>
              <a:gd name="T0" fmla="*/ 0 w 553"/>
              <a:gd name="T1" fmla="*/ 0 h 6"/>
              <a:gd name="T2" fmla="*/ 553 w 553"/>
              <a:gd name="T3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53" h="6">
                <a:moveTo>
                  <a:pt x="0" y="0"/>
                </a:moveTo>
                <a:lnTo>
                  <a:pt x="553" y="6"/>
                </a:lnTo>
              </a:path>
            </a:pathLst>
          </a:custGeom>
          <a:noFill/>
          <a:ln w="38100" cap="flat" cmpd="sng">
            <a:solidFill>
              <a:srgbClr val="0000CC"/>
            </a:solidFill>
            <a:prstDash val="solid"/>
            <a:round/>
            <a:headEnd type="none" w="med" len="med"/>
            <a:tailEnd type="stealth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2416" name="Freeform 80"/>
          <p:cNvSpPr/>
          <p:nvPr/>
        </p:nvSpPr>
        <p:spPr bwMode="auto">
          <a:xfrm>
            <a:off x="4411663" y="2568575"/>
            <a:ext cx="896937" cy="3175"/>
          </a:xfrm>
          <a:custGeom>
            <a:avLst/>
            <a:gdLst>
              <a:gd name="T0" fmla="*/ 0 w 565"/>
              <a:gd name="T1" fmla="*/ 0 h 2"/>
              <a:gd name="T2" fmla="*/ 565 w 565"/>
              <a:gd name="T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65" h="2">
                <a:moveTo>
                  <a:pt x="0" y="0"/>
                </a:moveTo>
                <a:lnTo>
                  <a:pt x="565" y="2"/>
                </a:lnTo>
              </a:path>
            </a:pathLst>
          </a:custGeom>
          <a:noFill/>
          <a:ln w="38100" cap="flat" cmpd="sng">
            <a:solidFill>
              <a:srgbClr val="0000CC"/>
            </a:solidFill>
            <a:prstDash val="solid"/>
            <a:round/>
            <a:headEnd type="none" w="med" len="med"/>
            <a:tailEnd type="stealth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2417" name="Freeform 81"/>
          <p:cNvSpPr/>
          <p:nvPr/>
        </p:nvSpPr>
        <p:spPr bwMode="auto">
          <a:xfrm>
            <a:off x="4233863" y="3965575"/>
            <a:ext cx="1354137" cy="3175"/>
          </a:xfrm>
          <a:custGeom>
            <a:avLst/>
            <a:gdLst>
              <a:gd name="T0" fmla="*/ 0 w 853"/>
              <a:gd name="T1" fmla="*/ 0 h 2"/>
              <a:gd name="T2" fmla="*/ 853 w 853"/>
              <a:gd name="T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53" h="2">
                <a:moveTo>
                  <a:pt x="0" y="0"/>
                </a:moveTo>
                <a:lnTo>
                  <a:pt x="853" y="2"/>
                </a:lnTo>
              </a:path>
            </a:pathLst>
          </a:custGeom>
          <a:noFill/>
          <a:ln w="38100" cap="flat" cmpd="sng">
            <a:solidFill>
              <a:srgbClr val="0000CC"/>
            </a:solidFill>
            <a:prstDash val="solid"/>
            <a:round/>
            <a:headEnd type="none" w="med" len="med"/>
            <a:tailEnd type="stealth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2418" name="Freeform 82"/>
          <p:cNvSpPr/>
          <p:nvPr/>
        </p:nvSpPr>
        <p:spPr bwMode="auto">
          <a:xfrm>
            <a:off x="4576763" y="5241925"/>
            <a:ext cx="1144587" cy="9525"/>
          </a:xfrm>
          <a:custGeom>
            <a:avLst/>
            <a:gdLst>
              <a:gd name="T0" fmla="*/ 0 w 721"/>
              <a:gd name="T1" fmla="*/ 0 h 6"/>
              <a:gd name="T2" fmla="*/ 721 w 721"/>
              <a:gd name="T3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21" h="6">
                <a:moveTo>
                  <a:pt x="0" y="0"/>
                </a:moveTo>
                <a:lnTo>
                  <a:pt x="721" y="6"/>
                </a:lnTo>
              </a:path>
            </a:pathLst>
          </a:custGeom>
          <a:noFill/>
          <a:ln w="38100" cap="flat" cmpd="sng">
            <a:solidFill>
              <a:srgbClr val="0000CC"/>
            </a:solidFill>
            <a:prstDash val="solid"/>
            <a:round/>
            <a:headEnd type="none" w="med" len="med"/>
            <a:tailEnd type="stealth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142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142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42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414" grpId="0" autoUpdateAnimBg="0"/>
      <p:bldP spid="142415" grpId="0" animBg="1"/>
      <p:bldP spid="142416" grpId="0" animBg="1"/>
      <p:bldP spid="142417" grpId="0" animBg="1"/>
      <p:bldP spid="1424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62" name="Object 2"/>
          <p:cNvGraphicFramePr>
            <a:graphicFrameLocks noChangeAspect="1"/>
          </p:cNvGraphicFramePr>
          <p:nvPr/>
        </p:nvGraphicFramePr>
        <p:xfrm>
          <a:off x="1979613" y="4787900"/>
          <a:ext cx="3395662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6" name="BMP 图象" r:id="rId3" imgW="2238375" imgH="438150" progId="Paint.Picture">
                  <p:embed/>
                </p:oleObj>
              </mc:Choice>
              <mc:Fallback>
                <p:oleObj name="BMP 图象" r:id="rId3" imgW="2238375" imgH="438150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9299"/>
                      <a:stretch>
                        <a:fillRect/>
                      </a:stretch>
                    </p:blipFill>
                    <p:spPr bwMode="auto">
                      <a:xfrm>
                        <a:off x="1979613" y="4787900"/>
                        <a:ext cx="3395662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63" name="Object 3"/>
          <p:cNvGraphicFramePr>
            <a:graphicFrameLocks noChangeAspect="1"/>
          </p:cNvGraphicFramePr>
          <p:nvPr/>
        </p:nvGraphicFramePr>
        <p:xfrm>
          <a:off x="1955800" y="3409950"/>
          <a:ext cx="3462338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7" name="BMP 图象" r:id="rId5" imgW="2238375" imgH="438150" progId="Paint.Picture">
                  <p:embed/>
                </p:oleObj>
              </mc:Choice>
              <mc:Fallback>
                <p:oleObj name="BMP 图象" r:id="rId5" imgW="2238375" imgH="438150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7691"/>
                      <a:stretch>
                        <a:fillRect/>
                      </a:stretch>
                    </p:blipFill>
                    <p:spPr bwMode="auto">
                      <a:xfrm>
                        <a:off x="1955800" y="3409950"/>
                        <a:ext cx="3462338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64" name="Object 4"/>
          <p:cNvGraphicFramePr>
            <a:graphicFrameLocks noChangeAspect="1"/>
          </p:cNvGraphicFramePr>
          <p:nvPr/>
        </p:nvGraphicFramePr>
        <p:xfrm>
          <a:off x="1974850" y="2028825"/>
          <a:ext cx="28543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8" name="BMP 图象" r:id="rId6" imgW="2238375" imgH="438150" progId="Paint.Picture">
                  <p:embed/>
                </p:oleObj>
              </mc:Choice>
              <mc:Fallback>
                <p:oleObj name="BMP 图象" r:id="rId6" imgW="2238375" imgH="438150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2164"/>
                      <a:stretch>
                        <a:fillRect/>
                      </a:stretch>
                    </p:blipFill>
                    <p:spPr bwMode="auto">
                      <a:xfrm>
                        <a:off x="1974850" y="2028825"/>
                        <a:ext cx="285432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3365" name="Group 5"/>
          <p:cNvGrpSpPr/>
          <p:nvPr/>
        </p:nvGrpSpPr>
        <p:grpSpPr bwMode="auto">
          <a:xfrm>
            <a:off x="1608138" y="5262563"/>
            <a:ext cx="4492625" cy="560387"/>
            <a:chOff x="1530" y="3315"/>
            <a:chExt cx="2830" cy="353"/>
          </a:xfrm>
        </p:grpSpPr>
        <p:graphicFrame>
          <p:nvGraphicFramePr>
            <p:cNvPr id="143366" name="Object 6"/>
            <p:cNvGraphicFramePr>
              <a:graphicFrameLocks noChangeAspect="1"/>
            </p:cNvGraphicFramePr>
            <p:nvPr/>
          </p:nvGraphicFramePr>
          <p:xfrm>
            <a:off x="1530" y="3315"/>
            <a:ext cx="2830" cy="1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49" name="BMP 图象" r:id="rId7" imgW="1666875" imgH="238125" progId="Paint.Picture">
                    <p:embed/>
                  </p:oleObj>
                </mc:Choice>
                <mc:Fallback>
                  <p:oleObj name="BMP 图象" r:id="rId7" imgW="1666875" imgH="238125" progId="Paint.Picture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10799" r="10799"/>
                        <a:stretch>
                          <a:fillRect/>
                        </a:stretch>
                      </p:blipFill>
                      <p:spPr bwMode="auto">
                        <a:xfrm>
                          <a:off x="1530" y="3315"/>
                          <a:ext cx="2830" cy="1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43367" name="Group 7"/>
            <p:cNvGrpSpPr/>
            <p:nvPr/>
          </p:nvGrpSpPr>
          <p:grpSpPr bwMode="auto">
            <a:xfrm>
              <a:off x="1782" y="3375"/>
              <a:ext cx="2426" cy="293"/>
              <a:chOff x="2454" y="3277"/>
              <a:chExt cx="2645" cy="293"/>
            </a:xfrm>
          </p:grpSpPr>
          <p:sp>
            <p:nvSpPr>
              <p:cNvPr id="143368" name="Text Box 8"/>
              <p:cNvSpPr txBox="1">
                <a:spLocks noChangeArrowheads="1"/>
              </p:cNvSpPr>
              <p:nvPr/>
            </p:nvSpPr>
            <p:spPr bwMode="auto">
              <a:xfrm>
                <a:off x="2797" y="3282"/>
                <a:ext cx="3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-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5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3369" name="Text Box 9"/>
              <p:cNvSpPr txBox="1">
                <a:spLocks noChangeArrowheads="1"/>
              </p:cNvSpPr>
              <p:nvPr/>
            </p:nvSpPr>
            <p:spPr bwMode="auto">
              <a:xfrm>
                <a:off x="3804" y="3278"/>
                <a:ext cx="32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-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2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3370" name="Text Box 10"/>
              <p:cNvSpPr txBox="1">
                <a:spLocks noChangeArrowheads="1"/>
              </p:cNvSpPr>
              <p:nvPr/>
            </p:nvSpPr>
            <p:spPr bwMode="auto">
              <a:xfrm>
                <a:off x="4607" y="3336"/>
                <a:ext cx="8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0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3371" name="Text Box 11"/>
              <p:cNvSpPr txBox="1">
                <a:spLocks noChangeArrowheads="1"/>
              </p:cNvSpPr>
              <p:nvPr/>
            </p:nvSpPr>
            <p:spPr bwMode="auto">
              <a:xfrm>
                <a:off x="3479" y="3282"/>
                <a:ext cx="37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-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3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3372" name="Text Box 12"/>
              <p:cNvSpPr txBox="1">
                <a:spLocks noChangeArrowheads="1"/>
              </p:cNvSpPr>
              <p:nvPr/>
            </p:nvSpPr>
            <p:spPr bwMode="auto">
              <a:xfrm>
                <a:off x="4164" y="3304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-1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3373" name="Text Box 13"/>
              <p:cNvSpPr txBox="1">
                <a:spLocks noChangeArrowheads="1"/>
              </p:cNvSpPr>
              <p:nvPr/>
            </p:nvSpPr>
            <p:spPr bwMode="auto">
              <a:xfrm>
                <a:off x="4882" y="3302"/>
                <a:ext cx="21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1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3374" name="Text Box 14"/>
              <p:cNvSpPr txBox="1">
                <a:spLocks noChangeArrowheads="1"/>
              </p:cNvSpPr>
              <p:nvPr/>
            </p:nvSpPr>
            <p:spPr bwMode="auto">
              <a:xfrm>
                <a:off x="3133" y="3277"/>
                <a:ext cx="29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-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4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3375" name="Text Box 15"/>
              <p:cNvSpPr txBox="1">
                <a:spLocks noChangeArrowheads="1"/>
              </p:cNvSpPr>
              <p:nvPr/>
            </p:nvSpPr>
            <p:spPr bwMode="auto">
              <a:xfrm>
                <a:off x="2454" y="3320"/>
                <a:ext cx="31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-6</a:t>
                </a:r>
              </a:p>
            </p:txBody>
          </p:sp>
        </p:grpSp>
      </p:grpSp>
      <p:grpSp>
        <p:nvGrpSpPr>
          <p:cNvPr id="143376" name="Group 16"/>
          <p:cNvGrpSpPr/>
          <p:nvPr/>
        </p:nvGrpSpPr>
        <p:grpSpPr bwMode="auto">
          <a:xfrm>
            <a:off x="1624013" y="3879850"/>
            <a:ext cx="4938712" cy="546100"/>
            <a:chOff x="1540" y="2444"/>
            <a:chExt cx="3111" cy="344"/>
          </a:xfrm>
        </p:grpSpPr>
        <p:graphicFrame>
          <p:nvGraphicFramePr>
            <p:cNvPr id="143377" name="Object 17"/>
            <p:cNvGraphicFramePr>
              <a:graphicFrameLocks noChangeAspect="1"/>
            </p:cNvGraphicFramePr>
            <p:nvPr/>
          </p:nvGraphicFramePr>
          <p:xfrm>
            <a:off x="1540" y="2444"/>
            <a:ext cx="3111" cy="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50" name="BMP 图象" r:id="rId9" imgW="1666875" imgH="238125" progId="Paint.Picture">
                    <p:embed/>
                  </p:oleObj>
                </mc:Choice>
                <mc:Fallback>
                  <p:oleObj name="BMP 图象" r:id="rId9" imgW="1666875" imgH="238125" progId="Paint.Picture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40" y="2444"/>
                          <a:ext cx="3111" cy="1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43378" name="Group 18"/>
            <p:cNvGrpSpPr/>
            <p:nvPr/>
          </p:nvGrpSpPr>
          <p:grpSpPr bwMode="auto">
            <a:xfrm>
              <a:off x="1808" y="2496"/>
              <a:ext cx="2394" cy="292"/>
              <a:chOff x="2196" y="2496"/>
              <a:chExt cx="2642" cy="292"/>
            </a:xfrm>
          </p:grpSpPr>
          <p:sp>
            <p:nvSpPr>
              <p:cNvPr id="143379" name="Text Box 19"/>
              <p:cNvSpPr txBox="1">
                <a:spLocks noChangeArrowheads="1"/>
              </p:cNvSpPr>
              <p:nvPr/>
            </p:nvSpPr>
            <p:spPr bwMode="auto">
              <a:xfrm>
                <a:off x="2196" y="2500"/>
                <a:ext cx="29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-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3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3380" name="Text Box 20"/>
              <p:cNvSpPr txBox="1">
                <a:spLocks noChangeArrowheads="1"/>
              </p:cNvSpPr>
              <p:nvPr/>
            </p:nvSpPr>
            <p:spPr bwMode="auto">
              <a:xfrm>
                <a:off x="2503" y="2496"/>
                <a:ext cx="35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-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2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3381" name="Text Box 21"/>
              <p:cNvSpPr txBox="1">
                <a:spLocks noChangeArrowheads="1"/>
              </p:cNvSpPr>
              <p:nvPr/>
            </p:nvSpPr>
            <p:spPr bwMode="auto">
              <a:xfrm>
                <a:off x="2821" y="2525"/>
                <a:ext cx="31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-1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3382" name="Text Box 22"/>
              <p:cNvSpPr txBox="1">
                <a:spLocks noChangeArrowheads="1"/>
              </p:cNvSpPr>
              <p:nvPr/>
            </p:nvSpPr>
            <p:spPr bwMode="auto">
              <a:xfrm>
                <a:off x="3205" y="2554"/>
                <a:ext cx="67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0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3383" name="Text Box 23"/>
              <p:cNvSpPr txBox="1">
                <a:spLocks noChangeArrowheads="1"/>
              </p:cNvSpPr>
              <p:nvPr/>
            </p:nvSpPr>
            <p:spPr bwMode="auto">
              <a:xfrm>
                <a:off x="4324" y="2517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43384" name="Text Box 24"/>
              <p:cNvSpPr txBox="1">
                <a:spLocks noChangeArrowheads="1"/>
              </p:cNvSpPr>
              <p:nvPr/>
            </p:nvSpPr>
            <p:spPr bwMode="auto">
              <a:xfrm>
                <a:off x="3731" y="2524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2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3385" name="Text Box 25"/>
              <p:cNvSpPr txBox="1">
                <a:spLocks noChangeArrowheads="1"/>
              </p:cNvSpPr>
              <p:nvPr/>
            </p:nvSpPr>
            <p:spPr bwMode="auto">
              <a:xfrm>
                <a:off x="3444" y="2523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1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3386" name="Text Box 26"/>
              <p:cNvSpPr txBox="1">
                <a:spLocks noChangeArrowheads="1"/>
              </p:cNvSpPr>
              <p:nvPr/>
            </p:nvSpPr>
            <p:spPr bwMode="auto">
              <a:xfrm>
                <a:off x="4018" y="2522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43387" name="Text Box 27"/>
              <p:cNvSpPr txBox="1">
                <a:spLocks noChangeArrowheads="1"/>
              </p:cNvSpPr>
              <p:nvPr/>
            </p:nvSpPr>
            <p:spPr bwMode="auto">
              <a:xfrm>
                <a:off x="4627" y="2508"/>
                <a:ext cx="21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5</a:t>
                </a:r>
              </a:p>
            </p:txBody>
          </p:sp>
        </p:grpSp>
      </p:grpSp>
      <p:grpSp>
        <p:nvGrpSpPr>
          <p:cNvPr id="143388" name="Group 28"/>
          <p:cNvGrpSpPr/>
          <p:nvPr/>
        </p:nvGrpSpPr>
        <p:grpSpPr bwMode="auto">
          <a:xfrm>
            <a:off x="2089150" y="2468563"/>
            <a:ext cx="3921125" cy="584200"/>
            <a:chOff x="1833" y="1555"/>
            <a:chExt cx="2470" cy="368"/>
          </a:xfrm>
        </p:grpSpPr>
        <p:graphicFrame>
          <p:nvGraphicFramePr>
            <p:cNvPr id="143389" name="Object 29"/>
            <p:cNvGraphicFramePr>
              <a:graphicFrameLocks noChangeAspect="1"/>
            </p:cNvGraphicFramePr>
            <p:nvPr/>
          </p:nvGraphicFramePr>
          <p:xfrm>
            <a:off x="1833" y="1555"/>
            <a:ext cx="2470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51" name="BMP 图象" r:id="rId11" imgW="1666875" imgH="238125" progId="Paint.Picture">
                    <p:embed/>
                  </p:oleObj>
                </mc:Choice>
                <mc:Fallback>
                  <p:oleObj name="BMP 图象" r:id="rId11" imgW="1666875" imgH="238125" progId="Paint.Picture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23759"/>
                        <a:stretch>
                          <a:fillRect/>
                        </a:stretch>
                      </p:blipFill>
                      <p:spPr bwMode="auto">
                        <a:xfrm>
                          <a:off x="1833" y="1555"/>
                          <a:ext cx="2470" cy="1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43390" name="Group 30"/>
            <p:cNvGrpSpPr/>
            <p:nvPr/>
          </p:nvGrpSpPr>
          <p:grpSpPr bwMode="auto">
            <a:xfrm>
              <a:off x="1897" y="1623"/>
              <a:ext cx="2142" cy="300"/>
              <a:chOff x="1897" y="1623"/>
              <a:chExt cx="2142" cy="300"/>
            </a:xfrm>
          </p:grpSpPr>
          <p:sp>
            <p:nvSpPr>
              <p:cNvPr id="143391" name="Text Box 31"/>
              <p:cNvSpPr txBox="1">
                <a:spLocks noChangeArrowheads="1"/>
              </p:cNvSpPr>
              <p:nvPr/>
            </p:nvSpPr>
            <p:spPr bwMode="auto">
              <a:xfrm>
                <a:off x="2472" y="1631"/>
                <a:ext cx="28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-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5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3392" name="Text Box 32"/>
              <p:cNvSpPr txBox="1">
                <a:spLocks noChangeArrowheads="1"/>
              </p:cNvSpPr>
              <p:nvPr/>
            </p:nvSpPr>
            <p:spPr bwMode="auto">
              <a:xfrm>
                <a:off x="3321" y="1633"/>
                <a:ext cx="26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-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2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3393" name="Text Box 33"/>
              <p:cNvSpPr txBox="1">
                <a:spLocks noChangeArrowheads="1"/>
              </p:cNvSpPr>
              <p:nvPr/>
            </p:nvSpPr>
            <p:spPr bwMode="auto">
              <a:xfrm>
                <a:off x="3032" y="1628"/>
                <a:ext cx="34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-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3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3394" name="Text Box 34"/>
              <p:cNvSpPr txBox="1">
                <a:spLocks noChangeArrowheads="1"/>
              </p:cNvSpPr>
              <p:nvPr/>
            </p:nvSpPr>
            <p:spPr bwMode="auto">
              <a:xfrm>
                <a:off x="3601" y="1656"/>
                <a:ext cx="29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-1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3395" name="Text Box 35"/>
              <p:cNvSpPr txBox="1">
                <a:spLocks noChangeArrowheads="1"/>
              </p:cNvSpPr>
              <p:nvPr/>
            </p:nvSpPr>
            <p:spPr bwMode="auto">
              <a:xfrm>
                <a:off x="2747" y="1627"/>
                <a:ext cx="35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-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4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3396" name="Text Box 36"/>
              <p:cNvSpPr txBox="1">
                <a:spLocks noChangeArrowheads="1"/>
              </p:cNvSpPr>
              <p:nvPr/>
            </p:nvSpPr>
            <p:spPr bwMode="auto">
              <a:xfrm>
                <a:off x="3960" y="1681"/>
                <a:ext cx="79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0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3397" name="Text Box 37"/>
              <p:cNvSpPr txBox="1">
                <a:spLocks noChangeArrowheads="1"/>
              </p:cNvSpPr>
              <p:nvPr/>
            </p:nvSpPr>
            <p:spPr bwMode="auto">
              <a:xfrm>
                <a:off x="1897" y="1635"/>
                <a:ext cx="28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-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7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3398" name="Text Box 38"/>
              <p:cNvSpPr txBox="1">
                <a:spLocks noChangeArrowheads="1"/>
              </p:cNvSpPr>
              <p:nvPr/>
            </p:nvSpPr>
            <p:spPr bwMode="auto">
              <a:xfrm>
                <a:off x="2199" y="1623"/>
                <a:ext cx="28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-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6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</p:grpSp>
      </p:grpSp>
      <p:graphicFrame>
        <p:nvGraphicFramePr>
          <p:cNvPr id="143399" name="Object 39"/>
          <p:cNvGraphicFramePr>
            <a:graphicFrameLocks noChangeAspect="1"/>
          </p:cNvGraphicFramePr>
          <p:nvPr/>
        </p:nvGraphicFramePr>
        <p:xfrm>
          <a:off x="1893888" y="808038"/>
          <a:ext cx="3124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2" name="BMP 图象" r:id="rId13" imgW="2238375" imgH="438150" progId="Paint.Picture">
                  <p:embed/>
                </p:oleObj>
              </mc:Choice>
              <mc:Fallback>
                <p:oleObj name="BMP 图象" r:id="rId13" imgW="2238375" imgH="438150" progId="Paint.Picture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5732"/>
                      <a:stretch>
                        <a:fillRect/>
                      </a:stretch>
                    </p:blipFill>
                    <p:spPr bwMode="auto">
                      <a:xfrm>
                        <a:off x="1893888" y="808038"/>
                        <a:ext cx="3124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0" name="Text Box 40"/>
          <p:cNvSpPr txBox="1">
            <a:spLocks noChangeArrowheads="1"/>
          </p:cNvSpPr>
          <p:nvPr/>
        </p:nvSpPr>
        <p:spPr bwMode="auto">
          <a:xfrm>
            <a:off x="76200" y="228600"/>
            <a:ext cx="4094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sz="2400">
                <a:latin typeface="Times New Roman" panose="02020603050405020304" pitchFamily="18" charset="0"/>
              </a:rPr>
              <a:t>例</a:t>
            </a:r>
            <a:r>
              <a:rPr kumimoji="1" lang="en-US" altLang="zh-CN" sz="2400">
                <a:latin typeface="Times New Roman" panose="02020603050405020304" pitchFamily="18" charset="0"/>
              </a:rPr>
              <a:t>1. </a:t>
            </a:r>
            <a:r>
              <a:rPr kumimoji="1" lang="zh-CN" altLang="en-US" sz="2400">
                <a:latin typeface="Times New Roman" panose="02020603050405020304" pitchFamily="18" charset="0"/>
              </a:rPr>
              <a:t>求下列不等式组的解集</a:t>
            </a:r>
            <a:r>
              <a:rPr kumimoji="1" lang="en-US" altLang="zh-CN" sz="2400">
                <a:latin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143401" name="Object 41"/>
          <p:cNvGraphicFramePr>
            <a:graphicFrameLocks noChangeAspect="1"/>
          </p:cNvGraphicFramePr>
          <p:nvPr/>
        </p:nvGraphicFramePr>
        <p:xfrm>
          <a:off x="417513" y="820738"/>
          <a:ext cx="1247775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3" name="公式" r:id="rId14" imgW="647700" imgH="457200" progId="Equation.3">
                  <p:embed/>
                </p:oleObj>
              </mc:Choice>
              <mc:Fallback>
                <p:oleObj name="公式" r:id="rId14" imgW="647700" imgH="45720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" y="820738"/>
                        <a:ext cx="1247775" cy="881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2" name="Object 42"/>
          <p:cNvGraphicFramePr>
            <a:graphicFrameLocks noChangeAspect="1"/>
          </p:cNvGraphicFramePr>
          <p:nvPr/>
        </p:nvGraphicFramePr>
        <p:xfrm>
          <a:off x="415925" y="2154238"/>
          <a:ext cx="1419225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4" name="公式" r:id="rId16" imgW="736600" imgH="457200" progId="Equation.3">
                  <p:embed/>
                </p:oleObj>
              </mc:Choice>
              <mc:Fallback>
                <p:oleObj name="公式" r:id="rId16" imgW="736600" imgH="45720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" y="2154238"/>
                        <a:ext cx="1419225" cy="881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3" name="Object 43"/>
          <p:cNvGraphicFramePr>
            <a:graphicFrameLocks noChangeAspect="1"/>
          </p:cNvGraphicFramePr>
          <p:nvPr/>
        </p:nvGraphicFramePr>
        <p:xfrm>
          <a:off x="406400" y="3540125"/>
          <a:ext cx="1390650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5" name="公式" r:id="rId18" imgW="723900" imgH="457200" progId="Equation.3">
                  <p:embed/>
                </p:oleObj>
              </mc:Choice>
              <mc:Fallback>
                <p:oleObj name="公式" r:id="rId18" imgW="723900" imgH="45720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3540125"/>
                        <a:ext cx="1390650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4" name="Object 44"/>
          <p:cNvGraphicFramePr>
            <a:graphicFrameLocks noChangeAspect="1"/>
          </p:cNvGraphicFramePr>
          <p:nvPr/>
        </p:nvGraphicFramePr>
        <p:xfrm>
          <a:off x="371475" y="4927600"/>
          <a:ext cx="1392238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6" name="公式" r:id="rId20" imgW="723900" imgH="457200" progId="Equation.3">
                  <p:embed/>
                </p:oleObj>
              </mc:Choice>
              <mc:Fallback>
                <p:oleObj name="公式" r:id="rId20" imgW="723900" imgH="45720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" y="4927600"/>
                        <a:ext cx="1392238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3405" name="Group 45"/>
          <p:cNvGrpSpPr/>
          <p:nvPr/>
        </p:nvGrpSpPr>
        <p:grpSpPr bwMode="auto">
          <a:xfrm>
            <a:off x="1763713" y="1277938"/>
            <a:ext cx="4203700" cy="514350"/>
            <a:chOff x="1628" y="805"/>
            <a:chExt cx="2648" cy="324"/>
          </a:xfrm>
        </p:grpSpPr>
        <p:graphicFrame>
          <p:nvGraphicFramePr>
            <p:cNvPr id="143406" name="Object 46"/>
            <p:cNvGraphicFramePr>
              <a:graphicFrameLocks noChangeAspect="1"/>
            </p:cNvGraphicFramePr>
            <p:nvPr/>
          </p:nvGraphicFramePr>
          <p:xfrm>
            <a:off x="1628" y="805"/>
            <a:ext cx="2648" cy="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57" name="BMP 图象" r:id="rId22" imgW="1666875" imgH="238125" progId="Paint.Picture">
                    <p:embed/>
                  </p:oleObj>
                </mc:Choice>
                <mc:Fallback>
                  <p:oleObj name="BMP 图象" r:id="rId22" imgW="1666875" imgH="238125" progId="Paint.Picture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28" y="805"/>
                          <a:ext cx="2648" cy="1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43407" name="Group 47"/>
            <p:cNvGrpSpPr/>
            <p:nvPr/>
          </p:nvGrpSpPr>
          <p:grpSpPr bwMode="auto">
            <a:xfrm>
              <a:off x="1924" y="864"/>
              <a:ext cx="2166" cy="265"/>
              <a:chOff x="2296" y="985"/>
              <a:chExt cx="2166" cy="265"/>
            </a:xfrm>
          </p:grpSpPr>
          <p:sp>
            <p:nvSpPr>
              <p:cNvPr id="143408" name="Text Box 48"/>
              <p:cNvSpPr txBox="1">
                <a:spLocks noChangeArrowheads="1"/>
              </p:cNvSpPr>
              <p:nvPr/>
            </p:nvSpPr>
            <p:spPr bwMode="auto">
              <a:xfrm>
                <a:off x="2296" y="1022"/>
                <a:ext cx="67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0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3409" name="Text Box 49"/>
              <p:cNvSpPr txBox="1">
                <a:spLocks noChangeArrowheads="1"/>
              </p:cNvSpPr>
              <p:nvPr/>
            </p:nvSpPr>
            <p:spPr bwMode="auto">
              <a:xfrm>
                <a:off x="3852" y="996"/>
                <a:ext cx="16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7</a:t>
                </a:r>
              </a:p>
            </p:txBody>
          </p:sp>
          <p:sp>
            <p:nvSpPr>
              <p:cNvPr id="143410" name="Text Box 50"/>
              <p:cNvSpPr txBox="1">
                <a:spLocks noChangeArrowheads="1"/>
              </p:cNvSpPr>
              <p:nvPr/>
            </p:nvSpPr>
            <p:spPr bwMode="auto">
              <a:xfrm>
                <a:off x="3624" y="992"/>
                <a:ext cx="16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6</a:t>
                </a:r>
              </a:p>
            </p:txBody>
          </p:sp>
          <p:sp>
            <p:nvSpPr>
              <p:cNvPr id="143411" name="Text Box 51"/>
              <p:cNvSpPr txBox="1">
                <a:spLocks noChangeArrowheads="1"/>
              </p:cNvSpPr>
              <p:nvPr/>
            </p:nvSpPr>
            <p:spPr bwMode="auto">
              <a:xfrm>
                <a:off x="3392" y="998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143412" name="Text Box 52"/>
              <p:cNvSpPr txBox="1">
                <a:spLocks noChangeArrowheads="1"/>
              </p:cNvSpPr>
              <p:nvPr/>
            </p:nvSpPr>
            <p:spPr bwMode="auto">
              <a:xfrm>
                <a:off x="3184" y="996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43413" name="Text Box 53"/>
              <p:cNvSpPr txBox="1">
                <a:spLocks noChangeArrowheads="1"/>
              </p:cNvSpPr>
              <p:nvPr/>
            </p:nvSpPr>
            <p:spPr bwMode="auto">
              <a:xfrm>
                <a:off x="2711" y="992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2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3414" name="Text Box 54"/>
              <p:cNvSpPr txBox="1">
                <a:spLocks noChangeArrowheads="1"/>
              </p:cNvSpPr>
              <p:nvPr/>
            </p:nvSpPr>
            <p:spPr bwMode="auto">
              <a:xfrm>
                <a:off x="2481" y="985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1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3415" name="Text Box 55"/>
              <p:cNvSpPr txBox="1">
                <a:spLocks noChangeArrowheads="1"/>
              </p:cNvSpPr>
              <p:nvPr/>
            </p:nvSpPr>
            <p:spPr bwMode="auto">
              <a:xfrm>
                <a:off x="2950" y="990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43416" name="Text Box 56"/>
              <p:cNvSpPr txBox="1">
                <a:spLocks noChangeArrowheads="1"/>
              </p:cNvSpPr>
              <p:nvPr/>
            </p:nvSpPr>
            <p:spPr bwMode="auto">
              <a:xfrm>
                <a:off x="4088" y="1000"/>
                <a:ext cx="14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8</a:t>
                </a:r>
              </a:p>
            </p:txBody>
          </p:sp>
          <p:sp>
            <p:nvSpPr>
              <p:cNvPr id="143417" name="Text Box 57"/>
              <p:cNvSpPr txBox="1">
                <a:spLocks noChangeArrowheads="1"/>
              </p:cNvSpPr>
              <p:nvPr/>
            </p:nvSpPr>
            <p:spPr bwMode="auto">
              <a:xfrm>
                <a:off x="4311" y="1000"/>
                <a:ext cx="15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9</a:t>
                </a:r>
              </a:p>
            </p:txBody>
          </p:sp>
        </p:grpSp>
      </p:grpSp>
      <p:grpSp>
        <p:nvGrpSpPr>
          <p:cNvPr id="143418" name="Group 58"/>
          <p:cNvGrpSpPr/>
          <p:nvPr/>
        </p:nvGrpSpPr>
        <p:grpSpPr bwMode="auto">
          <a:xfrm>
            <a:off x="1949450" y="1409700"/>
            <a:ext cx="1438275" cy="3976688"/>
            <a:chOff x="1228" y="888"/>
            <a:chExt cx="906" cy="2505"/>
          </a:xfrm>
        </p:grpSpPr>
        <p:sp>
          <p:nvSpPr>
            <p:cNvPr id="143419" name="Line 59"/>
            <p:cNvSpPr>
              <a:spLocks noChangeShapeType="1"/>
            </p:cNvSpPr>
            <p:nvPr/>
          </p:nvSpPr>
          <p:spPr bwMode="auto">
            <a:xfrm>
              <a:off x="1228" y="888"/>
              <a:ext cx="90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43420" name="Freeform 60"/>
            <p:cNvSpPr/>
            <p:nvPr/>
          </p:nvSpPr>
          <p:spPr bwMode="auto">
            <a:xfrm>
              <a:off x="1241" y="1641"/>
              <a:ext cx="843" cy="3"/>
            </a:xfrm>
            <a:custGeom>
              <a:avLst/>
              <a:gdLst>
                <a:gd name="T0" fmla="*/ 0 w 939"/>
                <a:gd name="T1" fmla="*/ 3 h 3"/>
                <a:gd name="T2" fmla="*/ 939 w 939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39" h="3">
                  <a:moveTo>
                    <a:pt x="0" y="3"/>
                  </a:moveTo>
                  <a:lnTo>
                    <a:pt x="939" y="0"/>
                  </a:ln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421" name="Freeform 61"/>
            <p:cNvSpPr/>
            <p:nvPr/>
          </p:nvSpPr>
          <p:spPr bwMode="auto">
            <a:xfrm>
              <a:off x="1269" y="2528"/>
              <a:ext cx="688" cy="1"/>
            </a:xfrm>
            <a:custGeom>
              <a:avLst/>
              <a:gdLst>
                <a:gd name="T0" fmla="*/ 0 w 759"/>
                <a:gd name="T1" fmla="*/ 1 h 1"/>
                <a:gd name="T2" fmla="*/ 759 w 759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9" h="1">
                  <a:moveTo>
                    <a:pt x="0" y="1"/>
                  </a:moveTo>
                  <a:lnTo>
                    <a:pt x="759" y="0"/>
                  </a:ln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422" name="Freeform 62"/>
            <p:cNvSpPr/>
            <p:nvPr/>
          </p:nvSpPr>
          <p:spPr bwMode="auto">
            <a:xfrm>
              <a:off x="1246" y="3392"/>
              <a:ext cx="776" cy="1"/>
            </a:xfrm>
            <a:custGeom>
              <a:avLst/>
              <a:gdLst>
                <a:gd name="T0" fmla="*/ 0 w 846"/>
                <a:gd name="T1" fmla="*/ 0 h 1"/>
                <a:gd name="T2" fmla="*/ 846 w 84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46" h="1">
                  <a:moveTo>
                    <a:pt x="0" y="0"/>
                  </a:moveTo>
                  <a:lnTo>
                    <a:pt x="846" y="0"/>
                  </a:ln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aphicFrame>
        <p:nvGraphicFramePr>
          <p:cNvPr id="143423" name="Object 63"/>
          <p:cNvGraphicFramePr>
            <a:graphicFrameLocks noChangeAspect="1"/>
          </p:cNvGraphicFramePr>
          <p:nvPr/>
        </p:nvGraphicFramePr>
        <p:xfrm>
          <a:off x="1871663" y="917575"/>
          <a:ext cx="170656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8" name="BMP 图象" r:id="rId24" imgW="2238375" imgH="428625" progId="Paint.Picture">
                  <p:embed/>
                </p:oleObj>
              </mc:Choice>
              <mc:Fallback>
                <p:oleObj name="BMP 图象" r:id="rId24" imgW="2238375" imgH="428625" progId="Paint.Picture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57896" b="41982"/>
                      <a:stretch>
                        <a:fillRect/>
                      </a:stretch>
                    </p:blipFill>
                    <p:spPr bwMode="auto">
                      <a:xfrm>
                        <a:off x="1871663" y="917575"/>
                        <a:ext cx="1706562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4" name="Object 64"/>
          <p:cNvGraphicFramePr>
            <a:graphicFrameLocks noChangeAspect="1"/>
          </p:cNvGraphicFramePr>
          <p:nvPr/>
        </p:nvGraphicFramePr>
        <p:xfrm>
          <a:off x="1976438" y="2117725"/>
          <a:ext cx="15113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9" name="BMP 图象" r:id="rId26" imgW="2238375" imgH="428625" progId="Paint.Picture">
                  <p:embed/>
                </p:oleObj>
              </mc:Choice>
              <mc:Fallback>
                <p:oleObj name="BMP 图象" r:id="rId26" imgW="2238375" imgH="428625" progId="Paint.Picture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62721" b="41982"/>
                      <a:stretch>
                        <a:fillRect/>
                      </a:stretch>
                    </p:blipFill>
                    <p:spPr bwMode="auto">
                      <a:xfrm>
                        <a:off x="1976438" y="2117725"/>
                        <a:ext cx="15113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5" name="Object 65"/>
          <p:cNvGraphicFramePr>
            <a:graphicFrameLocks noChangeAspect="1"/>
          </p:cNvGraphicFramePr>
          <p:nvPr/>
        </p:nvGraphicFramePr>
        <p:xfrm>
          <a:off x="1979613" y="3522663"/>
          <a:ext cx="131603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60" name="BMP 图象" r:id="rId27" imgW="2238375" imgH="428625" progId="Paint.Picture">
                  <p:embed/>
                </p:oleObj>
              </mc:Choice>
              <mc:Fallback>
                <p:oleObj name="BMP 图象" r:id="rId27" imgW="2238375" imgH="428625" progId="Paint.Picture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67546" b="41982"/>
                      <a:stretch>
                        <a:fillRect/>
                      </a:stretch>
                    </p:blipFill>
                    <p:spPr bwMode="auto">
                      <a:xfrm>
                        <a:off x="1979613" y="3522663"/>
                        <a:ext cx="1316037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6" name="Object 66"/>
          <p:cNvGraphicFramePr>
            <a:graphicFrameLocks noChangeAspect="1"/>
          </p:cNvGraphicFramePr>
          <p:nvPr/>
        </p:nvGraphicFramePr>
        <p:xfrm>
          <a:off x="2014538" y="4897438"/>
          <a:ext cx="138112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61" name="BMP 图象" r:id="rId28" imgW="2238375" imgH="428625" progId="Paint.Picture">
                  <p:embed/>
                </p:oleObj>
              </mc:Choice>
              <mc:Fallback>
                <p:oleObj name="BMP 图象" r:id="rId28" imgW="2238375" imgH="428625" progId="Paint.Picture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65938" b="41982"/>
                      <a:stretch>
                        <a:fillRect/>
                      </a:stretch>
                    </p:blipFill>
                    <p:spPr bwMode="auto">
                      <a:xfrm>
                        <a:off x="2014538" y="4897438"/>
                        <a:ext cx="1381125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3427" name="Group 67"/>
          <p:cNvGrpSpPr/>
          <p:nvPr/>
        </p:nvGrpSpPr>
        <p:grpSpPr bwMode="auto">
          <a:xfrm>
            <a:off x="5878513" y="812800"/>
            <a:ext cx="3265487" cy="938213"/>
            <a:chOff x="3703" y="512"/>
            <a:chExt cx="2057" cy="591"/>
          </a:xfrm>
        </p:grpSpPr>
        <p:graphicFrame>
          <p:nvGraphicFramePr>
            <p:cNvPr id="143428" name="Object 68"/>
            <p:cNvGraphicFramePr>
              <a:graphicFrameLocks noChangeAspect="1"/>
            </p:cNvGraphicFramePr>
            <p:nvPr/>
          </p:nvGraphicFramePr>
          <p:xfrm>
            <a:off x="4636" y="781"/>
            <a:ext cx="647" cy="3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62" name="公式" r:id="rId29" imgW="354965" imgH="177800" progId="Equation.3">
                    <p:embed/>
                  </p:oleObj>
                </mc:Choice>
                <mc:Fallback>
                  <p:oleObj name="公式" r:id="rId29" imgW="354965" imgH="177800" progId="Equation.3">
                    <p:embed/>
                    <p:pic>
                      <p:nvPicPr>
                        <p:cNvPr id="0" name="Object 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36" y="781"/>
                          <a:ext cx="647" cy="3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429" name="Rectangle 69"/>
            <p:cNvSpPr>
              <a:spLocks noChangeArrowheads="1"/>
            </p:cNvSpPr>
            <p:nvPr/>
          </p:nvSpPr>
          <p:spPr bwMode="auto">
            <a:xfrm>
              <a:off x="3703" y="512"/>
              <a:ext cx="205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1" lang="zh-CN" altLang="en-US" sz="2400">
                  <a:latin typeface="Times New Roman" panose="02020603050405020304" pitchFamily="18" charset="0"/>
                </a:rPr>
                <a:t>解</a:t>
              </a:r>
              <a:r>
                <a:rPr kumimoji="1" lang="en-US" altLang="zh-CN" sz="2400">
                  <a:latin typeface="Times New Roman" panose="02020603050405020304" pitchFamily="18" charset="0"/>
                </a:rPr>
                <a:t>:</a:t>
              </a:r>
              <a:r>
                <a:rPr kumimoji="1" lang="zh-CN" altLang="en-US" sz="2400">
                  <a:latin typeface="Times New Roman" panose="02020603050405020304" pitchFamily="18" charset="0"/>
                </a:rPr>
                <a:t>原不等式组的解集为</a:t>
              </a:r>
            </a:p>
          </p:txBody>
        </p:sp>
      </p:grpSp>
      <p:grpSp>
        <p:nvGrpSpPr>
          <p:cNvPr id="143430" name="Group 70"/>
          <p:cNvGrpSpPr/>
          <p:nvPr/>
        </p:nvGrpSpPr>
        <p:grpSpPr bwMode="auto">
          <a:xfrm>
            <a:off x="5878513" y="2024063"/>
            <a:ext cx="3265487" cy="1025525"/>
            <a:chOff x="3703" y="1275"/>
            <a:chExt cx="2057" cy="646"/>
          </a:xfrm>
        </p:grpSpPr>
        <p:graphicFrame>
          <p:nvGraphicFramePr>
            <p:cNvPr id="143431" name="Object 71"/>
            <p:cNvGraphicFramePr>
              <a:graphicFrameLocks noChangeAspect="1"/>
            </p:cNvGraphicFramePr>
            <p:nvPr/>
          </p:nvGraphicFramePr>
          <p:xfrm>
            <a:off x="4595" y="1599"/>
            <a:ext cx="810" cy="3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63" name="公式" r:id="rId31" imgW="443865" imgH="177800" progId="Equation.3">
                    <p:embed/>
                  </p:oleObj>
                </mc:Choice>
                <mc:Fallback>
                  <p:oleObj name="公式" r:id="rId31" imgW="443865" imgH="177800" progId="Equation.3">
                    <p:embed/>
                    <p:pic>
                      <p:nvPicPr>
                        <p:cNvPr id="0" name="Object 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95" y="1599"/>
                          <a:ext cx="810" cy="3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432" name="Rectangle 72"/>
            <p:cNvSpPr>
              <a:spLocks noChangeArrowheads="1"/>
            </p:cNvSpPr>
            <p:nvPr/>
          </p:nvSpPr>
          <p:spPr bwMode="auto">
            <a:xfrm>
              <a:off x="3703" y="1275"/>
              <a:ext cx="205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1" lang="zh-CN" altLang="en-US" sz="2400">
                  <a:latin typeface="Times New Roman" panose="02020603050405020304" pitchFamily="18" charset="0"/>
                </a:rPr>
                <a:t>解</a:t>
              </a:r>
              <a:r>
                <a:rPr kumimoji="1" lang="en-US" altLang="zh-CN" sz="2400">
                  <a:latin typeface="Times New Roman" panose="02020603050405020304" pitchFamily="18" charset="0"/>
                </a:rPr>
                <a:t>:</a:t>
              </a:r>
              <a:r>
                <a:rPr kumimoji="1" lang="zh-CN" altLang="en-US" sz="2400">
                  <a:latin typeface="Times New Roman" panose="02020603050405020304" pitchFamily="18" charset="0"/>
                </a:rPr>
                <a:t>原不等式组的解集为</a:t>
              </a:r>
            </a:p>
          </p:txBody>
        </p:sp>
      </p:grpSp>
      <p:grpSp>
        <p:nvGrpSpPr>
          <p:cNvPr id="143433" name="Group 73"/>
          <p:cNvGrpSpPr/>
          <p:nvPr/>
        </p:nvGrpSpPr>
        <p:grpSpPr bwMode="auto">
          <a:xfrm>
            <a:off x="5878513" y="3433763"/>
            <a:ext cx="3265487" cy="968375"/>
            <a:chOff x="3703" y="2163"/>
            <a:chExt cx="2057" cy="610"/>
          </a:xfrm>
        </p:grpSpPr>
        <p:graphicFrame>
          <p:nvGraphicFramePr>
            <p:cNvPr id="143434" name="Object 74"/>
            <p:cNvGraphicFramePr>
              <a:graphicFrameLocks noChangeAspect="1"/>
            </p:cNvGraphicFramePr>
            <p:nvPr/>
          </p:nvGraphicFramePr>
          <p:xfrm>
            <a:off x="4637" y="2451"/>
            <a:ext cx="786" cy="3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64" name="公式" r:id="rId33" imgW="431165" imgH="177800" progId="Equation.3">
                    <p:embed/>
                  </p:oleObj>
                </mc:Choice>
                <mc:Fallback>
                  <p:oleObj name="公式" r:id="rId33" imgW="431165" imgH="177800" progId="Equation.3">
                    <p:embed/>
                    <p:pic>
                      <p:nvPicPr>
                        <p:cNvPr id="0" name="Object 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37" y="2451"/>
                          <a:ext cx="786" cy="3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435" name="Rectangle 75"/>
            <p:cNvSpPr>
              <a:spLocks noChangeArrowheads="1"/>
            </p:cNvSpPr>
            <p:nvPr/>
          </p:nvSpPr>
          <p:spPr bwMode="auto">
            <a:xfrm>
              <a:off x="3703" y="2163"/>
              <a:ext cx="205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1" lang="zh-CN" altLang="en-US" sz="2400">
                  <a:latin typeface="Times New Roman" panose="02020603050405020304" pitchFamily="18" charset="0"/>
                </a:rPr>
                <a:t>解</a:t>
              </a:r>
              <a:r>
                <a:rPr kumimoji="1" lang="en-US" altLang="zh-CN" sz="2400">
                  <a:latin typeface="Times New Roman" panose="02020603050405020304" pitchFamily="18" charset="0"/>
                </a:rPr>
                <a:t>:</a:t>
              </a:r>
              <a:r>
                <a:rPr kumimoji="1" lang="zh-CN" altLang="en-US" sz="2400">
                  <a:latin typeface="Times New Roman" panose="02020603050405020304" pitchFamily="18" charset="0"/>
                </a:rPr>
                <a:t>原不等式组的解集为</a:t>
              </a:r>
            </a:p>
          </p:txBody>
        </p:sp>
      </p:grpSp>
      <p:grpSp>
        <p:nvGrpSpPr>
          <p:cNvPr id="143436" name="Group 76"/>
          <p:cNvGrpSpPr/>
          <p:nvPr/>
        </p:nvGrpSpPr>
        <p:grpSpPr bwMode="auto">
          <a:xfrm>
            <a:off x="5842000" y="4792663"/>
            <a:ext cx="3459163" cy="890587"/>
            <a:chOff x="3680" y="3019"/>
            <a:chExt cx="2179" cy="561"/>
          </a:xfrm>
        </p:grpSpPr>
        <p:graphicFrame>
          <p:nvGraphicFramePr>
            <p:cNvPr id="143437" name="Object 77"/>
            <p:cNvGraphicFramePr>
              <a:graphicFrameLocks noChangeAspect="1"/>
            </p:cNvGraphicFramePr>
            <p:nvPr/>
          </p:nvGraphicFramePr>
          <p:xfrm>
            <a:off x="4609" y="3258"/>
            <a:ext cx="809" cy="3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65" name="公式" r:id="rId35" imgW="443865" imgH="177800" progId="Equation.3">
                    <p:embed/>
                  </p:oleObj>
                </mc:Choice>
                <mc:Fallback>
                  <p:oleObj name="公式" r:id="rId35" imgW="443865" imgH="177800" progId="Equation.3">
                    <p:embed/>
                    <p:pic>
                      <p:nvPicPr>
                        <p:cNvPr id="0" name="Object 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09" y="3258"/>
                          <a:ext cx="809" cy="3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438" name="Rectangle 78"/>
            <p:cNvSpPr>
              <a:spLocks noChangeArrowheads="1"/>
            </p:cNvSpPr>
            <p:nvPr/>
          </p:nvSpPr>
          <p:spPr bwMode="auto">
            <a:xfrm>
              <a:off x="3680" y="3019"/>
              <a:ext cx="217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1" lang="zh-CN" altLang="en-US" sz="2400">
                  <a:latin typeface="Times New Roman" panose="02020603050405020304" pitchFamily="18" charset="0"/>
                </a:rPr>
                <a:t>解</a:t>
              </a:r>
              <a:r>
                <a:rPr kumimoji="1" lang="en-US" altLang="zh-CN" sz="2400">
                  <a:latin typeface="Times New Roman" panose="02020603050405020304" pitchFamily="18" charset="0"/>
                </a:rPr>
                <a:t>:</a:t>
              </a:r>
              <a:r>
                <a:rPr kumimoji="1" lang="zh-CN" altLang="en-US" sz="2400">
                  <a:latin typeface="Times New Roman" panose="02020603050405020304" pitchFamily="18" charset="0"/>
                </a:rPr>
                <a:t>原不等式组的解集为</a:t>
              </a:r>
            </a:p>
          </p:txBody>
        </p:sp>
      </p:grpSp>
      <p:sp>
        <p:nvSpPr>
          <p:cNvPr id="143439" name="Text Box 79"/>
          <p:cNvSpPr txBox="1">
            <a:spLocks noChangeArrowheads="1"/>
          </p:cNvSpPr>
          <p:nvPr/>
        </p:nvSpPr>
        <p:spPr bwMode="auto">
          <a:xfrm>
            <a:off x="3121025" y="5788025"/>
            <a:ext cx="2768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sz="4800" b="1">
                <a:solidFill>
                  <a:srgbClr val="6600FF"/>
                </a:solidFill>
                <a:latin typeface="Times New Roman" panose="02020603050405020304" pitchFamily="18" charset="0"/>
                <a:ea typeface="隶书" panose="02010509060101010101" charset="-122"/>
              </a:rPr>
              <a:t>同小取小</a:t>
            </a:r>
            <a:endParaRPr kumimoji="1" lang="zh-CN" altLang="en-US" sz="2400">
              <a:solidFill>
                <a:srgbClr val="66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40" name="Line 80"/>
          <p:cNvSpPr>
            <a:spLocks noChangeShapeType="1"/>
          </p:cNvSpPr>
          <p:nvPr/>
        </p:nvSpPr>
        <p:spPr bwMode="auto">
          <a:xfrm>
            <a:off x="1974850" y="1403350"/>
            <a:ext cx="141605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41" name="Freeform 81"/>
          <p:cNvSpPr/>
          <p:nvPr/>
        </p:nvSpPr>
        <p:spPr bwMode="auto">
          <a:xfrm>
            <a:off x="1962150" y="2605088"/>
            <a:ext cx="1352550" cy="4762"/>
          </a:xfrm>
          <a:custGeom>
            <a:avLst/>
            <a:gdLst>
              <a:gd name="T0" fmla="*/ 0 w 852"/>
              <a:gd name="T1" fmla="*/ 3 h 3"/>
              <a:gd name="T2" fmla="*/ 852 w 852"/>
              <a:gd name="T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52" h="3">
                <a:moveTo>
                  <a:pt x="0" y="3"/>
                </a:moveTo>
                <a:lnTo>
                  <a:pt x="852" y="0"/>
                </a:lnTo>
              </a:path>
            </a:pathLst>
          </a:custGeom>
          <a:noFill/>
          <a:ln w="38100" cap="flat" cmpd="sng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42" name="Freeform 82"/>
          <p:cNvSpPr/>
          <p:nvPr/>
        </p:nvSpPr>
        <p:spPr bwMode="auto">
          <a:xfrm>
            <a:off x="2012950" y="4006850"/>
            <a:ext cx="1111250" cy="7938"/>
          </a:xfrm>
          <a:custGeom>
            <a:avLst/>
            <a:gdLst>
              <a:gd name="T0" fmla="*/ 0 w 700"/>
              <a:gd name="T1" fmla="*/ 0 h 5"/>
              <a:gd name="T2" fmla="*/ 700 w 700"/>
              <a:gd name="T3" fmla="*/ 5 h 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00" h="5">
                <a:moveTo>
                  <a:pt x="0" y="0"/>
                </a:moveTo>
                <a:lnTo>
                  <a:pt x="700" y="5"/>
                </a:lnTo>
              </a:path>
            </a:pathLst>
          </a:custGeom>
          <a:noFill/>
          <a:ln w="38100" cap="flat" cmpd="sng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43" name="Freeform 83"/>
          <p:cNvSpPr/>
          <p:nvPr/>
        </p:nvSpPr>
        <p:spPr bwMode="auto">
          <a:xfrm>
            <a:off x="1974850" y="5378450"/>
            <a:ext cx="1250950" cy="7938"/>
          </a:xfrm>
          <a:custGeom>
            <a:avLst/>
            <a:gdLst>
              <a:gd name="T0" fmla="*/ 0 w 788"/>
              <a:gd name="T1" fmla="*/ 0 h 5"/>
              <a:gd name="T2" fmla="*/ 788 w 788"/>
              <a:gd name="T3" fmla="*/ 5 h 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88" h="5">
                <a:moveTo>
                  <a:pt x="0" y="0"/>
                </a:moveTo>
                <a:lnTo>
                  <a:pt x="788" y="5"/>
                </a:lnTo>
              </a:path>
            </a:pathLst>
          </a:custGeom>
          <a:noFill/>
          <a:ln w="38100" cap="flat" cmpd="sng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143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143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43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9" grpId="0" autoUpdateAnimBg="0"/>
      <p:bldP spid="143440" grpId="0" animBg="1"/>
      <p:bldP spid="143441" grpId="0" animBg="1"/>
      <p:bldP spid="143442" grpId="0" animBg="1"/>
      <p:bldP spid="1434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386" name="Group 2"/>
          <p:cNvGrpSpPr/>
          <p:nvPr/>
        </p:nvGrpSpPr>
        <p:grpSpPr bwMode="auto">
          <a:xfrm>
            <a:off x="1625600" y="5256213"/>
            <a:ext cx="4492625" cy="566737"/>
            <a:chOff x="1530" y="3311"/>
            <a:chExt cx="2830" cy="357"/>
          </a:xfrm>
        </p:grpSpPr>
        <p:graphicFrame>
          <p:nvGraphicFramePr>
            <p:cNvPr id="144387" name="Object 3"/>
            <p:cNvGraphicFramePr>
              <a:graphicFrameLocks noChangeAspect="1"/>
            </p:cNvGraphicFramePr>
            <p:nvPr/>
          </p:nvGraphicFramePr>
          <p:xfrm>
            <a:off x="1530" y="3311"/>
            <a:ext cx="2830" cy="1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569" name="BMP 图象" r:id="rId3" imgW="1666875" imgH="238125" progId="Paint.Picture">
                    <p:embed/>
                  </p:oleObj>
                </mc:Choice>
                <mc:Fallback>
                  <p:oleObj name="BMP 图象" r:id="rId3" imgW="1666875" imgH="238125" progId="Paint.Picture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10799" r="10799"/>
                        <a:stretch>
                          <a:fillRect/>
                        </a:stretch>
                      </p:blipFill>
                      <p:spPr bwMode="auto">
                        <a:xfrm>
                          <a:off x="1530" y="3311"/>
                          <a:ext cx="2830" cy="1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44388" name="Group 4"/>
            <p:cNvGrpSpPr/>
            <p:nvPr/>
          </p:nvGrpSpPr>
          <p:grpSpPr bwMode="auto">
            <a:xfrm>
              <a:off x="1778" y="3375"/>
              <a:ext cx="2426" cy="293"/>
              <a:chOff x="2454" y="3277"/>
              <a:chExt cx="2645" cy="293"/>
            </a:xfrm>
          </p:grpSpPr>
          <p:sp>
            <p:nvSpPr>
              <p:cNvPr id="144389" name="Text Box 5"/>
              <p:cNvSpPr txBox="1">
                <a:spLocks noChangeArrowheads="1"/>
              </p:cNvSpPr>
              <p:nvPr/>
            </p:nvSpPr>
            <p:spPr bwMode="auto">
              <a:xfrm>
                <a:off x="2797" y="3282"/>
                <a:ext cx="3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-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5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4390" name="Text Box 6"/>
              <p:cNvSpPr txBox="1">
                <a:spLocks noChangeArrowheads="1"/>
              </p:cNvSpPr>
              <p:nvPr/>
            </p:nvSpPr>
            <p:spPr bwMode="auto">
              <a:xfrm>
                <a:off x="3804" y="3278"/>
                <a:ext cx="32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-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2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4391" name="Text Box 7"/>
              <p:cNvSpPr txBox="1">
                <a:spLocks noChangeArrowheads="1"/>
              </p:cNvSpPr>
              <p:nvPr/>
            </p:nvSpPr>
            <p:spPr bwMode="auto">
              <a:xfrm>
                <a:off x="4607" y="3336"/>
                <a:ext cx="8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0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4392" name="Text Box 8"/>
              <p:cNvSpPr txBox="1">
                <a:spLocks noChangeArrowheads="1"/>
              </p:cNvSpPr>
              <p:nvPr/>
            </p:nvSpPr>
            <p:spPr bwMode="auto">
              <a:xfrm>
                <a:off x="3479" y="3282"/>
                <a:ext cx="37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-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3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4393" name="Text Box 9"/>
              <p:cNvSpPr txBox="1">
                <a:spLocks noChangeArrowheads="1"/>
              </p:cNvSpPr>
              <p:nvPr/>
            </p:nvSpPr>
            <p:spPr bwMode="auto">
              <a:xfrm>
                <a:off x="4164" y="3304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-1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4394" name="Text Box 10"/>
              <p:cNvSpPr txBox="1">
                <a:spLocks noChangeArrowheads="1"/>
              </p:cNvSpPr>
              <p:nvPr/>
            </p:nvSpPr>
            <p:spPr bwMode="auto">
              <a:xfrm>
                <a:off x="4882" y="3302"/>
                <a:ext cx="21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1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4395" name="Text Box 11"/>
              <p:cNvSpPr txBox="1">
                <a:spLocks noChangeArrowheads="1"/>
              </p:cNvSpPr>
              <p:nvPr/>
            </p:nvSpPr>
            <p:spPr bwMode="auto">
              <a:xfrm>
                <a:off x="3133" y="3277"/>
                <a:ext cx="29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-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4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4396" name="Text Box 12"/>
              <p:cNvSpPr txBox="1">
                <a:spLocks noChangeArrowheads="1"/>
              </p:cNvSpPr>
              <p:nvPr/>
            </p:nvSpPr>
            <p:spPr bwMode="auto">
              <a:xfrm>
                <a:off x="2454" y="3320"/>
                <a:ext cx="31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-6</a:t>
                </a:r>
              </a:p>
            </p:txBody>
          </p:sp>
        </p:grpSp>
      </p:grpSp>
      <p:grpSp>
        <p:nvGrpSpPr>
          <p:cNvPr id="144397" name="Group 13"/>
          <p:cNvGrpSpPr/>
          <p:nvPr/>
        </p:nvGrpSpPr>
        <p:grpSpPr bwMode="auto">
          <a:xfrm>
            <a:off x="1997075" y="2468563"/>
            <a:ext cx="4030663" cy="584200"/>
            <a:chOff x="1764" y="1555"/>
            <a:chExt cx="2539" cy="368"/>
          </a:xfrm>
        </p:grpSpPr>
        <p:graphicFrame>
          <p:nvGraphicFramePr>
            <p:cNvPr id="144398" name="Object 14"/>
            <p:cNvGraphicFramePr>
              <a:graphicFrameLocks noChangeAspect="1"/>
            </p:cNvGraphicFramePr>
            <p:nvPr/>
          </p:nvGraphicFramePr>
          <p:xfrm>
            <a:off x="1764" y="1555"/>
            <a:ext cx="2539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570" name="BMP 图象" r:id="rId5" imgW="1666875" imgH="238125" progId="Paint.Picture">
                    <p:embed/>
                  </p:oleObj>
                </mc:Choice>
                <mc:Fallback>
                  <p:oleObj name="BMP 图象" r:id="rId5" imgW="1666875" imgH="238125" progId="Paint.Picture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21599"/>
                        <a:stretch>
                          <a:fillRect/>
                        </a:stretch>
                      </p:blipFill>
                      <p:spPr bwMode="auto">
                        <a:xfrm>
                          <a:off x="1764" y="1555"/>
                          <a:ext cx="2539" cy="1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4399" name="Text Box 15"/>
            <p:cNvSpPr txBox="1">
              <a:spLocks noChangeArrowheads="1"/>
            </p:cNvSpPr>
            <p:nvPr/>
          </p:nvSpPr>
          <p:spPr bwMode="auto">
            <a:xfrm>
              <a:off x="2472" y="1631"/>
              <a:ext cx="2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-</a:t>
              </a:r>
              <a:r>
                <a:rPr kumimoji="1" lang="en-US" altLang="zh-CN" sz="2000">
                  <a:latin typeface="Times New Roman" panose="02020603050405020304" pitchFamily="18" charset="0"/>
                </a:rPr>
                <a:t>5</a:t>
              </a:r>
              <a:endParaRPr kumimoji="1"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44400" name="Text Box 16"/>
            <p:cNvSpPr txBox="1">
              <a:spLocks noChangeArrowheads="1"/>
            </p:cNvSpPr>
            <p:nvPr/>
          </p:nvSpPr>
          <p:spPr bwMode="auto">
            <a:xfrm>
              <a:off x="3321" y="1633"/>
              <a:ext cx="2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-</a:t>
              </a:r>
              <a:r>
                <a:rPr kumimoji="1" lang="en-US" altLang="zh-CN" sz="2000">
                  <a:latin typeface="Times New Roman" panose="02020603050405020304" pitchFamily="18" charset="0"/>
                </a:rPr>
                <a:t>2</a:t>
              </a:r>
              <a:endParaRPr kumimoji="1"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44401" name="Text Box 17"/>
            <p:cNvSpPr txBox="1">
              <a:spLocks noChangeArrowheads="1"/>
            </p:cNvSpPr>
            <p:nvPr/>
          </p:nvSpPr>
          <p:spPr bwMode="auto">
            <a:xfrm>
              <a:off x="3032" y="1628"/>
              <a:ext cx="34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-</a:t>
              </a:r>
              <a:r>
                <a:rPr kumimoji="1" lang="en-US" altLang="zh-CN" sz="2000">
                  <a:latin typeface="Times New Roman" panose="02020603050405020304" pitchFamily="18" charset="0"/>
                </a:rPr>
                <a:t>3</a:t>
              </a:r>
              <a:endParaRPr kumimoji="1"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44402" name="Text Box 18"/>
            <p:cNvSpPr txBox="1">
              <a:spLocks noChangeArrowheads="1"/>
            </p:cNvSpPr>
            <p:nvPr/>
          </p:nvSpPr>
          <p:spPr bwMode="auto">
            <a:xfrm>
              <a:off x="3601" y="1656"/>
              <a:ext cx="27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1" lang="en-US" altLang="zh-CN" sz="2000">
                  <a:latin typeface="Times New Roman" panose="02020603050405020304" pitchFamily="18" charset="0"/>
                </a:rPr>
                <a:t>-1</a:t>
              </a:r>
              <a:endParaRPr kumimoji="1"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44403" name="Text Box 19"/>
            <p:cNvSpPr txBox="1">
              <a:spLocks noChangeArrowheads="1"/>
            </p:cNvSpPr>
            <p:nvPr/>
          </p:nvSpPr>
          <p:spPr bwMode="auto">
            <a:xfrm>
              <a:off x="2747" y="1627"/>
              <a:ext cx="3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-</a:t>
              </a:r>
              <a:r>
                <a:rPr kumimoji="1" lang="en-US" altLang="zh-CN" sz="2000">
                  <a:latin typeface="Times New Roman" panose="02020603050405020304" pitchFamily="18" charset="0"/>
                </a:rPr>
                <a:t>4</a:t>
              </a:r>
              <a:endParaRPr kumimoji="1"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44404" name="Text Box 20"/>
            <p:cNvSpPr txBox="1">
              <a:spLocks noChangeArrowheads="1"/>
            </p:cNvSpPr>
            <p:nvPr/>
          </p:nvSpPr>
          <p:spPr bwMode="auto">
            <a:xfrm>
              <a:off x="3960" y="1681"/>
              <a:ext cx="7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1" lang="en-US" altLang="zh-CN" sz="2000">
                  <a:latin typeface="Times New Roman" panose="02020603050405020304" pitchFamily="18" charset="0"/>
                </a:rPr>
                <a:t>0</a:t>
              </a:r>
              <a:endParaRPr kumimoji="1"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44405" name="Text Box 21"/>
            <p:cNvSpPr txBox="1">
              <a:spLocks noChangeArrowheads="1"/>
            </p:cNvSpPr>
            <p:nvPr/>
          </p:nvSpPr>
          <p:spPr bwMode="auto">
            <a:xfrm>
              <a:off x="1897" y="1635"/>
              <a:ext cx="2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-</a:t>
              </a:r>
              <a:r>
                <a:rPr kumimoji="1" lang="en-US" altLang="zh-CN" sz="2000">
                  <a:latin typeface="Times New Roman" panose="02020603050405020304" pitchFamily="18" charset="0"/>
                </a:rPr>
                <a:t>7</a:t>
              </a:r>
              <a:endParaRPr kumimoji="1"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44406" name="Text Box 22"/>
            <p:cNvSpPr txBox="1">
              <a:spLocks noChangeArrowheads="1"/>
            </p:cNvSpPr>
            <p:nvPr/>
          </p:nvSpPr>
          <p:spPr bwMode="auto">
            <a:xfrm>
              <a:off x="2199" y="1623"/>
              <a:ext cx="2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-</a:t>
              </a:r>
              <a:r>
                <a:rPr kumimoji="1" lang="en-US" altLang="zh-CN" sz="2000">
                  <a:latin typeface="Times New Roman" panose="02020603050405020304" pitchFamily="18" charset="0"/>
                </a:rPr>
                <a:t>6</a:t>
              </a:r>
              <a:endParaRPr kumimoji="1" lang="en-US" altLang="zh-CN" sz="2400">
                <a:latin typeface="Times New Roman" panose="02020603050405020304" pitchFamily="18" charset="0"/>
              </a:endParaRPr>
            </a:p>
          </p:txBody>
        </p:sp>
      </p:grpSp>
      <p:graphicFrame>
        <p:nvGraphicFramePr>
          <p:cNvPr id="144407" name="Object 23"/>
          <p:cNvGraphicFramePr>
            <a:graphicFrameLocks noChangeAspect="1"/>
          </p:cNvGraphicFramePr>
          <p:nvPr/>
        </p:nvGraphicFramePr>
        <p:xfrm>
          <a:off x="2673350" y="4787900"/>
          <a:ext cx="2719388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71" name="BMP 图象" r:id="rId7" imgW="2238375" imgH="438150" progId="Paint.Picture">
                  <p:embed/>
                </p:oleObj>
              </mc:Choice>
              <mc:Fallback>
                <p:oleObj name="BMP 图象" r:id="rId7" imgW="2238375" imgH="438150" progId="Paint.Picture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5381"/>
                      <a:stretch>
                        <a:fillRect/>
                      </a:stretch>
                    </p:blipFill>
                    <p:spPr bwMode="auto">
                      <a:xfrm>
                        <a:off x="2673350" y="4787900"/>
                        <a:ext cx="2719388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408" name="Object 24"/>
          <p:cNvGraphicFramePr>
            <a:graphicFrameLocks noChangeAspect="1"/>
          </p:cNvGraphicFramePr>
          <p:nvPr/>
        </p:nvGraphicFramePr>
        <p:xfrm>
          <a:off x="3295650" y="798513"/>
          <a:ext cx="22288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72" name="BMP 图象" r:id="rId9" imgW="2266950" imgH="552450" progId="Paint.Picture">
                  <p:embed/>
                </p:oleObj>
              </mc:Choice>
              <mc:Fallback>
                <p:oleObj name="BMP 图象" r:id="rId9" imgW="2266950" imgH="552450" progId="Paint.Picture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47641" b="58632"/>
                      <a:stretch>
                        <a:fillRect/>
                      </a:stretch>
                    </p:blipFill>
                    <p:spPr bwMode="auto">
                      <a:xfrm>
                        <a:off x="3295650" y="798513"/>
                        <a:ext cx="222885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409" name="Object 25"/>
          <p:cNvGraphicFramePr>
            <a:graphicFrameLocks noChangeAspect="1"/>
          </p:cNvGraphicFramePr>
          <p:nvPr/>
        </p:nvGraphicFramePr>
        <p:xfrm>
          <a:off x="2465388" y="2028825"/>
          <a:ext cx="238125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73" name="BMP 图象" r:id="rId11" imgW="2238375" imgH="438150" progId="Paint.Picture">
                  <p:embed/>
                </p:oleObj>
              </mc:Choice>
              <mc:Fallback>
                <p:oleObj name="BMP 图象" r:id="rId11" imgW="2238375" imgH="438150" progId="Paint.Picture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43422"/>
                      <a:stretch>
                        <a:fillRect/>
                      </a:stretch>
                    </p:blipFill>
                    <p:spPr bwMode="auto">
                      <a:xfrm>
                        <a:off x="2465388" y="2028825"/>
                        <a:ext cx="238125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410" name="Object 26"/>
          <p:cNvGraphicFramePr>
            <a:graphicFrameLocks noChangeAspect="1"/>
          </p:cNvGraphicFramePr>
          <p:nvPr/>
        </p:nvGraphicFramePr>
        <p:xfrm>
          <a:off x="2513013" y="827088"/>
          <a:ext cx="2516187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74" name="BMP 图象" r:id="rId12" imgW="2238375" imgH="438150" progId="Paint.Picture">
                  <p:embed/>
                </p:oleObj>
              </mc:Choice>
              <mc:Fallback>
                <p:oleObj name="BMP 图象" r:id="rId12" imgW="2238375" imgH="438150" progId="Paint.Picture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40205"/>
                      <a:stretch>
                        <a:fillRect/>
                      </a:stretch>
                    </p:blipFill>
                    <p:spPr bwMode="auto">
                      <a:xfrm>
                        <a:off x="2513013" y="827088"/>
                        <a:ext cx="2516187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411" name="Text Box 27"/>
          <p:cNvSpPr txBox="1">
            <a:spLocks noChangeArrowheads="1"/>
          </p:cNvSpPr>
          <p:nvPr/>
        </p:nvSpPr>
        <p:spPr bwMode="auto">
          <a:xfrm>
            <a:off x="111125" y="228600"/>
            <a:ext cx="4094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sz="2400">
                <a:latin typeface="Times New Roman" panose="02020603050405020304" pitchFamily="18" charset="0"/>
              </a:rPr>
              <a:t>例</a:t>
            </a:r>
            <a:r>
              <a:rPr kumimoji="1" lang="en-US" altLang="zh-CN" sz="2400">
                <a:latin typeface="Times New Roman" panose="02020603050405020304" pitchFamily="18" charset="0"/>
              </a:rPr>
              <a:t>1. </a:t>
            </a:r>
            <a:r>
              <a:rPr kumimoji="1" lang="zh-CN" altLang="en-US" sz="2400">
                <a:latin typeface="Times New Roman" panose="02020603050405020304" pitchFamily="18" charset="0"/>
              </a:rPr>
              <a:t>求下列不等式组的解集</a:t>
            </a:r>
            <a:r>
              <a:rPr kumimoji="1" lang="en-US" altLang="zh-CN" sz="2400">
                <a:latin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144412" name="Object 28"/>
          <p:cNvGraphicFramePr>
            <a:graphicFrameLocks noChangeAspect="1"/>
          </p:cNvGraphicFramePr>
          <p:nvPr/>
        </p:nvGraphicFramePr>
        <p:xfrm>
          <a:off x="400050" y="820738"/>
          <a:ext cx="1247775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75" name="公式" r:id="rId13" imgW="647700" imgH="457200" progId="Equation.3">
                  <p:embed/>
                </p:oleObj>
              </mc:Choice>
              <mc:Fallback>
                <p:oleObj name="公式" r:id="rId13" imgW="647700" imgH="4572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820738"/>
                        <a:ext cx="1247775" cy="881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413" name="Object 29"/>
          <p:cNvGraphicFramePr>
            <a:graphicFrameLocks noChangeAspect="1"/>
          </p:cNvGraphicFramePr>
          <p:nvPr/>
        </p:nvGraphicFramePr>
        <p:xfrm>
          <a:off x="338138" y="2154238"/>
          <a:ext cx="1541462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76" name="公式" r:id="rId15" imgW="800100" imgH="457200" progId="Equation.3">
                  <p:embed/>
                </p:oleObj>
              </mc:Choice>
              <mc:Fallback>
                <p:oleObj name="公式" r:id="rId15" imgW="800100" imgH="4572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2154238"/>
                        <a:ext cx="1541462" cy="881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414" name="Object 30"/>
          <p:cNvGraphicFramePr>
            <a:graphicFrameLocks noChangeAspect="1"/>
          </p:cNvGraphicFramePr>
          <p:nvPr/>
        </p:nvGraphicFramePr>
        <p:xfrm>
          <a:off x="339725" y="3540125"/>
          <a:ext cx="1489075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77" name="公式" r:id="rId17" imgW="774065" imgH="457200" progId="Equation.3">
                  <p:embed/>
                </p:oleObj>
              </mc:Choice>
              <mc:Fallback>
                <p:oleObj name="公式" r:id="rId17" imgW="774065" imgH="4572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3540125"/>
                        <a:ext cx="1489075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415" name="Object 31"/>
          <p:cNvGraphicFramePr>
            <a:graphicFrameLocks noChangeAspect="1"/>
          </p:cNvGraphicFramePr>
          <p:nvPr/>
        </p:nvGraphicFramePr>
        <p:xfrm>
          <a:off x="279400" y="4927600"/>
          <a:ext cx="1541463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78" name="公式" r:id="rId19" imgW="800100" imgH="457200" progId="Equation.3">
                  <p:embed/>
                </p:oleObj>
              </mc:Choice>
              <mc:Fallback>
                <p:oleObj name="公式" r:id="rId19" imgW="800100" imgH="4572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00" y="4927600"/>
                        <a:ext cx="1541463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4416" name="Group 32"/>
          <p:cNvGrpSpPr/>
          <p:nvPr/>
        </p:nvGrpSpPr>
        <p:grpSpPr bwMode="auto">
          <a:xfrm>
            <a:off x="1798638" y="1277938"/>
            <a:ext cx="4203700" cy="514350"/>
            <a:chOff x="1628" y="805"/>
            <a:chExt cx="2648" cy="324"/>
          </a:xfrm>
        </p:grpSpPr>
        <p:graphicFrame>
          <p:nvGraphicFramePr>
            <p:cNvPr id="144417" name="Object 33"/>
            <p:cNvGraphicFramePr>
              <a:graphicFrameLocks noChangeAspect="1"/>
            </p:cNvGraphicFramePr>
            <p:nvPr/>
          </p:nvGraphicFramePr>
          <p:xfrm>
            <a:off x="1628" y="805"/>
            <a:ext cx="2648" cy="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579" name="BMP 图象" r:id="rId21" imgW="1666875" imgH="238125" progId="Paint.Picture">
                    <p:embed/>
                  </p:oleObj>
                </mc:Choice>
                <mc:Fallback>
                  <p:oleObj name="BMP 图象" r:id="rId21" imgW="1666875" imgH="238125" progId="Paint.Picture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28" y="805"/>
                          <a:ext cx="2648" cy="1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44418" name="Group 34"/>
            <p:cNvGrpSpPr/>
            <p:nvPr/>
          </p:nvGrpSpPr>
          <p:grpSpPr bwMode="auto">
            <a:xfrm>
              <a:off x="1924" y="864"/>
              <a:ext cx="2166" cy="265"/>
              <a:chOff x="2296" y="985"/>
              <a:chExt cx="2166" cy="265"/>
            </a:xfrm>
          </p:grpSpPr>
          <p:sp>
            <p:nvSpPr>
              <p:cNvPr id="144419" name="Text Box 35"/>
              <p:cNvSpPr txBox="1">
                <a:spLocks noChangeArrowheads="1"/>
              </p:cNvSpPr>
              <p:nvPr/>
            </p:nvSpPr>
            <p:spPr bwMode="auto">
              <a:xfrm>
                <a:off x="2296" y="1022"/>
                <a:ext cx="67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0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4420" name="Text Box 36"/>
              <p:cNvSpPr txBox="1">
                <a:spLocks noChangeArrowheads="1"/>
              </p:cNvSpPr>
              <p:nvPr/>
            </p:nvSpPr>
            <p:spPr bwMode="auto">
              <a:xfrm>
                <a:off x="3852" y="996"/>
                <a:ext cx="16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7</a:t>
                </a:r>
              </a:p>
            </p:txBody>
          </p:sp>
          <p:sp>
            <p:nvSpPr>
              <p:cNvPr id="144421" name="Text Box 37"/>
              <p:cNvSpPr txBox="1">
                <a:spLocks noChangeArrowheads="1"/>
              </p:cNvSpPr>
              <p:nvPr/>
            </p:nvSpPr>
            <p:spPr bwMode="auto">
              <a:xfrm>
                <a:off x="3624" y="992"/>
                <a:ext cx="16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6</a:t>
                </a:r>
              </a:p>
            </p:txBody>
          </p:sp>
          <p:sp>
            <p:nvSpPr>
              <p:cNvPr id="144422" name="Text Box 38"/>
              <p:cNvSpPr txBox="1">
                <a:spLocks noChangeArrowheads="1"/>
              </p:cNvSpPr>
              <p:nvPr/>
            </p:nvSpPr>
            <p:spPr bwMode="auto">
              <a:xfrm>
                <a:off x="3392" y="998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144423" name="Text Box 39"/>
              <p:cNvSpPr txBox="1">
                <a:spLocks noChangeArrowheads="1"/>
              </p:cNvSpPr>
              <p:nvPr/>
            </p:nvSpPr>
            <p:spPr bwMode="auto">
              <a:xfrm>
                <a:off x="3184" y="996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44424" name="Text Box 40"/>
              <p:cNvSpPr txBox="1">
                <a:spLocks noChangeArrowheads="1"/>
              </p:cNvSpPr>
              <p:nvPr/>
            </p:nvSpPr>
            <p:spPr bwMode="auto">
              <a:xfrm>
                <a:off x="2711" y="992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2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4425" name="Text Box 41"/>
              <p:cNvSpPr txBox="1">
                <a:spLocks noChangeArrowheads="1"/>
              </p:cNvSpPr>
              <p:nvPr/>
            </p:nvSpPr>
            <p:spPr bwMode="auto">
              <a:xfrm>
                <a:off x="2481" y="985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1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4426" name="Text Box 42"/>
              <p:cNvSpPr txBox="1">
                <a:spLocks noChangeArrowheads="1"/>
              </p:cNvSpPr>
              <p:nvPr/>
            </p:nvSpPr>
            <p:spPr bwMode="auto">
              <a:xfrm>
                <a:off x="2950" y="990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44427" name="Text Box 43"/>
              <p:cNvSpPr txBox="1">
                <a:spLocks noChangeArrowheads="1"/>
              </p:cNvSpPr>
              <p:nvPr/>
            </p:nvSpPr>
            <p:spPr bwMode="auto">
              <a:xfrm>
                <a:off x="4088" y="1000"/>
                <a:ext cx="14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8</a:t>
                </a:r>
              </a:p>
            </p:txBody>
          </p:sp>
          <p:sp>
            <p:nvSpPr>
              <p:cNvPr id="144428" name="Text Box 44"/>
              <p:cNvSpPr txBox="1">
                <a:spLocks noChangeArrowheads="1"/>
              </p:cNvSpPr>
              <p:nvPr/>
            </p:nvSpPr>
            <p:spPr bwMode="auto">
              <a:xfrm>
                <a:off x="4311" y="1000"/>
                <a:ext cx="15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9</a:t>
                </a:r>
              </a:p>
            </p:txBody>
          </p:sp>
        </p:grpSp>
      </p:grpSp>
      <p:grpSp>
        <p:nvGrpSpPr>
          <p:cNvPr id="144429" name="Group 45"/>
          <p:cNvGrpSpPr/>
          <p:nvPr/>
        </p:nvGrpSpPr>
        <p:grpSpPr bwMode="auto">
          <a:xfrm>
            <a:off x="1641475" y="3879850"/>
            <a:ext cx="4938713" cy="546100"/>
            <a:chOff x="1540" y="2444"/>
            <a:chExt cx="3111" cy="344"/>
          </a:xfrm>
        </p:grpSpPr>
        <p:grpSp>
          <p:nvGrpSpPr>
            <p:cNvPr id="144430" name="Group 46"/>
            <p:cNvGrpSpPr/>
            <p:nvPr/>
          </p:nvGrpSpPr>
          <p:grpSpPr bwMode="auto">
            <a:xfrm>
              <a:off x="1808" y="2496"/>
              <a:ext cx="2394" cy="292"/>
              <a:chOff x="2196" y="2496"/>
              <a:chExt cx="2642" cy="292"/>
            </a:xfrm>
          </p:grpSpPr>
          <p:sp>
            <p:nvSpPr>
              <p:cNvPr id="144431" name="Text Box 47"/>
              <p:cNvSpPr txBox="1">
                <a:spLocks noChangeArrowheads="1"/>
              </p:cNvSpPr>
              <p:nvPr/>
            </p:nvSpPr>
            <p:spPr bwMode="auto">
              <a:xfrm>
                <a:off x="2196" y="2500"/>
                <a:ext cx="29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-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3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4432" name="Text Box 48"/>
              <p:cNvSpPr txBox="1">
                <a:spLocks noChangeArrowheads="1"/>
              </p:cNvSpPr>
              <p:nvPr/>
            </p:nvSpPr>
            <p:spPr bwMode="auto">
              <a:xfrm>
                <a:off x="2503" y="2496"/>
                <a:ext cx="35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-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2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4433" name="Text Box 49"/>
              <p:cNvSpPr txBox="1">
                <a:spLocks noChangeArrowheads="1"/>
              </p:cNvSpPr>
              <p:nvPr/>
            </p:nvSpPr>
            <p:spPr bwMode="auto">
              <a:xfrm>
                <a:off x="2821" y="2525"/>
                <a:ext cx="31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-1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4434" name="Text Box 50"/>
              <p:cNvSpPr txBox="1">
                <a:spLocks noChangeArrowheads="1"/>
              </p:cNvSpPr>
              <p:nvPr/>
            </p:nvSpPr>
            <p:spPr bwMode="auto">
              <a:xfrm>
                <a:off x="3205" y="2554"/>
                <a:ext cx="67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0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4435" name="Text Box 51"/>
              <p:cNvSpPr txBox="1">
                <a:spLocks noChangeArrowheads="1"/>
              </p:cNvSpPr>
              <p:nvPr/>
            </p:nvSpPr>
            <p:spPr bwMode="auto">
              <a:xfrm>
                <a:off x="4324" y="2517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44436" name="Text Box 52"/>
              <p:cNvSpPr txBox="1">
                <a:spLocks noChangeArrowheads="1"/>
              </p:cNvSpPr>
              <p:nvPr/>
            </p:nvSpPr>
            <p:spPr bwMode="auto">
              <a:xfrm>
                <a:off x="3731" y="2524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2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4437" name="Text Box 53"/>
              <p:cNvSpPr txBox="1">
                <a:spLocks noChangeArrowheads="1"/>
              </p:cNvSpPr>
              <p:nvPr/>
            </p:nvSpPr>
            <p:spPr bwMode="auto">
              <a:xfrm>
                <a:off x="3444" y="2523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1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4438" name="Text Box 54"/>
              <p:cNvSpPr txBox="1">
                <a:spLocks noChangeArrowheads="1"/>
              </p:cNvSpPr>
              <p:nvPr/>
            </p:nvSpPr>
            <p:spPr bwMode="auto">
              <a:xfrm>
                <a:off x="4018" y="2522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44439" name="Text Box 55"/>
              <p:cNvSpPr txBox="1">
                <a:spLocks noChangeArrowheads="1"/>
              </p:cNvSpPr>
              <p:nvPr/>
            </p:nvSpPr>
            <p:spPr bwMode="auto">
              <a:xfrm>
                <a:off x="4627" y="2508"/>
                <a:ext cx="21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5</a:t>
                </a:r>
              </a:p>
            </p:txBody>
          </p:sp>
        </p:grpSp>
        <p:graphicFrame>
          <p:nvGraphicFramePr>
            <p:cNvPr id="144440" name="Object 56"/>
            <p:cNvGraphicFramePr>
              <a:graphicFrameLocks noChangeAspect="1"/>
            </p:cNvGraphicFramePr>
            <p:nvPr/>
          </p:nvGraphicFramePr>
          <p:xfrm>
            <a:off x="1540" y="2444"/>
            <a:ext cx="3111" cy="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580" name="BMP 图象" r:id="rId23" imgW="1666875" imgH="238125" progId="Paint.Picture">
                    <p:embed/>
                  </p:oleObj>
                </mc:Choice>
                <mc:Fallback>
                  <p:oleObj name="BMP 图象" r:id="rId23" imgW="1666875" imgH="238125" progId="Paint.Picture">
                    <p:embed/>
                    <p:pic>
                      <p:nvPicPr>
                        <p:cNvPr id="0" name="Object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40" y="2444"/>
                          <a:ext cx="3111" cy="1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4441" name="Object 57"/>
          <p:cNvGraphicFramePr>
            <a:graphicFrameLocks noChangeAspect="1"/>
          </p:cNvGraphicFramePr>
          <p:nvPr/>
        </p:nvGraphicFramePr>
        <p:xfrm>
          <a:off x="2581275" y="3409950"/>
          <a:ext cx="28543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81" name="BMP 图象" r:id="rId25" imgW="2238375" imgH="438150" progId="Paint.Picture">
                  <p:embed/>
                </p:oleObj>
              </mc:Choice>
              <mc:Fallback>
                <p:oleObj name="BMP 图象" r:id="rId25" imgW="2238375" imgH="438150" progId="Paint.Picture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2164"/>
                      <a:stretch>
                        <a:fillRect/>
                      </a:stretch>
                    </p:blipFill>
                    <p:spPr bwMode="auto">
                      <a:xfrm>
                        <a:off x="2581275" y="3409950"/>
                        <a:ext cx="285432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442" name="Object 58"/>
          <p:cNvGraphicFramePr>
            <a:graphicFrameLocks noChangeAspect="1"/>
          </p:cNvGraphicFramePr>
          <p:nvPr/>
        </p:nvGraphicFramePr>
        <p:xfrm>
          <a:off x="3230563" y="1979613"/>
          <a:ext cx="22288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82" name="BMP 图象" r:id="rId26" imgW="2266950" imgH="552450" progId="Paint.Picture">
                  <p:embed/>
                </p:oleObj>
              </mc:Choice>
              <mc:Fallback>
                <p:oleObj name="BMP 图象" r:id="rId26" imgW="2266950" imgH="552450" progId="Paint.Picture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47641" b="58632"/>
                      <a:stretch>
                        <a:fillRect/>
                      </a:stretch>
                    </p:blipFill>
                    <p:spPr bwMode="auto">
                      <a:xfrm>
                        <a:off x="3230563" y="1979613"/>
                        <a:ext cx="222885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443" name="Object 59"/>
          <p:cNvGraphicFramePr>
            <a:graphicFrameLocks noChangeAspect="1"/>
          </p:cNvGraphicFramePr>
          <p:nvPr/>
        </p:nvGraphicFramePr>
        <p:xfrm>
          <a:off x="3052763" y="3425825"/>
          <a:ext cx="2566987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83" name="BMP 图象" r:id="rId27" imgW="2266950" imgH="552450" progId="Paint.Picture">
                  <p:embed/>
                </p:oleObj>
              </mc:Choice>
              <mc:Fallback>
                <p:oleObj name="BMP 图象" r:id="rId27" imgW="2266950" imgH="552450" progId="Paint.Picture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39702" b="58632"/>
                      <a:stretch>
                        <a:fillRect/>
                      </a:stretch>
                    </p:blipFill>
                    <p:spPr bwMode="auto">
                      <a:xfrm>
                        <a:off x="3052763" y="3425825"/>
                        <a:ext cx="2566987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4444" name="Group 60"/>
          <p:cNvGrpSpPr/>
          <p:nvPr/>
        </p:nvGrpSpPr>
        <p:grpSpPr bwMode="auto">
          <a:xfrm>
            <a:off x="3209925" y="1409700"/>
            <a:ext cx="2044700" cy="3976688"/>
            <a:chOff x="2022" y="888"/>
            <a:chExt cx="1288" cy="2505"/>
          </a:xfrm>
        </p:grpSpPr>
        <p:sp>
          <p:nvSpPr>
            <p:cNvPr id="144445" name="Freeform 61"/>
            <p:cNvSpPr/>
            <p:nvPr/>
          </p:nvSpPr>
          <p:spPr bwMode="auto">
            <a:xfrm>
              <a:off x="2182" y="888"/>
              <a:ext cx="872" cy="4"/>
            </a:xfrm>
            <a:custGeom>
              <a:avLst/>
              <a:gdLst>
                <a:gd name="T0" fmla="*/ 0 w 872"/>
                <a:gd name="T1" fmla="*/ 4 h 4"/>
                <a:gd name="T2" fmla="*/ 500 w 872"/>
                <a:gd name="T3" fmla="*/ 4 h 4"/>
                <a:gd name="T4" fmla="*/ 872 w 872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72" h="4">
                  <a:moveTo>
                    <a:pt x="0" y="4"/>
                  </a:moveTo>
                  <a:lnTo>
                    <a:pt x="500" y="4"/>
                  </a:lnTo>
                  <a:lnTo>
                    <a:pt x="872" y="0"/>
                  </a:lnTo>
                </a:path>
              </a:pathLst>
            </a:custGeom>
            <a:noFill/>
            <a:ln w="381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44446" name="Freeform 62"/>
            <p:cNvSpPr/>
            <p:nvPr/>
          </p:nvSpPr>
          <p:spPr bwMode="auto">
            <a:xfrm>
              <a:off x="2129" y="1643"/>
              <a:ext cx="801" cy="1"/>
            </a:xfrm>
            <a:custGeom>
              <a:avLst/>
              <a:gdLst>
                <a:gd name="T0" fmla="*/ 0 w 801"/>
                <a:gd name="T1" fmla="*/ 0 h 1"/>
                <a:gd name="T2" fmla="*/ 801 w 801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01" h="1">
                  <a:moveTo>
                    <a:pt x="0" y="0"/>
                  </a:moveTo>
                  <a:lnTo>
                    <a:pt x="801" y="1"/>
                  </a:ln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4447" name="Freeform 63"/>
            <p:cNvSpPr/>
            <p:nvPr/>
          </p:nvSpPr>
          <p:spPr bwMode="auto">
            <a:xfrm>
              <a:off x="2082" y="3392"/>
              <a:ext cx="1204" cy="1"/>
            </a:xfrm>
            <a:custGeom>
              <a:avLst/>
              <a:gdLst>
                <a:gd name="T0" fmla="*/ 0 w 1204"/>
                <a:gd name="T1" fmla="*/ 0 h 1"/>
                <a:gd name="T2" fmla="*/ 1204 w 120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04" h="1">
                  <a:moveTo>
                    <a:pt x="0" y="0"/>
                  </a:moveTo>
                  <a:lnTo>
                    <a:pt x="1204" y="0"/>
                  </a:ln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4448" name="Freeform 64"/>
            <p:cNvSpPr/>
            <p:nvPr/>
          </p:nvSpPr>
          <p:spPr bwMode="auto">
            <a:xfrm>
              <a:off x="2022" y="2524"/>
              <a:ext cx="1288" cy="4"/>
            </a:xfrm>
            <a:custGeom>
              <a:avLst/>
              <a:gdLst>
                <a:gd name="T0" fmla="*/ 0 w 1288"/>
                <a:gd name="T1" fmla="*/ 4 h 4"/>
                <a:gd name="T2" fmla="*/ 380 w 1288"/>
                <a:gd name="T3" fmla="*/ 0 h 4"/>
                <a:gd name="T4" fmla="*/ 1288 w 1288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88" h="4">
                  <a:moveTo>
                    <a:pt x="0" y="4"/>
                  </a:moveTo>
                  <a:lnTo>
                    <a:pt x="380" y="0"/>
                  </a:lnTo>
                  <a:lnTo>
                    <a:pt x="1288" y="4"/>
                  </a:ln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aphicFrame>
        <p:nvGraphicFramePr>
          <p:cNvPr id="144449" name="Object 65"/>
          <p:cNvGraphicFramePr>
            <a:graphicFrameLocks noChangeAspect="1"/>
          </p:cNvGraphicFramePr>
          <p:nvPr/>
        </p:nvGraphicFramePr>
        <p:xfrm>
          <a:off x="3113088" y="4778375"/>
          <a:ext cx="2566987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84" name="BMP 图象" r:id="rId28" imgW="2266950" imgH="552450" progId="Paint.Picture">
                  <p:embed/>
                </p:oleObj>
              </mc:Choice>
              <mc:Fallback>
                <p:oleObj name="BMP 图象" r:id="rId28" imgW="2266950" imgH="552450" progId="Paint.Picture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39702" b="58632"/>
                      <a:stretch>
                        <a:fillRect/>
                      </a:stretch>
                    </p:blipFill>
                    <p:spPr bwMode="auto">
                      <a:xfrm>
                        <a:off x="3113088" y="4778375"/>
                        <a:ext cx="2566987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4450" name="Group 66"/>
          <p:cNvGrpSpPr/>
          <p:nvPr/>
        </p:nvGrpSpPr>
        <p:grpSpPr bwMode="auto">
          <a:xfrm>
            <a:off x="5872163" y="812800"/>
            <a:ext cx="3265487" cy="841375"/>
            <a:chOff x="3699" y="512"/>
            <a:chExt cx="2057" cy="530"/>
          </a:xfrm>
        </p:grpSpPr>
        <p:graphicFrame>
          <p:nvGraphicFramePr>
            <p:cNvPr id="144451" name="Object 67"/>
            <p:cNvGraphicFramePr>
              <a:graphicFrameLocks noChangeAspect="1"/>
            </p:cNvGraphicFramePr>
            <p:nvPr/>
          </p:nvGraphicFramePr>
          <p:xfrm>
            <a:off x="4519" y="771"/>
            <a:ext cx="911" cy="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585" name="公式" r:id="rId29" imgW="583565" imgH="177800" progId="Equation.3">
                    <p:embed/>
                  </p:oleObj>
                </mc:Choice>
                <mc:Fallback>
                  <p:oleObj name="公式" r:id="rId29" imgW="583565" imgH="177800" progId="Equation.3">
                    <p:embed/>
                    <p:pic>
                      <p:nvPicPr>
                        <p:cNvPr id="0" name="Object 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9" y="771"/>
                          <a:ext cx="911" cy="2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4452" name="Rectangle 68"/>
            <p:cNvSpPr>
              <a:spLocks noChangeArrowheads="1"/>
            </p:cNvSpPr>
            <p:nvPr/>
          </p:nvSpPr>
          <p:spPr bwMode="auto">
            <a:xfrm>
              <a:off x="3699" y="512"/>
              <a:ext cx="205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1" lang="zh-CN" altLang="en-US" sz="2400">
                  <a:latin typeface="Times New Roman" panose="02020603050405020304" pitchFamily="18" charset="0"/>
                </a:rPr>
                <a:t>解</a:t>
              </a:r>
              <a:r>
                <a:rPr kumimoji="1" lang="en-US" altLang="zh-CN" sz="2400">
                  <a:latin typeface="Times New Roman" panose="02020603050405020304" pitchFamily="18" charset="0"/>
                </a:rPr>
                <a:t>:</a:t>
              </a:r>
              <a:r>
                <a:rPr kumimoji="1" lang="zh-CN" altLang="en-US" sz="2400">
                  <a:latin typeface="Times New Roman" panose="02020603050405020304" pitchFamily="18" charset="0"/>
                </a:rPr>
                <a:t>原不等式组的解集为</a:t>
              </a:r>
            </a:p>
          </p:txBody>
        </p:sp>
      </p:grpSp>
      <p:grpSp>
        <p:nvGrpSpPr>
          <p:cNvPr id="144453" name="Group 69"/>
          <p:cNvGrpSpPr/>
          <p:nvPr/>
        </p:nvGrpSpPr>
        <p:grpSpPr bwMode="auto">
          <a:xfrm>
            <a:off x="5878513" y="1935163"/>
            <a:ext cx="3265487" cy="963612"/>
            <a:chOff x="3703" y="1219"/>
            <a:chExt cx="2057" cy="607"/>
          </a:xfrm>
        </p:grpSpPr>
        <p:graphicFrame>
          <p:nvGraphicFramePr>
            <p:cNvPr id="144454" name="Object 70"/>
            <p:cNvGraphicFramePr>
              <a:graphicFrameLocks noChangeAspect="1"/>
            </p:cNvGraphicFramePr>
            <p:nvPr/>
          </p:nvGraphicFramePr>
          <p:xfrm>
            <a:off x="4345" y="1555"/>
            <a:ext cx="1231" cy="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586" name="公式" r:id="rId31" imgW="786765" imgH="177800" progId="Equation.3">
                    <p:embed/>
                  </p:oleObj>
                </mc:Choice>
                <mc:Fallback>
                  <p:oleObj name="公式" r:id="rId31" imgW="786765" imgH="177800" progId="Equation.3">
                    <p:embed/>
                    <p:pic>
                      <p:nvPicPr>
                        <p:cNvPr id="0" name="Object 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5" y="1555"/>
                          <a:ext cx="1231" cy="2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4455" name="Rectangle 71"/>
            <p:cNvSpPr>
              <a:spLocks noChangeArrowheads="1"/>
            </p:cNvSpPr>
            <p:nvPr/>
          </p:nvSpPr>
          <p:spPr bwMode="auto">
            <a:xfrm>
              <a:off x="3703" y="1219"/>
              <a:ext cx="205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1" lang="zh-CN" altLang="en-US" sz="2400">
                  <a:latin typeface="Times New Roman" panose="02020603050405020304" pitchFamily="18" charset="0"/>
                </a:rPr>
                <a:t>解</a:t>
              </a:r>
              <a:r>
                <a:rPr kumimoji="1" lang="en-US" altLang="zh-CN" sz="2400">
                  <a:latin typeface="Times New Roman" panose="02020603050405020304" pitchFamily="18" charset="0"/>
                </a:rPr>
                <a:t>:</a:t>
              </a:r>
              <a:r>
                <a:rPr kumimoji="1" lang="zh-CN" altLang="en-US" sz="2400">
                  <a:latin typeface="Times New Roman" panose="02020603050405020304" pitchFamily="18" charset="0"/>
                </a:rPr>
                <a:t>原不等式组的解集为</a:t>
              </a:r>
            </a:p>
          </p:txBody>
        </p:sp>
      </p:grpSp>
      <p:grpSp>
        <p:nvGrpSpPr>
          <p:cNvPr id="144456" name="Group 72"/>
          <p:cNvGrpSpPr/>
          <p:nvPr/>
        </p:nvGrpSpPr>
        <p:grpSpPr bwMode="auto">
          <a:xfrm>
            <a:off x="5878513" y="3381375"/>
            <a:ext cx="3265487" cy="906463"/>
            <a:chOff x="3703" y="2130"/>
            <a:chExt cx="2057" cy="571"/>
          </a:xfrm>
        </p:grpSpPr>
        <p:graphicFrame>
          <p:nvGraphicFramePr>
            <p:cNvPr id="144457" name="Object 73"/>
            <p:cNvGraphicFramePr>
              <a:graphicFrameLocks noChangeAspect="1"/>
            </p:cNvGraphicFramePr>
            <p:nvPr/>
          </p:nvGraphicFramePr>
          <p:xfrm>
            <a:off x="4475" y="2430"/>
            <a:ext cx="1072" cy="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587" name="公式" r:id="rId33" imgW="685800" imgH="177800" progId="Equation.3">
                    <p:embed/>
                  </p:oleObj>
                </mc:Choice>
                <mc:Fallback>
                  <p:oleObj name="公式" r:id="rId33" imgW="685800" imgH="177800" progId="Equation.3">
                    <p:embed/>
                    <p:pic>
                      <p:nvPicPr>
                        <p:cNvPr id="0" name="Object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75" y="2430"/>
                          <a:ext cx="1072" cy="2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4458" name="Rectangle 74"/>
            <p:cNvSpPr>
              <a:spLocks noChangeArrowheads="1"/>
            </p:cNvSpPr>
            <p:nvPr/>
          </p:nvSpPr>
          <p:spPr bwMode="auto">
            <a:xfrm>
              <a:off x="3703" y="2130"/>
              <a:ext cx="205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1" lang="zh-CN" altLang="en-US" sz="2400">
                  <a:latin typeface="Times New Roman" panose="02020603050405020304" pitchFamily="18" charset="0"/>
                </a:rPr>
                <a:t>解</a:t>
              </a:r>
              <a:r>
                <a:rPr kumimoji="1" lang="en-US" altLang="zh-CN" sz="2400">
                  <a:latin typeface="Times New Roman" panose="02020603050405020304" pitchFamily="18" charset="0"/>
                </a:rPr>
                <a:t>:</a:t>
              </a:r>
              <a:r>
                <a:rPr kumimoji="1" lang="zh-CN" altLang="en-US" sz="2400">
                  <a:latin typeface="Times New Roman" panose="02020603050405020304" pitchFamily="18" charset="0"/>
                </a:rPr>
                <a:t>原不等式组的解集为</a:t>
              </a:r>
            </a:p>
          </p:txBody>
        </p:sp>
      </p:grpSp>
      <p:grpSp>
        <p:nvGrpSpPr>
          <p:cNvPr id="144459" name="Group 75"/>
          <p:cNvGrpSpPr/>
          <p:nvPr/>
        </p:nvGrpSpPr>
        <p:grpSpPr bwMode="auto">
          <a:xfrm>
            <a:off x="5878513" y="4722813"/>
            <a:ext cx="3265487" cy="985837"/>
            <a:chOff x="3703" y="2975"/>
            <a:chExt cx="2057" cy="621"/>
          </a:xfrm>
        </p:grpSpPr>
        <p:graphicFrame>
          <p:nvGraphicFramePr>
            <p:cNvPr id="144460" name="Object 76"/>
            <p:cNvGraphicFramePr>
              <a:graphicFrameLocks noChangeAspect="1"/>
            </p:cNvGraphicFramePr>
            <p:nvPr/>
          </p:nvGraphicFramePr>
          <p:xfrm>
            <a:off x="4408" y="3325"/>
            <a:ext cx="1112" cy="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588" name="公式" r:id="rId35" imgW="711200" imgH="177800" progId="Equation.3">
                    <p:embed/>
                  </p:oleObj>
                </mc:Choice>
                <mc:Fallback>
                  <p:oleObj name="公式" r:id="rId35" imgW="711200" imgH="177800" progId="Equation.3">
                    <p:embed/>
                    <p:pic>
                      <p:nvPicPr>
                        <p:cNvPr id="0" name="Object 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08" y="3325"/>
                          <a:ext cx="1112" cy="2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4461" name="Rectangle 77"/>
            <p:cNvSpPr>
              <a:spLocks noChangeArrowheads="1"/>
            </p:cNvSpPr>
            <p:nvPr/>
          </p:nvSpPr>
          <p:spPr bwMode="auto">
            <a:xfrm>
              <a:off x="3703" y="2975"/>
              <a:ext cx="205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1" lang="zh-CN" altLang="en-US" sz="2400">
                  <a:latin typeface="Times New Roman" panose="02020603050405020304" pitchFamily="18" charset="0"/>
                </a:rPr>
                <a:t>解</a:t>
              </a:r>
              <a:r>
                <a:rPr kumimoji="1" lang="en-US" altLang="zh-CN" sz="2400">
                  <a:latin typeface="Times New Roman" panose="02020603050405020304" pitchFamily="18" charset="0"/>
                </a:rPr>
                <a:t>:</a:t>
              </a:r>
              <a:r>
                <a:rPr kumimoji="1" lang="zh-CN" altLang="en-US" sz="2400">
                  <a:latin typeface="Times New Roman" panose="02020603050405020304" pitchFamily="18" charset="0"/>
                </a:rPr>
                <a:t>原不等式组的解集为</a:t>
              </a:r>
            </a:p>
          </p:txBody>
        </p:sp>
      </p:grpSp>
      <p:sp>
        <p:nvSpPr>
          <p:cNvPr id="144462" name="Text Box 78"/>
          <p:cNvSpPr txBox="1">
            <a:spLocks noChangeArrowheads="1"/>
          </p:cNvSpPr>
          <p:nvPr/>
        </p:nvSpPr>
        <p:spPr bwMode="auto">
          <a:xfrm>
            <a:off x="2028825" y="5788025"/>
            <a:ext cx="578643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sz="4800" b="1">
                <a:solidFill>
                  <a:srgbClr val="6600FF"/>
                </a:solidFill>
                <a:latin typeface="Times New Roman" panose="02020603050405020304" pitchFamily="18" charset="0"/>
                <a:ea typeface="隶书" panose="02010509060101010101" charset="-122"/>
              </a:rPr>
              <a:t>大小小大中间找</a:t>
            </a:r>
            <a:endParaRPr kumimoji="1" lang="zh-CN" altLang="en-US" sz="2400">
              <a:solidFill>
                <a:srgbClr val="66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4463" name="Line 79"/>
          <p:cNvSpPr>
            <a:spLocks noChangeShapeType="1"/>
          </p:cNvSpPr>
          <p:nvPr/>
        </p:nvSpPr>
        <p:spPr bwMode="auto">
          <a:xfrm>
            <a:off x="3467100" y="1416050"/>
            <a:ext cx="13843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4464" name="Freeform 80"/>
          <p:cNvSpPr/>
          <p:nvPr/>
        </p:nvSpPr>
        <p:spPr bwMode="auto">
          <a:xfrm>
            <a:off x="3390900" y="2609850"/>
            <a:ext cx="1250950" cy="1588"/>
          </a:xfrm>
          <a:custGeom>
            <a:avLst/>
            <a:gdLst>
              <a:gd name="T0" fmla="*/ 0 w 788"/>
              <a:gd name="T1" fmla="*/ 0 h 1"/>
              <a:gd name="T2" fmla="*/ 788 w 788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88" h="1">
                <a:moveTo>
                  <a:pt x="0" y="0"/>
                </a:moveTo>
                <a:lnTo>
                  <a:pt x="788" y="0"/>
                </a:lnTo>
              </a:path>
            </a:pathLst>
          </a:custGeom>
          <a:noFill/>
          <a:ln w="38100" cap="flat" cmpd="sng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4465" name="Freeform 81"/>
          <p:cNvSpPr/>
          <p:nvPr/>
        </p:nvSpPr>
        <p:spPr bwMode="auto">
          <a:xfrm>
            <a:off x="3213100" y="4006850"/>
            <a:ext cx="2032000" cy="6350"/>
          </a:xfrm>
          <a:custGeom>
            <a:avLst/>
            <a:gdLst>
              <a:gd name="T0" fmla="*/ 0 w 1280"/>
              <a:gd name="T1" fmla="*/ 4 h 4"/>
              <a:gd name="T2" fmla="*/ 1280 w 1280"/>
              <a:gd name="T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80" h="4">
                <a:moveTo>
                  <a:pt x="0" y="4"/>
                </a:moveTo>
                <a:lnTo>
                  <a:pt x="1280" y="0"/>
                </a:lnTo>
              </a:path>
            </a:pathLst>
          </a:custGeom>
          <a:noFill/>
          <a:ln w="38100" cap="flat" cmpd="sng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4466" name="Freeform 82"/>
          <p:cNvSpPr/>
          <p:nvPr/>
        </p:nvSpPr>
        <p:spPr bwMode="auto">
          <a:xfrm>
            <a:off x="3308350" y="5378450"/>
            <a:ext cx="1898650" cy="6350"/>
          </a:xfrm>
          <a:custGeom>
            <a:avLst/>
            <a:gdLst>
              <a:gd name="T0" fmla="*/ 0 w 1196"/>
              <a:gd name="T1" fmla="*/ 4 h 4"/>
              <a:gd name="T2" fmla="*/ 1196 w 1196"/>
              <a:gd name="T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96" h="4">
                <a:moveTo>
                  <a:pt x="0" y="4"/>
                </a:moveTo>
                <a:lnTo>
                  <a:pt x="1196" y="0"/>
                </a:lnTo>
              </a:path>
            </a:pathLst>
          </a:custGeom>
          <a:noFill/>
          <a:ln w="38100" cap="flat" cmpd="sng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144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144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44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62" grpId="0" autoUpdateAnimBg="0"/>
      <p:bldP spid="144463" grpId="0" animBg="1"/>
      <p:bldP spid="144464" grpId="0" animBg="1"/>
      <p:bldP spid="144465" grpId="0" animBg="1"/>
      <p:bldP spid="14446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5410" name="Object 2"/>
          <p:cNvGraphicFramePr>
            <a:graphicFrameLocks noChangeAspect="1"/>
          </p:cNvGraphicFramePr>
          <p:nvPr/>
        </p:nvGraphicFramePr>
        <p:xfrm>
          <a:off x="1957388" y="3616325"/>
          <a:ext cx="13589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79" name="BMP 图象" r:id="rId3" imgW="2238375" imgH="438150" progId="Paint.Picture">
                  <p:embed/>
                </p:oleObj>
              </mc:Choice>
              <mc:Fallback>
                <p:oleObj name="BMP 图象" r:id="rId3" imgW="2238375" imgH="438150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67546" b="49301"/>
                      <a:stretch>
                        <a:fillRect/>
                      </a:stretch>
                    </p:blipFill>
                    <p:spPr bwMode="auto">
                      <a:xfrm>
                        <a:off x="1957388" y="3616325"/>
                        <a:ext cx="1358900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1" name="Object 3"/>
          <p:cNvGraphicFramePr>
            <a:graphicFrameLocks noChangeAspect="1"/>
          </p:cNvGraphicFramePr>
          <p:nvPr/>
        </p:nvGraphicFramePr>
        <p:xfrm>
          <a:off x="1957388" y="969963"/>
          <a:ext cx="1624012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80" name="BMP 图象" r:id="rId5" imgW="2238375" imgH="438150" progId="Paint.Picture">
                  <p:embed/>
                </p:oleObj>
              </mc:Choice>
              <mc:Fallback>
                <p:oleObj name="BMP 图象" r:id="rId5" imgW="2238375" imgH="438150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61113" b="49301"/>
                      <a:stretch>
                        <a:fillRect/>
                      </a:stretch>
                    </p:blipFill>
                    <p:spPr bwMode="auto">
                      <a:xfrm>
                        <a:off x="1957388" y="969963"/>
                        <a:ext cx="1624012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93663" y="228600"/>
            <a:ext cx="4094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sz="2400">
                <a:latin typeface="Times New Roman" panose="02020603050405020304" pitchFamily="18" charset="0"/>
              </a:rPr>
              <a:t>例</a:t>
            </a:r>
            <a:r>
              <a:rPr kumimoji="1" lang="en-US" altLang="zh-CN" sz="2400">
                <a:latin typeface="Times New Roman" panose="02020603050405020304" pitchFamily="18" charset="0"/>
              </a:rPr>
              <a:t>1. </a:t>
            </a:r>
            <a:r>
              <a:rPr kumimoji="1" lang="zh-CN" altLang="en-US" sz="2400">
                <a:latin typeface="Times New Roman" panose="02020603050405020304" pitchFamily="18" charset="0"/>
              </a:rPr>
              <a:t>求下列不等式组的解集</a:t>
            </a:r>
            <a:r>
              <a:rPr kumimoji="1" lang="en-US" altLang="zh-CN" sz="2400">
                <a:latin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145413" name="Object 5"/>
          <p:cNvGraphicFramePr>
            <a:graphicFrameLocks noChangeAspect="1"/>
          </p:cNvGraphicFramePr>
          <p:nvPr/>
        </p:nvGraphicFramePr>
        <p:xfrm>
          <a:off x="374650" y="820738"/>
          <a:ext cx="1370013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81" name="公式" r:id="rId6" imgW="711200" imgH="457200" progId="Equation.3">
                  <p:embed/>
                </p:oleObj>
              </mc:Choice>
              <mc:Fallback>
                <p:oleObj name="公式" r:id="rId6" imgW="7112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" y="820738"/>
                        <a:ext cx="1370013" cy="881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4" name="Object 6"/>
          <p:cNvGraphicFramePr>
            <a:graphicFrameLocks noChangeAspect="1"/>
          </p:cNvGraphicFramePr>
          <p:nvPr/>
        </p:nvGraphicFramePr>
        <p:xfrm>
          <a:off x="373063" y="2154238"/>
          <a:ext cx="1541462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82" name="公式" r:id="rId8" imgW="800100" imgH="457200" progId="Equation.3">
                  <p:embed/>
                </p:oleObj>
              </mc:Choice>
              <mc:Fallback>
                <p:oleObj name="公式" r:id="rId8" imgW="8001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3" y="2154238"/>
                        <a:ext cx="1541462" cy="881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5" name="Object 7"/>
          <p:cNvGraphicFramePr>
            <a:graphicFrameLocks noChangeAspect="1"/>
          </p:cNvGraphicFramePr>
          <p:nvPr/>
        </p:nvGraphicFramePr>
        <p:xfrm>
          <a:off x="360363" y="3540125"/>
          <a:ext cx="1517650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83" name="公式" r:id="rId10" imgW="787400" imgH="457200" progId="Equation.3">
                  <p:embed/>
                </p:oleObj>
              </mc:Choice>
              <mc:Fallback>
                <p:oleObj name="公式" r:id="rId10" imgW="78740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3" y="3540125"/>
                        <a:ext cx="1517650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6" name="Object 8"/>
          <p:cNvGraphicFramePr>
            <a:graphicFrameLocks noChangeAspect="1"/>
          </p:cNvGraphicFramePr>
          <p:nvPr/>
        </p:nvGraphicFramePr>
        <p:xfrm>
          <a:off x="314325" y="4927600"/>
          <a:ext cx="1541463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84" name="公式" r:id="rId12" imgW="800100" imgH="457200" progId="Equation.3">
                  <p:embed/>
                </p:oleObj>
              </mc:Choice>
              <mc:Fallback>
                <p:oleObj name="公式" r:id="rId12" imgW="80010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" y="4927600"/>
                        <a:ext cx="1541463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5417" name="Group 9"/>
          <p:cNvGrpSpPr/>
          <p:nvPr/>
        </p:nvGrpSpPr>
        <p:grpSpPr bwMode="auto">
          <a:xfrm>
            <a:off x="1781175" y="1277938"/>
            <a:ext cx="4203700" cy="514350"/>
            <a:chOff x="1122" y="805"/>
            <a:chExt cx="2648" cy="324"/>
          </a:xfrm>
        </p:grpSpPr>
        <p:graphicFrame>
          <p:nvGraphicFramePr>
            <p:cNvPr id="145418" name="Object 10"/>
            <p:cNvGraphicFramePr>
              <a:graphicFrameLocks noChangeAspect="1"/>
            </p:cNvGraphicFramePr>
            <p:nvPr/>
          </p:nvGraphicFramePr>
          <p:xfrm>
            <a:off x="1122" y="805"/>
            <a:ext cx="2648" cy="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585" name="BMP 图象" r:id="rId14" imgW="1666875" imgH="238125" progId="Paint.Picture">
                    <p:embed/>
                  </p:oleObj>
                </mc:Choice>
                <mc:Fallback>
                  <p:oleObj name="BMP 图象" r:id="rId14" imgW="1666875" imgH="238125" progId="Paint.Picture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2" y="805"/>
                          <a:ext cx="2648" cy="1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45419" name="Group 11"/>
            <p:cNvGrpSpPr/>
            <p:nvPr/>
          </p:nvGrpSpPr>
          <p:grpSpPr bwMode="auto">
            <a:xfrm>
              <a:off x="1418" y="864"/>
              <a:ext cx="2166" cy="265"/>
              <a:chOff x="2296" y="985"/>
              <a:chExt cx="2166" cy="265"/>
            </a:xfrm>
          </p:grpSpPr>
          <p:sp>
            <p:nvSpPr>
              <p:cNvPr id="145420" name="Text Box 12"/>
              <p:cNvSpPr txBox="1">
                <a:spLocks noChangeArrowheads="1"/>
              </p:cNvSpPr>
              <p:nvPr/>
            </p:nvSpPr>
            <p:spPr bwMode="auto">
              <a:xfrm>
                <a:off x="2296" y="1022"/>
                <a:ext cx="67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0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5421" name="Text Box 13"/>
              <p:cNvSpPr txBox="1">
                <a:spLocks noChangeArrowheads="1"/>
              </p:cNvSpPr>
              <p:nvPr/>
            </p:nvSpPr>
            <p:spPr bwMode="auto">
              <a:xfrm>
                <a:off x="3852" y="996"/>
                <a:ext cx="16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7</a:t>
                </a:r>
              </a:p>
            </p:txBody>
          </p:sp>
          <p:sp>
            <p:nvSpPr>
              <p:cNvPr id="145422" name="Text Box 14"/>
              <p:cNvSpPr txBox="1">
                <a:spLocks noChangeArrowheads="1"/>
              </p:cNvSpPr>
              <p:nvPr/>
            </p:nvSpPr>
            <p:spPr bwMode="auto">
              <a:xfrm>
                <a:off x="3624" y="992"/>
                <a:ext cx="16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6</a:t>
                </a:r>
              </a:p>
            </p:txBody>
          </p:sp>
          <p:sp>
            <p:nvSpPr>
              <p:cNvPr id="145423" name="Text Box 15"/>
              <p:cNvSpPr txBox="1">
                <a:spLocks noChangeArrowheads="1"/>
              </p:cNvSpPr>
              <p:nvPr/>
            </p:nvSpPr>
            <p:spPr bwMode="auto">
              <a:xfrm>
                <a:off x="3392" y="998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145424" name="Text Box 16"/>
              <p:cNvSpPr txBox="1">
                <a:spLocks noChangeArrowheads="1"/>
              </p:cNvSpPr>
              <p:nvPr/>
            </p:nvSpPr>
            <p:spPr bwMode="auto">
              <a:xfrm>
                <a:off x="3184" y="996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45425" name="Text Box 17"/>
              <p:cNvSpPr txBox="1">
                <a:spLocks noChangeArrowheads="1"/>
              </p:cNvSpPr>
              <p:nvPr/>
            </p:nvSpPr>
            <p:spPr bwMode="auto">
              <a:xfrm>
                <a:off x="2711" y="992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2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5426" name="Text Box 18"/>
              <p:cNvSpPr txBox="1">
                <a:spLocks noChangeArrowheads="1"/>
              </p:cNvSpPr>
              <p:nvPr/>
            </p:nvSpPr>
            <p:spPr bwMode="auto">
              <a:xfrm>
                <a:off x="2481" y="985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1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5427" name="Text Box 19"/>
              <p:cNvSpPr txBox="1">
                <a:spLocks noChangeArrowheads="1"/>
              </p:cNvSpPr>
              <p:nvPr/>
            </p:nvSpPr>
            <p:spPr bwMode="auto">
              <a:xfrm>
                <a:off x="2950" y="990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45428" name="Text Box 20"/>
              <p:cNvSpPr txBox="1">
                <a:spLocks noChangeArrowheads="1"/>
              </p:cNvSpPr>
              <p:nvPr/>
            </p:nvSpPr>
            <p:spPr bwMode="auto">
              <a:xfrm>
                <a:off x="4088" y="1000"/>
                <a:ext cx="14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8</a:t>
                </a:r>
              </a:p>
            </p:txBody>
          </p:sp>
          <p:sp>
            <p:nvSpPr>
              <p:cNvPr id="145429" name="Text Box 21"/>
              <p:cNvSpPr txBox="1">
                <a:spLocks noChangeArrowheads="1"/>
              </p:cNvSpPr>
              <p:nvPr/>
            </p:nvSpPr>
            <p:spPr bwMode="auto">
              <a:xfrm>
                <a:off x="4311" y="1000"/>
                <a:ext cx="15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9</a:t>
                </a:r>
              </a:p>
            </p:txBody>
          </p:sp>
        </p:grpSp>
      </p:grpSp>
      <p:grpSp>
        <p:nvGrpSpPr>
          <p:cNvPr id="145430" name="Group 22"/>
          <p:cNvGrpSpPr/>
          <p:nvPr/>
        </p:nvGrpSpPr>
        <p:grpSpPr bwMode="auto">
          <a:xfrm>
            <a:off x="1997075" y="2468563"/>
            <a:ext cx="4030663" cy="584200"/>
            <a:chOff x="1258" y="1555"/>
            <a:chExt cx="2539" cy="368"/>
          </a:xfrm>
        </p:grpSpPr>
        <p:graphicFrame>
          <p:nvGraphicFramePr>
            <p:cNvPr id="145431" name="Object 23"/>
            <p:cNvGraphicFramePr>
              <a:graphicFrameLocks noChangeAspect="1"/>
            </p:cNvGraphicFramePr>
            <p:nvPr/>
          </p:nvGraphicFramePr>
          <p:xfrm>
            <a:off x="1258" y="1555"/>
            <a:ext cx="2539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586" name="BMP 图象" r:id="rId16" imgW="1666875" imgH="238125" progId="Paint.Picture">
                    <p:embed/>
                  </p:oleObj>
                </mc:Choice>
                <mc:Fallback>
                  <p:oleObj name="BMP 图象" r:id="rId16" imgW="1666875" imgH="238125" progId="Paint.Picture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21599"/>
                        <a:stretch>
                          <a:fillRect/>
                        </a:stretch>
                      </p:blipFill>
                      <p:spPr bwMode="auto">
                        <a:xfrm>
                          <a:off x="1258" y="1555"/>
                          <a:ext cx="2539" cy="1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5432" name="Text Box 24"/>
            <p:cNvSpPr txBox="1">
              <a:spLocks noChangeArrowheads="1"/>
            </p:cNvSpPr>
            <p:nvPr/>
          </p:nvSpPr>
          <p:spPr bwMode="auto">
            <a:xfrm>
              <a:off x="1966" y="1631"/>
              <a:ext cx="2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-</a:t>
              </a:r>
              <a:r>
                <a:rPr kumimoji="1" lang="en-US" altLang="zh-CN" sz="2000">
                  <a:latin typeface="Times New Roman" panose="02020603050405020304" pitchFamily="18" charset="0"/>
                </a:rPr>
                <a:t>5</a:t>
              </a:r>
              <a:endParaRPr kumimoji="1"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45433" name="Text Box 25"/>
            <p:cNvSpPr txBox="1">
              <a:spLocks noChangeArrowheads="1"/>
            </p:cNvSpPr>
            <p:nvPr/>
          </p:nvSpPr>
          <p:spPr bwMode="auto">
            <a:xfrm>
              <a:off x="2815" y="1633"/>
              <a:ext cx="2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-</a:t>
              </a:r>
              <a:r>
                <a:rPr kumimoji="1" lang="en-US" altLang="zh-CN" sz="2000">
                  <a:latin typeface="Times New Roman" panose="02020603050405020304" pitchFamily="18" charset="0"/>
                </a:rPr>
                <a:t>2</a:t>
              </a:r>
              <a:endParaRPr kumimoji="1"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45434" name="Text Box 26"/>
            <p:cNvSpPr txBox="1">
              <a:spLocks noChangeArrowheads="1"/>
            </p:cNvSpPr>
            <p:nvPr/>
          </p:nvSpPr>
          <p:spPr bwMode="auto">
            <a:xfrm>
              <a:off x="2526" y="1628"/>
              <a:ext cx="34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-</a:t>
              </a:r>
              <a:r>
                <a:rPr kumimoji="1" lang="en-US" altLang="zh-CN" sz="2000">
                  <a:latin typeface="Times New Roman" panose="02020603050405020304" pitchFamily="18" charset="0"/>
                </a:rPr>
                <a:t>3</a:t>
              </a:r>
              <a:endParaRPr kumimoji="1"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45435" name="Text Box 27"/>
            <p:cNvSpPr txBox="1">
              <a:spLocks noChangeArrowheads="1"/>
            </p:cNvSpPr>
            <p:nvPr/>
          </p:nvSpPr>
          <p:spPr bwMode="auto">
            <a:xfrm>
              <a:off x="3095" y="1656"/>
              <a:ext cx="27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1" lang="en-US" altLang="zh-CN" sz="2000">
                  <a:latin typeface="Times New Roman" panose="02020603050405020304" pitchFamily="18" charset="0"/>
                </a:rPr>
                <a:t>-1</a:t>
              </a:r>
              <a:endParaRPr kumimoji="1"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45436" name="Text Box 28"/>
            <p:cNvSpPr txBox="1">
              <a:spLocks noChangeArrowheads="1"/>
            </p:cNvSpPr>
            <p:nvPr/>
          </p:nvSpPr>
          <p:spPr bwMode="auto">
            <a:xfrm>
              <a:off x="2241" y="1627"/>
              <a:ext cx="3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-</a:t>
              </a:r>
              <a:r>
                <a:rPr kumimoji="1" lang="en-US" altLang="zh-CN" sz="2000">
                  <a:latin typeface="Times New Roman" panose="02020603050405020304" pitchFamily="18" charset="0"/>
                </a:rPr>
                <a:t>4</a:t>
              </a:r>
              <a:endParaRPr kumimoji="1"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45437" name="Text Box 29"/>
            <p:cNvSpPr txBox="1">
              <a:spLocks noChangeArrowheads="1"/>
            </p:cNvSpPr>
            <p:nvPr/>
          </p:nvSpPr>
          <p:spPr bwMode="auto">
            <a:xfrm>
              <a:off x="3454" y="1681"/>
              <a:ext cx="7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1" lang="en-US" altLang="zh-CN" sz="2000">
                  <a:latin typeface="Times New Roman" panose="02020603050405020304" pitchFamily="18" charset="0"/>
                </a:rPr>
                <a:t>0</a:t>
              </a:r>
              <a:endParaRPr kumimoji="1"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45438" name="Text Box 30"/>
            <p:cNvSpPr txBox="1">
              <a:spLocks noChangeArrowheads="1"/>
            </p:cNvSpPr>
            <p:nvPr/>
          </p:nvSpPr>
          <p:spPr bwMode="auto">
            <a:xfrm>
              <a:off x="1391" y="1635"/>
              <a:ext cx="2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-</a:t>
              </a:r>
              <a:r>
                <a:rPr kumimoji="1" lang="en-US" altLang="zh-CN" sz="2000">
                  <a:latin typeface="Times New Roman" panose="02020603050405020304" pitchFamily="18" charset="0"/>
                </a:rPr>
                <a:t>7</a:t>
              </a:r>
              <a:endParaRPr kumimoji="1"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45439" name="Text Box 31"/>
            <p:cNvSpPr txBox="1">
              <a:spLocks noChangeArrowheads="1"/>
            </p:cNvSpPr>
            <p:nvPr/>
          </p:nvSpPr>
          <p:spPr bwMode="auto">
            <a:xfrm>
              <a:off x="1693" y="1623"/>
              <a:ext cx="2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-</a:t>
              </a:r>
              <a:r>
                <a:rPr kumimoji="1" lang="en-US" altLang="zh-CN" sz="2000">
                  <a:latin typeface="Times New Roman" panose="02020603050405020304" pitchFamily="18" charset="0"/>
                </a:rPr>
                <a:t>6</a:t>
              </a:r>
              <a:endParaRPr kumimoji="1" lang="en-US" altLang="zh-CN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45440" name="Group 32"/>
          <p:cNvGrpSpPr/>
          <p:nvPr/>
        </p:nvGrpSpPr>
        <p:grpSpPr bwMode="auto">
          <a:xfrm>
            <a:off x="1646238" y="3879850"/>
            <a:ext cx="4938712" cy="546100"/>
            <a:chOff x="1037" y="2444"/>
            <a:chExt cx="3111" cy="344"/>
          </a:xfrm>
        </p:grpSpPr>
        <p:graphicFrame>
          <p:nvGraphicFramePr>
            <p:cNvPr id="145441" name="Object 33"/>
            <p:cNvGraphicFramePr>
              <a:graphicFrameLocks noChangeAspect="1"/>
            </p:cNvGraphicFramePr>
            <p:nvPr/>
          </p:nvGraphicFramePr>
          <p:xfrm>
            <a:off x="1037" y="2444"/>
            <a:ext cx="3111" cy="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587" name="BMP 图象" r:id="rId18" imgW="1666875" imgH="238125" progId="Paint.Picture">
                    <p:embed/>
                  </p:oleObj>
                </mc:Choice>
                <mc:Fallback>
                  <p:oleObj name="BMP 图象" r:id="rId18" imgW="1666875" imgH="238125" progId="Paint.Picture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7" y="2444"/>
                          <a:ext cx="3111" cy="1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45442" name="Group 34"/>
            <p:cNvGrpSpPr/>
            <p:nvPr/>
          </p:nvGrpSpPr>
          <p:grpSpPr bwMode="auto">
            <a:xfrm>
              <a:off x="1302" y="2496"/>
              <a:ext cx="2394" cy="292"/>
              <a:chOff x="2196" y="2496"/>
              <a:chExt cx="2642" cy="292"/>
            </a:xfrm>
          </p:grpSpPr>
          <p:sp>
            <p:nvSpPr>
              <p:cNvPr id="145443" name="Text Box 35"/>
              <p:cNvSpPr txBox="1">
                <a:spLocks noChangeArrowheads="1"/>
              </p:cNvSpPr>
              <p:nvPr/>
            </p:nvSpPr>
            <p:spPr bwMode="auto">
              <a:xfrm>
                <a:off x="2196" y="2500"/>
                <a:ext cx="29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-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3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5444" name="Text Box 36"/>
              <p:cNvSpPr txBox="1">
                <a:spLocks noChangeArrowheads="1"/>
              </p:cNvSpPr>
              <p:nvPr/>
            </p:nvSpPr>
            <p:spPr bwMode="auto">
              <a:xfrm>
                <a:off x="2503" y="2496"/>
                <a:ext cx="35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-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2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5445" name="Text Box 37"/>
              <p:cNvSpPr txBox="1">
                <a:spLocks noChangeArrowheads="1"/>
              </p:cNvSpPr>
              <p:nvPr/>
            </p:nvSpPr>
            <p:spPr bwMode="auto">
              <a:xfrm>
                <a:off x="2821" y="2525"/>
                <a:ext cx="31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-1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5446" name="Text Box 38"/>
              <p:cNvSpPr txBox="1">
                <a:spLocks noChangeArrowheads="1"/>
              </p:cNvSpPr>
              <p:nvPr/>
            </p:nvSpPr>
            <p:spPr bwMode="auto">
              <a:xfrm>
                <a:off x="3205" y="2554"/>
                <a:ext cx="67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0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5447" name="Text Box 39"/>
              <p:cNvSpPr txBox="1">
                <a:spLocks noChangeArrowheads="1"/>
              </p:cNvSpPr>
              <p:nvPr/>
            </p:nvSpPr>
            <p:spPr bwMode="auto">
              <a:xfrm>
                <a:off x="4324" y="2517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45448" name="Text Box 40"/>
              <p:cNvSpPr txBox="1">
                <a:spLocks noChangeArrowheads="1"/>
              </p:cNvSpPr>
              <p:nvPr/>
            </p:nvSpPr>
            <p:spPr bwMode="auto">
              <a:xfrm>
                <a:off x="3731" y="2524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2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5449" name="Text Box 41"/>
              <p:cNvSpPr txBox="1">
                <a:spLocks noChangeArrowheads="1"/>
              </p:cNvSpPr>
              <p:nvPr/>
            </p:nvSpPr>
            <p:spPr bwMode="auto">
              <a:xfrm>
                <a:off x="3444" y="2523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1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5450" name="Text Box 42"/>
              <p:cNvSpPr txBox="1">
                <a:spLocks noChangeArrowheads="1"/>
              </p:cNvSpPr>
              <p:nvPr/>
            </p:nvSpPr>
            <p:spPr bwMode="auto">
              <a:xfrm>
                <a:off x="4018" y="2522"/>
                <a:ext cx="16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45451" name="Text Box 43"/>
              <p:cNvSpPr txBox="1">
                <a:spLocks noChangeArrowheads="1"/>
              </p:cNvSpPr>
              <p:nvPr/>
            </p:nvSpPr>
            <p:spPr bwMode="auto">
              <a:xfrm>
                <a:off x="4627" y="2508"/>
                <a:ext cx="21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5</a:t>
                </a:r>
              </a:p>
            </p:txBody>
          </p:sp>
        </p:grpSp>
      </p:grpSp>
      <p:grpSp>
        <p:nvGrpSpPr>
          <p:cNvPr id="145452" name="Group 44"/>
          <p:cNvGrpSpPr/>
          <p:nvPr/>
        </p:nvGrpSpPr>
        <p:grpSpPr bwMode="auto">
          <a:xfrm>
            <a:off x="1624013" y="5256213"/>
            <a:ext cx="4492625" cy="566737"/>
            <a:chOff x="991" y="3311"/>
            <a:chExt cx="2830" cy="357"/>
          </a:xfrm>
        </p:grpSpPr>
        <p:graphicFrame>
          <p:nvGraphicFramePr>
            <p:cNvPr id="145453" name="Object 45"/>
            <p:cNvGraphicFramePr>
              <a:graphicFrameLocks noChangeAspect="1"/>
            </p:cNvGraphicFramePr>
            <p:nvPr/>
          </p:nvGraphicFramePr>
          <p:xfrm>
            <a:off x="991" y="3311"/>
            <a:ext cx="2830" cy="1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588" name="BMP 图象" r:id="rId20" imgW="1666875" imgH="238125" progId="Paint.Picture">
                    <p:embed/>
                  </p:oleObj>
                </mc:Choice>
                <mc:Fallback>
                  <p:oleObj name="BMP 图象" r:id="rId20" imgW="1666875" imgH="238125" progId="Paint.Picture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10799" r="10799"/>
                        <a:stretch>
                          <a:fillRect/>
                        </a:stretch>
                      </p:blipFill>
                      <p:spPr bwMode="auto">
                        <a:xfrm>
                          <a:off x="991" y="3311"/>
                          <a:ext cx="2830" cy="1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45454" name="Group 46"/>
            <p:cNvGrpSpPr/>
            <p:nvPr/>
          </p:nvGrpSpPr>
          <p:grpSpPr bwMode="auto">
            <a:xfrm>
              <a:off x="1272" y="3375"/>
              <a:ext cx="2426" cy="293"/>
              <a:chOff x="2454" y="3277"/>
              <a:chExt cx="2645" cy="293"/>
            </a:xfrm>
          </p:grpSpPr>
          <p:sp>
            <p:nvSpPr>
              <p:cNvPr id="145455" name="Text Box 47"/>
              <p:cNvSpPr txBox="1">
                <a:spLocks noChangeArrowheads="1"/>
              </p:cNvSpPr>
              <p:nvPr/>
            </p:nvSpPr>
            <p:spPr bwMode="auto">
              <a:xfrm>
                <a:off x="2797" y="3282"/>
                <a:ext cx="3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-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5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5456" name="Text Box 48"/>
              <p:cNvSpPr txBox="1">
                <a:spLocks noChangeArrowheads="1"/>
              </p:cNvSpPr>
              <p:nvPr/>
            </p:nvSpPr>
            <p:spPr bwMode="auto">
              <a:xfrm>
                <a:off x="3804" y="3278"/>
                <a:ext cx="32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-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2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5457" name="Text Box 49"/>
              <p:cNvSpPr txBox="1">
                <a:spLocks noChangeArrowheads="1"/>
              </p:cNvSpPr>
              <p:nvPr/>
            </p:nvSpPr>
            <p:spPr bwMode="auto">
              <a:xfrm>
                <a:off x="4607" y="3336"/>
                <a:ext cx="8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0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5458" name="Text Box 50"/>
              <p:cNvSpPr txBox="1">
                <a:spLocks noChangeArrowheads="1"/>
              </p:cNvSpPr>
              <p:nvPr/>
            </p:nvSpPr>
            <p:spPr bwMode="auto">
              <a:xfrm>
                <a:off x="3479" y="3282"/>
                <a:ext cx="37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-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3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5459" name="Text Box 51"/>
              <p:cNvSpPr txBox="1">
                <a:spLocks noChangeArrowheads="1"/>
              </p:cNvSpPr>
              <p:nvPr/>
            </p:nvSpPr>
            <p:spPr bwMode="auto">
              <a:xfrm>
                <a:off x="4164" y="3304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-1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5460" name="Text Box 52"/>
              <p:cNvSpPr txBox="1">
                <a:spLocks noChangeArrowheads="1"/>
              </p:cNvSpPr>
              <p:nvPr/>
            </p:nvSpPr>
            <p:spPr bwMode="auto">
              <a:xfrm>
                <a:off x="4882" y="3302"/>
                <a:ext cx="21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1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5461" name="Text Box 53"/>
              <p:cNvSpPr txBox="1">
                <a:spLocks noChangeArrowheads="1"/>
              </p:cNvSpPr>
              <p:nvPr/>
            </p:nvSpPr>
            <p:spPr bwMode="auto">
              <a:xfrm>
                <a:off x="3133" y="3277"/>
                <a:ext cx="29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-</a:t>
                </a:r>
                <a:r>
                  <a:rPr kumimoji="1" lang="en-US" altLang="zh-CN" sz="2000">
                    <a:latin typeface="Times New Roman" panose="02020603050405020304" pitchFamily="18" charset="0"/>
                  </a:rPr>
                  <a:t>4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5462" name="Text Box 54"/>
              <p:cNvSpPr txBox="1">
                <a:spLocks noChangeArrowheads="1"/>
              </p:cNvSpPr>
              <p:nvPr/>
            </p:nvSpPr>
            <p:spPr bwMode="auto">
              <a:xfrm>
                <a:off x="2454" y="3320"/>
                <a:ext cx="31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-6</a:t>
                </a:r>
              </a:p>
            </p:txBody>
          </p:sp>
        </p:grpSp>
      </p:grpSp>
      <p:graphicFrame>
        <p:nvGraphicFramePr>
          <p:cNvPr id="145463" name="Object 55"/>
          <p:cNvGraphicFramePr>
            <a:graphicFrameLocks noChangeAspect="1"/>
          </p:cNvGraphicFramePr>
          <p:nvPr/>
        </p:nvGraphicFramePr>
        <p:xfrm>
          <a:off x="4732338" y="809625"/>
          <a:ext cx="10795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89" name="BMP 图象" r:id="rId22" imgW="2266950" imgH="552450" progId="Paint.Picture">
                  <p:embed/>
                </p:oleObj>
              </mc:Choice>
              <mc:Fallback>
                <p:oleObj name="BMP 图象" r:id="rId22" imgW="2266950" imgH="552450" progId="Paint.Picture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74638" b="58632"/>
                      <a:stretch>
                        <a:fillRect/>
                      </a:stretch>
                    </p:blipFill>
                    <p:spPr bwMode="auto">
                      <a:xfrm>
                        <a:off x="4732338" y="809625"/>
                        <a:ext cx="10795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64" name="Object 56"/>
          <p:cNvGraphicFramePr>
            <a:graphicFrameLocks noChangeAspect="1"/>
          </p:cNvGraphicFramePr>
          <p:nvPr/>
        </p:nvGraphicFramePr>
        <p:xfrm>
          <a:off x="2011363" y="2205038"/>
          <a:ext cx="14986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90" name="BMP 图象" r:id="rId24" imgW="2238375" imgH="438150" progId="Paint.Picture">
                  <p:embed/>
                </p:oleObj>
              </mc:Choice>
              <mc:Fallback>
                <p:oleObj name="BMP 图象" r:id="rId24" imgW="2238375" imgH="438150" progId="Paint.Picture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64330" b="49301"/>
                      <a:stretch>
                        <a:fillRect/>
                      </a:stretch>
                    </p:blipFill>
                    <p:spPr bwMode="auto">
                      <a:xfrm>
                        <a:off x="2011363" y="2205038"/>
                        <a:ext cx="1498600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65" name="Object 57"/>
          <p:cNvGraphicFramePr>
            <a:graphicFrameLocks noChangeAspect="1"/>
          </p:cNvGraphicFramePr>
          <p:nvPr/>
        </p:nvGraphicFramePr>
        <p:xfrm>
          <a:off x="1993900" y="4973638"/>
          <a:ext cx="14287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91" name="BMP 图象" r:id="rId25" imgW="2238375" imgH="438150" progId="Paint.Picture">
                  <p:embed/>
                </p:oleObj>
              </mc:Choice>
              <mc:Fallback>
                <p:oleObj name="BMP 图象" r:id="rId25" imgW="2238375" imgH="438150" progId="Paint.Picture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65938" b="49301"/>
                      <a:stretch>
                        <a:fillRect/>
                      </a:stretch>
                    </p:blipFill>
                    <p:spPr bwMode="auto">
                      <a:xfrm>
                        <a:off x="1993900" y="4973638"/>
                        <a:ext cx="142875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66" name="Object 58"/>
          <p:cNvGraphicFramePr>
            <a:graphicFrameLocks noChangeAspect="1"/>
          </p:cNvGraphicFramePr>
          <p:nvPr/>
        </p:nvGraphicFramePr>
        <p:xfrm>
          <a:off x="4535488" y="2001838"/>
          <a:ext cx="10795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92" name="BMP 图象" r:id="rId26" imgW="2266950" imgH="552450" progId="Paint.Picture">
                  <p:embed/>
                </p:oleObj>
              </mc:Choice>
              <mc:Fallback>
                <p:oleObj name="BMP 图象" r:id="rId26" imgW="2266950" imgH="552450" progId="Paint.Picture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74638" b="58632"/>
                      <a:stretch>
                        <a:fillRect/>
                      </a:stretch>
                    </p:blipFill>
                    <p:spPr bwMode="auto">
                      <a:xfrm>
                        <a:off x="4535488" y="2001838"/>
                        <a:ext cx="10795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67" name="Object 59"/>
          <p:cNvGraphicFramePr>
            <a:graphicFrameLocks noChangeAspect="1"/>
          </p:cNvGraphicFramePr>
          <p:nvPr/>
        </p:nvGraphicFramePr>
        <p:xfrm>
          <a:off x="5133975" y="3397250"/>
          <a:ext cx="10795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93" name="BMP 图象" r:id="rId27" imgW="2266950" imgH="552450" progId="Paint.Picture">
                  <p:embed/>
                </p:oleObj>
              </mc:Choice>
              <mc:Fallback>
                <p:oleObj name="BMP 图象" r:id="rId27" imgW="2266950" imgH="552450" progId="Paint.Picture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74638" b="58632"/>
                      <a:stretch>
                        <a:fillRect/>
                      </a:stretch>
                    </p:blipFill>
                    <p:spPr bwMode="auto">
                      <a:xfrm>
                        <a:off x="5133975" y="3397250"/>
                        <a:ext cx="10795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68" name="Object 60"/>
          <p:cNvGraphicFramePr>
            <a:graphicFrameLocks noChangeAspect="1"/>
          </p:cNvGraphicFramePr>
          <p:nvPr/>
        </p:nvGraphicFramePr>
        <p:xfrm>
          <a:off x="5084763" y="4772025"/>
          <a:ext cx="10795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94" name="BMP 图象" r:id="rId28" imgW="2266950" imgH="552450" progId="Paint.Picture">
                  <p:embed/>
                </p:oleObj>
              </mc:Choice>
              <mc:Fallback>
                <p:oleObj name="BMP 图象" r:id="rId28" imgW="2266950" imgH="552450" progId="Paint.Picture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74638" b="58632"/>
                      <a:stretch>
                        <a:fillRect/>
                      </a:stretch>
                    </p:blipFill>
                    <p:spPr bwMode="auto">
                      <a:xfrm>
                        <a:off x="5084763" y="4772025"/>
                        <a:ext cx="10795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5469" name="Group 61"/>
          <p:cNvGrpSpPr/>
          <p:nvPr/>
        </p:nvGrpSpPr>
        <p:grpSpPr bwMode="auto">
          <a:xfrm>
            <a:off x="1968500" y="1403350"/>
            <a:ext cx="1457325" cy="3983038"/>
            <a:chOff x="1224" y="884"/>
            <a:chExt cx="918" cy="2509"/>
          </a:xfrm>
        </p:grpSpPr>
        <p:grpSp>
          <p:nvGrpSpPr>
            <p:cNvPr id="145470" name="Group 62"/>
            <p:cNvGrpSpPr/>
            <p:nvPr/>
          </p:nvGrpSpPr>
          <p:grpSpPr bwMode="auto">
            <a:xfrm>
              <a:off x="1246" y="884"/>
              <a:ext cx="896" cy="1648"/>
              <a:chOff x="1246" y="884"/>
              <a:chExt cx="896" cy="1648"/>
            </a:xfrm>
          </p:grpSpPr>
          <p:sp>
            <p:nvSpPr>
              <p:cNvPr id="145471" name="Freeform 63"/>
              <p:cNvSpPr/>
              <p:nvPr/>
            </p:nvSpPr>
            <p:spPr bwMode="auto">
              <a:xfrm>
                <a:off x="1286" y="2528"/>
                <a:ext cx="680" cy="4"/>
              </a:xfrm>
              <a:custGeom>
                <a:avLst/>
                <a:gdLst>
                  <a:gd name="T0" fmla="*/ 104 w 680"/>
                  <a:gd name="T1" fmla="*/ 4 h 4"/>
                  <a:gd name="T2" fmla="*/ 0 w 680"/>
                  <a:gd name="T3" fmla="*/ 0 h 4"/>
                  <a:gd name="T4" fmla="*/ 680 w 680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0" h="4">
                    <a:moveTo>
                      <a:pt x="104" y="4"/>
                    </a:moveTo>
                    <a:lnTo>
                      <a:pt x="0" y="0"/>
                    </a:lnTo>
                    <a:lnTo>
                      <a:pt x="680" y="1"/>
                    </a:lnTo>
                  </a:path>
                </a:pathLst>
              </a:custGeom>
              <a:noFill/>
              <a:ln w="38100">
                <a:solidFill>
                  <a:srgbClr val="800080"/>
                </a:solidFill>
                <a:round/>
                <a:headEnd type="none" w="med" len="med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5472" name="Freeform 64"/>
              <p:cNvSpPr/>
              <p:nvPr/>
            </p:nvSpPr>
            <p:spPr bwMode="auto">
              <a:xfrm>
                <a:off x="1246" y="884"/>
                <a:ext cx="896" cy="4"/>
              </a:xfrm>
              <a:custGeom>
                <a:avLst/>
                <a:gdLst>
                  <a:gd name="T0" fmla="*/ 0 w 896"/>
                  <a:gd name="T1" fmla="*/ 4 h 4"/>
                  <a:gd name="T2" fmla="*/ 524 w 896"/>
                  <a:gd name="T3" fmla="*/ 4 h 4"/>
                  <a:gd name="T4" fmla="*/ 896 w 896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96" h="4">
                    <a:moveTo>
                      <a:pt x="0" y="4"/>
                    </a:moveTo>
                    <a:lnTo>
                      <a:pt x="524" y="4"/>
                    </a:lnTo>
                    <a:lnTo>
                      <a:pt x="896" y="0"/>
                    </a:lnTo>
                  </a:path>
                </a:pathLst>
              </a:custGeom>
              <a:noFill/>
              <a:ln w="38100" cap="flat" cmpd="sng">
                <a:solidFill>
                  <a:srgbClr val="80008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45473" name="Freeform 65"/>
              <p:cNvSpPr/>
              <p:nvPr/>
            </p:nvSpPr>
            <p:spPr bwMode="auto">
              <a:xfrm>
                <a:off x="1266" y="1640"/>
                <a:ext cx="840" cy="4"/>
              </a:xfrm>
              <a:custGeom>
                <a:avLst/>
                <a:gdLst>
                  <a:gd name="T0" fmla="*/ 0 w 840"/>
                  <a:gd name="T1" fmla="*/ 4 h 4"/>
                  <a:gd name="T2" fmla="*/ 468 w 840"/>
                  <a:gd name="T3" fmla="*/ 4 h 4"/>
                  <a:gd name="T4" fmla="*/ 840 w 840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40" h="4">
                    <a:moveTo>
                      <a:pt x="0" y="4"/>
                    </a:moveTo>
                    <a:lnTo>
                      <a:pt x="468" y="4"/>
                    </a:lnTo>
                    <a:lnTo>
                      <a:pt x="840" y="0"/>
                    </a:lnTo>
                  </a:path>
                </a:pathLst>
              </a:custGeom>
              <a:noFill/>
              <a:ln w="38100" cap="flat" cmpd="sng">
                <a:solidFill>
                  <a:srgbClr val="80008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45474" name="Freeform 66"/>
            <p:cNvSpPr/>
            <p:nvPr/>
          </p:nvSpPr>
          <p:spPr bwMode="auto">
            <a:xfrm>
              <a:off x="1224" y="3389"/>
              <a:ext cx="790" cy="4"/>
            </a:xfrm>
            <a:custGeom>
              <a:avLst/>
              <a:gdLst>
                <a:gd name="T0" fmla="*/ 203 w 790"/>
                <a:gd name="T1" fmla="*/ 0 h 4"/>
                <a:gd name="T2" fmla="*/ 0 w 790"/>
                <a:gd name="T3" fmla="*/ 3 h 4"/>
                <a:gd name="T4" fmla="*/ 790 w 790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0" h="4">
                  <a:moveTo>
                    <a:pt x="203" y="0"/>
                  </a:moveTo>
                  <a:lnTo>
                    <a:pt x="0" y="3"/>
                  </a:lnTo>
                  <a:lnTo>
                    <a:pt x="790" y="4"/>
                  </a:lnTo>
                </a:path>
              </a:pathLst>
            </a:custGeom>
            <a:noFill/>
            <a:ln w="38100">
              <a:solidFill>
                <a:srgbClr val="800080"/>
              </a:solidFill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45475" name="Group 67"/>
          <p:cNvGrpSpPr/>
          <p:nvPr/>
        </p:nvGrpSpPr>
        <p:grpSpPr bwMode="auto">
          <a:xfrm>
            <a:off x="4730750" y="1409700"/>
            <a:ext cx="1231900" cy="3975100"/>
            <a:chOff x="2980" y="888"/>
            <a:chExt cx="776" cy="2504"/>
          </a:xfrm>
        </p:grpSpPr>
        <p:sp>
          <p:nvSpPr>
            <p:cNvPr id="145476" name="Freeform 68"/>
            <p:cNvSpPr/>
            <p:nvPr/>
          </p:nvSpPr>
          <p:spPr bwMode="auto">
            <a:xfrm>
              <a:off x="3100" y="888"/>
              <a:ext cx="560" cy="1"/>
            </a:xfrm>
            <a:custGeom>
              <a:avLst/>
              <a:gdLst>
                <a:gd name="T0" fmla="*/ 0 w 560"/>
                <a:gd name="T1" fmla="*/ 0 h 1"/>
                <a:gd name="T2" fmla="*/ 310 w 560"/>
                <a:gd name="T3" fmla="*/ 0 h 1"/>
                <a:gd name="T4" fmla="*/ 560 w 56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0" h="1">
                  <a:moveTo>
                    <a:pt x="0" y="0"/>
                  </a:moveTo>
                  <a:lnTo>
                    <a:pt x="310" y="0"/>
                  </a:lnTo>
                  <a:lnTo>
                    <a:pt x="560" y="0"/>
                  </a:lnTo>
                </a:path>
              </a:pathLst>
            </a:custGeom>
            <a:noFill/>
            <a:ln w="38100" cap="flat" cmpd="sng">
              <a:solidFill>
                <a:srgbClr val="800080"/>
              </a:solidFill>
              <a:prstDash val="solid"/>
              <a:round/>
              <a:headEnd type="none" w="med" len="med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45477" name="Freeform 69"/>
            <p:cNvSpPr/>
            <p:nvPr/>
          </p:nvSpPr>
          <p:spPr bwMode="auto">
            <a:xfrm>
              <a:off x="2980" y="1644"/>
              <a:ext cx="668" cy="1"/>
            </a:xfrm>
            <a:custGeom>
              <a:avLst/>
              <a:gdLst>
                <a:gd name="T0" fmla="*/ 0 w 668"/>
                <a:gd name="T1" fmla="*/ 0 h 1"/>
                <a:gd name="T2" fmla="*/ 306 w 668"/>
                <a:gd name="T3" fmla="*/ 0 h 1"/>
                <a:gd name="T4" fmla="*/ 668 w 668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8" h="1">
                  <a:moveTo>
                    <a:pt x="0" y="0"/>
                  </a:moveTo>
                  <a:lnTo>
                    <a:pt x="306" y="0"/>
                  </a:lnTo>
                  <a:lnTo>
                    <a:pt x="668" y="0"/>
                  </a:lnTo>
                </a:path>
              </a:pathLst>
            </a:custGeom>
            <a:noFill/>
            <a:ln w="38100" cap="flat" cmpd="sng">
              <a:solidFill>
                <a:srgbClr val="800080"/>
              </a:solidFill>
              <a:prstDash val="solid"/>
              <a:round/>
              <a:headEnd type="none" w="med" len="med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45478" name="Freeform 70"/>
            <p:cNvSpPr/>
            <p:nvPr/>
          </p:nvSpPr>
          <p:spPr bwMode="auto">
            <a:xfrm>
              <a:off x="3356" y="2524"/>
              <a:ext cx="392" cy="8"/>
            </a:xfrm>
            <a:custGeom>
              <a:avLst/>
              <a:gdLst>
                <a:gd name="T0" fmla="*/ 0 w 392"/>
                <a:gd name="T1" fmla="*/ 4 h 8"/>
                <a:gd name="T2" fmla="*/ 32 w 392"/>
                <a:gd name="T3" fmla="*/ 0 h 8"/>
                <a:gd name="T4" fmla="*/ 306 w 392"/>
                <a:gd name="T5" fmla="*/ 4 h 8"/>
                <a:gd name="T6" fmla="*/ 392 w 392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2" h="8">
                  <a:moveTo>
                    <a:pt x="0" y="4"/>
                  </a:moveTo>
                  <a:lnTo>
                    <a:pt x="32" y="0"/>
                  </a:lnTo>
                  <a:lnTo>
                    <a:pt x="306" y="4"/>
                  </a:lnTo>
                  <a:lnTo>
                    <a:pt x="392" y="8"/>
                  </a:lnTo>
                </a:path>
              </a:pathLst>
            </a:custGeom>
            <a:noFill/>
            <a:ln w="38100" cap="flat" cmpd="sng">
              <a:solidFill>
                <a:srgbClr val="800080"/>
              </a:solidFill>
              <a:prstDash val="solid"/>
              <a:round/>
              <a:headEnd type="none" w="med" len="med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45479" name="Freeform 71"/>
            <p:cNvSpPr/>
            <p:nvPr/>
          </p:nvSpPr>
          <p:spPr bwMode="auto">
            <a:xfrm>
              <a:off x="3320" y="3384"/>
              <a:ext cx="436" cy="8"/>
            </a:xfrm>
            <a:custGeom>
              <a:avLst/>
              <a:gdLst>
                <a:gd name="T0" fmla="*/ 0 w 436"/>
                <a:gd name="T1" fmla="*/ 4 h 8"/>
                <a:gd name="T2" fmla="*/ 284 w 436"/>
                <a:gd name="T3" fmla="*/ 0 h 8"/>
                <a:gd name="T4" fmla="*/ 436 w 436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6" h="8">
                  <a:moveTo>
                    <a:pt x="0" y="4"/>
                  </a:moveTo>
                  <a:lnTo>
                    <a:pt x="284" y="0"/>
                  </a:lnTo>
                  <a:lnTo>
                    <a:pt x="436" y="8"/>
                  </a:lnTo>
                </a:path>
              </a:pathLst>
            </a:custGeom>
            <a:noFill/>
            <a:ln w="38100" cap="flat" cmpd="sng">
              <a:solidFill>
                <a:srgbClr val="800080"/>
              </a:solidFill>
              <a:prstDash val="solid"/>
              <a:round/>
              <a:headEnd type="none" w="med" len="med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145480" name="Rectangle 72"/>
          <p:cNvSpPr>
            <a:spLocks noChangeArrowheads="1"/>
          </p:cNvSpPr>
          <p:nvPr/>
        </p:nvSpPr>
        <p:spPr bwMode="auto">
          <a:xfrm>
            <a:off x="6108700" y="1128713"/>
            <a:ext cx="2744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sz="2400">
                <a:latin typeface="Times New Roman" panose="02020603050405020304" pitchFamily="18" charset="0"/>
              </a:rPr>
              <a:t>解</a:t>
            </a:r>
            <a:r>
              <a:rPr kumimoji="1" lang="en-US" altLang="zh-CN" sz="2400">
                <a:latin typeface="Times New Roman" panose="02020603050405020304" pitchFamily="18" charset="0"/>
              </a:rPr>
              <a:t>:</a:t>
            </a:r>
            <a:r>
              <a:rPr kumimoji="1" lang="zh-CN" altLang="en-US" sz="2400">
                <a:latin typeface="Times New Roman" panose="02020603050405020304" pitchFamily="18" charset="0"/>
              </a:rPr>
              <a:t>原不等式组无解</a:t>
            </a:r>
            <a:r>
              <a:rPr kumimoji="1" lang="en-US" altLang="zh-CN" sz="240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45481" name="Rectangle 73"/>
          <p:cNvSpPr>
            <a:spLocks noChangeArrowheads="1"/>
          </p:cNvSpPr>
          <p:nvPr/>
        </p:nvSpPr>
        <p:spPr bwMode="auto">
          <a:xfrm>
            <a:off x="6151563" y="2409825"/>
            <a:ext cx="2744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sz="2400">
                <a:latin typeface="Times New Roman" panose="02020603050405020304" pitchFamily="18" charset="0"/>
              </a:rPr>
              <a:t>解</a:t>
            </a:r>
            <a:r>
              <a:rPr kumimoji="1" lang="en-US" altLang="zh-CN" sz="2400">
                <a:latin typeface="Times New Roman" panose="02020603050405020304" pitchFamily="18" charset="0"/>
              </a:rPr>
              <a:t>:</a:t>
            </a:r>
            <a:r>
              <a:rPr kumimoji="1" lang="zh-CN" altLang="en-US" sz="2400">
                <a:latin typeface="Times New Roman" panose="02020603050405020304" pitchFamily="18" charset="0"/>
              </a:rPr>
              <a:t>原不等式组无解</a:t>
            </a:r>
            <a:r>
              <a:rPr kumimoji="1" lang="en-US" altLang="zh-CN" sz="240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45482" name="Rectangle 74"/>
          <p:cNvSpPr>
            <a:spLocks noChangeArrowheads="1"/>
          </p:cNvSpPr>
          <p:nvPr/>
        </p:nvSpPr>
        <p:spPr bwMode="auto">
          <a:xfrm>
            <a:off x="6116638" y="3762375"/>
            <a:ext cx="2744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sz="2400">
                <a:latin typeface="Times New Roman" panose="02020603050405020304" pitchFamily="18" charset="0"/>
              </a:rPr>
              <a:t>解</a:t>
            </a:r>
            <a:r>
              <a:rPr kumimoji="1" lang="en-US" altLang="zh-CN" sz="2400">
                <a:latin typeface="Times New Roman" panose="02020603050405020304" pitchFamily="18" charset="0"/>
              </a:rPr>
              <a:t>:</a:t>
            </a:r>
            <a:r>
              <a:rPr kumimoji="1" lang="zh-CN" altLang="en-US" sz="2400">
                <a:latin typeface="Times New Roman" panose="02020603050405020304" pitchFamily="18" charset="0"/>
              </a:rPr>
              <a:t>原不等式组无解</a:t>
            </a:r>
            <a:r>
              <a:rPr kumimoji="1" lang="en-US" altLang="zh-CN" sz="240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45483" name="Rectangle 75"/>
          <p:cNvSpPr>
            <a:spLocks noChangeArrowheads="1"/>
          </p:cNvSpPr>
          <p:nvPr/>
        </p:nvSpPr>
        <p:spPr bwMode="auto">
          <a:xfrm>
            <a:off x="6081713" y="5138738"/>
            <a:ext cx="2744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sz="2400">
                <a:latin typeface="Times New Roman" panose="02020603050405020304" pitchFamily="18" charset="0"/>
              </a:rPr>
              <a:t>解</a:t>
            </a:r>
            <a:r>
              <a:rPr kumimoji="1" lang="en-US" altLang="zh-CN" sz="2400">
                <a:latin typeface="Times New Roman" panose="02020603050405020304" pitchFamily="18" charset="0"/>
              </a:rPr>
              <a:t>:</a:t>
            </a:r>
            <a:r>
              <a:rPr kumimoji="1" lang="zh-CN" altLang="en-US" sz="2400">
                <a:latin typeface="Times New Roman" panose="02020603050405020304" pitchFamily="18" charset="0"/>
              </a:rPr>
              <a:t>原不等式组无解</a:t>
            </a:r>
            <a:r>
              <a:rPr kumimoji="1" lang="en-US" altLang="zh-CN" sz="240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45484" name="Text Box 76"/>
          <p:cNvSpPr txBox="1">
            <a:spLocks noChangeArrowheads="1"/>
          </p:cNvSpPr>
          <p:nvPr/>
        </p:nvSpPr>
        <p:spPr bwMode="auto">
          <a:xfrm>
            <a:off x="2152650" y="5788025"/>
            <a:ext cx="460533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sz="4800" b="1">
                <a:solidFill>
                  <a:srgbClr val="6600FF"/>
                </a:solidFill>
                <a:latin typeface="Times New Roman" panose="02020603050405020304" pitchFamily="18" charset="0"/>
                <a:ea typeface="隶书" panose="02010509060101010101" charset="-122"/>
              </a:rPr>
              <a:t>大大小小解不了</a:t>
            </a:r>
            <a:endParaRPr kumimoji="1" lang="zh-CN" altLang="en-US" sz="2400">
              <a:solidFill>
                <a:srgbClr val="6600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45485" name="Group 77"/>
          <p:cNvGrpSpPr/>
          <p:nvPr/>
        </p:nvGrpSpPr>
        <p:grpSpPr bwMode="auto">
          <a:xfrm>
            <a:off x="1987550" y="1409700"/>
            <a:ext cx="3810000" cy="1588"/>
            <a:chOff x="1252" y="888"/>
            <a:chExt cx="2400" cy="1"/>
          </a:xfrm>
        </p:grpSpPr>
        <p:sp>
          <p:nvSpPr>
            <p:cNvPr id="145486" name="Freeform 78"/>
            <p:cNvSpPr/>
            <p:nvPr/>
          </p:nvSpPr>
          <p:spPr bwMode="auto">
            <a:xfrm>
              <a:off x="1252" y="888"/>
              <a:ext cx="908" cy="1"/>
            </a:xfrm>
            <a:custGeom>
              <a:avLst/>
              <a:gdLst>
                <a:gd name="T0" fmla="*/ 0 w 908"/>
                <a:gd name="T1" fmla="*/ 0 h 1"/>
                <a:gd name="T2" fmla="*/ 908 w 908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08" h="1">
                  <a:moveTo>
                    <a:pt x="0" y="0"/>
                  </a:moveTo>
                  <a:lnTo>
                    <a:pt x="908" y="1"/>
                  </a:lnTo>
                </a:path>
              </a:pathLst>
            </a:custGeom>
            <a:noFill/>
            <a:ln w="38100" cap="flat" cmpd="sng">
              <a:solidFill>
                <a:srgbClr val="9933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5487" name="Freeform 79"/>
            <p:cNvSpPr/>
            <p:nvPr/>
          </p:nvSpPr>
          <p:spPr bwMode="auto">
            <a:xfrm>
              <a:off x="3100" y="888"/>
              <a:ext cx="552" cy="1"/>
            </a:xfrm>
            <a:custGeom>
              <a:avLst/>
              <a:gdLst>
                <a:gd name="T0" fmla="*/ 0 w 552"/>
                <a:gd name="T1" fmla="*/ 0 h 1"/>
                <a:gd name="T2" fmla="*/ 552 w 552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52" h="1">
                  <a:moveTo>
                    <a:pt x="0" y="0"/>
                  </a:moveTo>
                  <a:lnTo>
                    <a:pt x="552" y="0"/>
                  </a:lnTo>
                </a:path>
              </a:pathLst>
            </a:custGeom>
            <a:noFill/>
            <a:ln w="38100" cap="flat" cmpd="sng">
              <a:solidFill>
                <a:srgbClr val="993366"/>
              </a:solidFill>
              <a:prstDash val="solid"/>
              <a:round/>
              <a:headEnd type="none" w="med" len="med"/>
              <a:tailEnd type="stealth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45488" name="Group 80"/>
          <p:cNvGrpSpPr/>
          <p:nvPr/>
        </p:nvGrpSpPr>
        <p:grpSpPr bwMode="auto">
          <a:xfrm>
            <a:off x="2000250" y="2609850"/>
            <a:ext cx="3790950" cy="1588"/>
            <a:chOff x="1260" y="1644"/>
            <a:chExt cx="2388" cy="1"/>
          </a:xfrm>
        </p:grpSpPr>
        <p:sp>
          <p:nvSpPr>
            <p:cNvPr id="145489" name="Freeform 81"/>
            <p:cNvSpPr/>
            <p:nvPr/>
          </p:nvSpPr>
          <p:spPr bwMode="auto">
            <a:xfrm>
              <a:off x="1260" y="1644"/>
              <a:ext cx="852" cy="1"/>
            </a:xfrm>
            <a:custGeom>
              <a:avLst/>
              <a:gdLst>
                <a:gd name="T0" fmla="*/ 0 w 852"/>
                <a:gd name="T1" fmla="*/ 0 h 1"/>
                <a:gd name="T2" fmla="*/ 852 w 852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52" h="1">
                  <a:moveTo>
                    <a:pt x="0" y="0"/>
                  </a:moveTo>
                  <a:lnTo>
                    <a:pt x="852" y="1"/>
                  </a:lnTo>
                </a:path>
              </a:pathLst>
            </a:custGeom>
            <a:noFill/>
            <a:ln w="38100" cap="flat" cmpd="sng">
              <a:solidFill>
                <a:srgbClr val="9933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5490" name="Freeform 82"/>
            <p:cNvSpPr/>
            <p:nvPr/>
          </p:nvSpPr>
          <p:spPr bwMode="auto">
            <a:xfrm>
              <a:off x="2980" y="1644"/>
              <a:ext cx="668" cy="1"/>
            </a:xfrm>
            <a:custGeom>
              <a:avLst/>
              <a:gdLst>
                <a:gd name="T0" fmla="*/ 0 w 668"/>
                <a:gd name="T1" fmla="*/ 0 h 1"/>
                <a:gd name="T2" fmla="*/ 668 w 66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8" h="1">
                  <a:moveTo>
                    <a:pt x="0" y="0"/>
                  </a:moveTo>
                  <a:lnTo>
                    <a:pt x="668" y="0"/>
                  </a:lnTo>
                </a:path>
              </a:pathLst>
            </a:custGeom>
            <a:noFill/>
            <a:ln w="38100" cap="flat" cmpd="sng">
              <a:solidFill>
                <a:srgbClr val="993366"/>
              </a:solidFill>
              <a:prstDash val="solid"/>
              <a:round/>
              <a:headEnd type="none" w="med" len="med"/>
              <a:tailEnd type="stealth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45491" name="Group 83"/>
          <p:cNvGrpSpPr/>
          <p:nvPr/>
        </p:nvGrpSpPr>
        <p:grpSpPr bwMode="auto">
          <a:xfrm>
            <a:off x="2051050" y="4013200"/>
            <a:ext cx="3924300" cy="1588"/>
            <a:chOff x="1292" y="2528"/>
            <a:chExt cx="2472" cy="1"/>
          </a:xfrm>
        </p:grpSpPr>
        <p:sp>
          <p:nvSpPr>
            <p:cNvPr id="145492" name="Freeform 84"/>
            <p:cNvSpPr/>
            <p:nvPr/>
          </p:nvSpPr>
          <p:spPr bwMode="auto">
            <a:xfrm>
              <a:off x="1292" y="2528"/>
              <a:ext cx="696" cy="1"/>
            </a:xfrm>
            <a:custGeom>
              <a:avLst/>
              <a:gdLst>
                <a:gd name="T0" fmla="*/ 0 w 696"/>
                <a:gd name="T1" fmla="*/ 0 h 1"/>
                <a:gd name="T2" fmla="*/ 696 w 696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96" h="1">
                  <a:moveTo>
                    <a:pt x="0" y="0"/>
                  </a:moveTo>
                  <a:lnTo>
                    <a:pt x="696" y="1"/>
                  </a:lnTo>
                </a:path>
              </a:pathLst>
            </a:custGeom>
            <a:noFill/>
            <a:ln w="38100" cap="flat" cmpd="sng">
              <a:solidFill>
                <a:srgbClr val="9933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5493" name="Freeform 85"/>
            <p:cNvSpPr/>
            <p:nvPr/>
          </p:nvSpPr>
          <p:spPr bwMode="auto">
            <a:xfrm>
              <a:off x="3356" y="2528"/>
              <a:ext cx="408" cy="1"/>
            </a:xfrm>
            <a:custGeom>
              <a:avLst/>
              <a:gdLst>
                <a:gd name="T0" fmla="*/ 0 w 408"/>
                <a:gd name="T1" fmla="*/ 0 h 1"/>
                <a:gd name="T2" fmla="*/ 408 w 40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8" h="1">
                  <a:moveTo>
                    <a:pt x="0" y="0"/>
                  </a:moveTo>
                  <a:lnTo>
                    <a:pt x="408" y="0"/>
                  </a:lnTo>
                </a:path>
              </a:pathLst>
            </a:custGeom>
            <a:noFill/>
            <a:ln w="38100" cap="flat" cmpd="sng">
              <a:solidFill>
                <a:srgbClr val="993366"/>
              </a:solidFill>
              <a:prstDash val="solid"/>
              <a:round/>
              <a:headEnd type="none" w="med" len="med"/>
              <a:tailEnd type="stealth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45494" name="Group 86"/>
          <p:cNvGrpSpPr/>
          <p:nvPr/>
        </p:nvGrpSpPr>
        <p:grpSpPr bwMode="auto">
          <a:xfrm>
            <a:off x="1955800" y="5378450"/>
            <a:ext cx="4044950" cy="7938"/>
            <a:chOff x="1232" y="3388"/>
            <a:chExt cx="2548" cy="5"/>
          </a:xfrm>
        </p:grpSpPr>
        <p:sp>
          <p:nvSpPr>
            <p:cNvPr id="145495" name="Freeform 87"/>
            <p:cNvSpPr/>
            <p:nvPr/>
          </p:nvSpPr>
          <p:spPr bwMode="auto">
            <a:xfrm>
              <a:off x="1232" y="3388"/>
              <a:ext cx="804" cy="5"/>
            </a:xfrm>
            <a:custGeom>
              <a:avLst/>
              <a:gdLst>
                <a:gd name="T0" fmla="*/ 0 w 804"/>
                <a:gd name="T1" fmla="*/ 0 h 5"/>
                <a:gd name="T2" fmla="*/ 804 w 804"/>
                <a:gd name="T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04" h="5">
                  <a:moveTo>
                    <a:pt x="0" y="0"/>
                  </a:moveTo>
                  <a:lnTo>
                    <a:pt x="804" y="5"/>
                  </a:lnTo>
                </a:path>
              </a:pathLst>
            </a:custGeom>
            <a:noFill/>
            <a:ln w="38100" cap="flat" cmpd="sng">
              <a:solidFill>
                <a:srgbClr val="9933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5496" name="Freeform 88"/>
            <p:cNvSpPr/>
            <p:nvPr/>
          </p:nvSpPr>
          <p:spPr bwMode="auto">
            <a:xfrm>
              <a:off x="3324" y="3388"/>
              <a:ext cx="456" cy="1"/>
            </a:xfrm>
            <a:custGeom>
              <a:avLst/>
              <a:gdLst>
                <a:gd name="T0" fmla="*/ 0 w 456"/>
                <a:gd name="T1" fmla="*/ 0 h 1"/>
                <a:gd name="T2" fmla="*/ 456 w 45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6" h="1">
                  <a:moveTo>
                    <a:pt x="0" y="0"/>
                  </a:moveTo>
                  <a:lnTo>
                    <a:pt x="456" y="0"/>
                  </a:lnTo>
                </a:path>
              </a:pathLst>
            </a:custGeom>
            <a:noFill/>
            <a:ln w="38100" cap="flat" cmpd="sng">
              <a:solidFill>
                <a:srgbClr val="993366"/>
              </a:solidFill>
              <a:prstDash val="solid"/>
              <a:round/>
              <a:headEnd type="none" w="med" len="med"/>
              <a:tailEnd type="stealth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145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145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145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145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5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80" grpId="0" autoUpdateAnimBg="0"/>
      <p:bldP spid="145481" grpId="0" autoUpdateAnimBg="0"/>
      <p:bldP spid="145482" grpId="0" autoUpdateAnimBg="0"/>
      <p:bldP spid="145483" grpId="0" autoUpdateAnimBg="0"/>
      <p:bldP spid="14548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Comment 1026"/>
          <p:cNvSpPr>
            <a:spLocks noChangeArrowheads="1"/>
          </p:cNvSpPr>
          <p:nvPr/>
        </p:nvSpPr>
        <p:spPr bwMode="auto">
          <a:xfrm>
            <a:off x="971550" y="333375"/>
            <a:ext cx="2422525" cy="711200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1" lang="zh-CN" alt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议一议：</a:t>
            </a:r>
          </a:p>
        </p:txBody>
      </p:sp>
      <p:sp>
        <p:nvSpPr>
          <p:cNvPr id="28675" name="Rectangle 1028"/>
          <p:cNvSpPr>
            <a:spLocks noChangeArrowheads="1"/>
          </p:cNvSpPr>
          <p:nvPr/>
        </p:nvSpPr>
        <p:spPr bwMode="auto">
          <a:xfrm>
            <a:off x="575468" y="2269549"/>
            <a:ext cx="7921625" cy="685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1" lang="zh-CN" altLang="en-US" sz="4000" b="1" dirty="0">
                <a:solidFill>
                  <a:srgbClr val="800080"/>
                </a:solidFill>
                <a:latin typeface="隶书" panose="02010509060101010101" charset="-122"/>
                <a:ea typeface="隶书" panose="02010509060101010101" charset="-122"/>
              </a:rPr>
              <a:t>解一元一次不等式组的解题步骤：</a:t>
            </a:r>
            <a:endParaRPr kumimoji="1" lang="zh-CN" altLang="en-US" sz="4000" b="1" dirty="0"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62469" name="Text Box 1029"/>
          <p:cNvSpPr txBox="1">
            <a:spLocks noChangeArrowheads="1"/>
          </p:cNvSpPr>
          <p:nvPr/>
        </p:nvSpPr>
        <p:spPr bwMode="auto">
          <a:xfrm>
            <a:off x="179388" y="3034011"/>
            <a:ext cx="87137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sz="3600" b="1" dirty="0">
                <a:latin typeface="隶书" panose="02010509060101010101" charset="-122"/>
                <a:ea typeface="隶书" panose="02010509060101010101" charset="-122"/>
              </a:rPr>
              <a:t>（</a:t>
            </a:r>
            <a:r>
              <a:rPr kumimoji="1" lang="en-US" altLang="zh-CN" sz="3600" b="1" dirty="0">
                <a:latin typeface="隶书" panose="02010509060101010101" charset="-122"/>
                <a:ea typeface="隶书" panose="02010509060101010101" charset="-122"/>
              </a:rPr>
              <a:t>1</a:t>
            </a:r>
            <a:r>
              <a:rPr kumimoji="1" lang="zh-CN" altLang="en-US" sz="3600" b="1" dirty="0">
                <a:latin typeface="隶书" panose="02010509060101010101" charset="-122"/>
                <a:ea typeface="隶书" panose="02010509060101010101" charset="-122"/>
              </a:rPr>
              <a:t>）求出不等式组中各个不等式的解集</a:t>
            </a:r>
            <a:r>
              <a:rPr kumimoji="1" lang="zh-CN" altLang="en-US" sz="3600" dirty="0">
                <a:latin typeface="隶书" panose="02010509060101010101" charset="-122"/>
                <a:ea typeface="隶书" panose="02010509060101010101" charset="-122"/>
              </a:rPr>
              <a:t>；</a:t>
            </a:r>
          </a:p>
        </p:txBody>
      </p:sp>
      <p:sp>
        <p:nvSpPr>
          <p:cNvPr id="62470" name="Text Box 1030"/>
          <p:cNvSpPr txBox="1">
            <a:spLocks noChangeArrowheads="1"/>
          </p:cNvSpPr>
          <p:nvPr/>
        </p:nvSpPr>
        <p:spPr bwMode="auto">
          <a:xfrm>
            <a:off x="202517" y="3699462"/>
            <a:ext cx="84058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sz="3600" b="1" dirty="0">
                <a:latin typeface="隶书" panose="02010509060101010101" charset="-122"/>
                <a:ea typeface="隶书" panose="02010509060101010101" charset="-122"/>
              </a:rPr>
              <a:t>（</a:t>
            </a:r>
            <a:r>
              <a:rPr kumimoji="1" lang="en-US" altLang="zh-CN" sz="3600" b="1" dirty="0">
                <a:latin typeface="隶书" panose="02010509060101010101" charset="-122"/>
                <a:ea typeface="隶书" panose="02010509060101010101" charset="-122"/>
              </a:rPr>
              <a:t>2</a:t>
            </a:r>
            <a:r>
              <a:rPr kumimoji="1" lang="zh-CN" altLang="en-US" sz="3600" b="1" dirty="0">
                <a:latin typeface="隶书" panose="02010509060101010101" charset="-122"/>
                <a:ea typeface="隶书" panose="02010509060101010101" charset="-122"/>
              </a:rPr>
              <a:t>）利用数轴，找出这些不等式解集的 </a:t>
            </a:r>
            <a:r>
              <a:rPr kumimoji="1" lang="zh-CN" altLang="en-US" sz="3600" b="1" dirty="0">
                <a:solidFill>
                  <a:srgbClr val="C00000"/>
                </a:solidFill>
                <a:latin typeface="隶书" panose="02010509060101010101" charset="-122"/>
                <a:ea typeface="隶书" panose="02010509060101010101" charset="-122"/>
              </a:rPr>
              <a:t>公共部分</a:t>
            </a:r>
            <a:r>
              <a:rPr kumimoji="1" lang="zh-CN" altLang="en-US" sz="3600" b="1" dirty="0">
                <a:latin typeface="隶书" panose="02010509060101010101" charset="-122"/>
                <a:ea typeface="隶书" panose="02010509060101010101" charset="-122"/>
              </a:rPr>
              <a:t>； </a:t>
            </a:r>
          </a:p>
        </p:txBody>
      </p:sp>
      <p:sp>
        <p:nvSpPr>
          <p:cNvPr id="28679" name="矩形 6"/>
          <p:cNvSpPr>
            <a:spLocks noChangeArrowheads="1"/>
          </p:cNvSpPr>
          <p:nvPr/>
        </p:nvSpPr>
        <p:spPr bwMode="auto">
          <a:xfrm>
            <a:off x="142874" y="4869160"/>
            <a:ext cx="86407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1" lang="zh-CN" altLang="en-US" sz="3600" b="1" dirty="0">
                <a:latin typeface="隶书" panose="02010509060101010101" charset="-122"/>
                <a:ea typeface="隶书" panose="02010509060101010101" charset="-122"/>
              </a:rPr>
              <a:t>（</a:t>
            </a:r>
            <a:r>
              <a:rPr kumimoji="1" lang="en-US" altLang="zh-CN" sz="3600" b="1" dirty="0">
                <a:latin typeface="隶书" panose="02010509060101010101" charset="-122"/>
                <a:ea typeface="隶书" panose="02010509060101010101" charset="-122"/>
              </a:rPr>
              <a:t>3</a:t>
            </a:r>
            <a:r>
              <a:rPr kumimoji="1" lang="zh-CN" altLang="en-US" sz="3600" b="1" dirty="0">
                <a:latin typeface="隶书" panose="02010509060101010101" charset="-122"/>
                <a:ea typeface="隶书" panose="02010509060101010101" charset="-122"/>
              </a:rPr>
              <a:t>）根据几个不等式解集的</a:t>
            </a:r>
            <a:r>
              <a:rPr kumimoji="1" lang="zh-CN" altLang="en-US" sz="3600" b="1" dirty="0">
                <a:solidFill>
                  <a:srgbClr val="C00000"/>
                </a:solidFill>
                <a:latin typeface="隶书" panose="02010509060101010101" charset="-122"/>
                <a:ea typeface="隶书" panose="02010509060101010101" charset="-122"/>
              </a:rPr>
              <a:t>公共部分</a:t>
            </a:r>
            <a:r>
              <a:rPr kumimoji="1" lang="zh-CN" altLang="en-US" sz="2000" b="1" dirty="0"/>
              <a:t>，</a:t>
            </a:r>
            <a:r>
              <a:rPr kumimoji="1" lang="zh-CN" altLang="en-US" b="1" dirty="0">
                <a:ea typeface="隶书" panose="02010509060101010101" charset="-122"/>
              </a:rPr>
              <a:t>写出</a:t>
            </a:r>
            <a:r>
              <a:rPr kumimoji="1" lang="zh-CN" altLang="en-US" sz="2000" b="1" dirty="0"/>
              <a:t> </a:t>
            </a:r>
            <a:r>
              <a:rPr kumimoji="1" lang="zh-CN" altLang="en-US" sz="3600" b="1" dirty="0">
                <a:latin typeface="隶书" panose="02010509060101010101" charset="-122"/>
                <a:ea typeface="隶书" panose="02010509060101010101" charset="-122"/>
              </a:rPr>
              <a:t>这个不等式组的解集。</a:t>
            </a:r>
            <a:endParaRPr lang="zh-CN" altLang="en-US" sz="3600" dirty="0"/>
          </a:p>
        </p:txBody>
      </p:sp>
      <p:grpSp>
        <p:nvGrpSpPr>
          <p:cNvPr id="2" name="组合 14"/>
          <p:cNvGrpSpPr/>
          <p:nvPr/>
        </p:nvGrpSpPr>
        <p:grpSpPr bwMode="auto">
          <a:xfrm>
            <a:off x="250825" y="0"/>
            <a:ext cx="8424863" cy="2420938"/>
            <a:chOff x="-309836" y="-3067987"/>
            <a:chExt cx="8281540" cy="1367432"/>
          </a:xfrm>
        </p:grpSpPr>
        <p:sp>
          <p:nvSpPr>
            <p:cNvPr id="13" name="Freeform 24"/>
            <p:cNvSpPr/>
            <p:nvPr/>
          </p:nvSpPr>
          <p:spPr bwMode="auto">
            <a:xfrm>
              <a:off x="-309836" y="-3067987"/>
              <a:ext cx="8281540" cy="1367432"/>
            </a:xfrm>
            <a:custGeom>
              <a:avLst/>
              <a:gdLst>
                <a:gd name="T0" fmla="*/ 940 w 4528"/>
                <a:gd name="T1" fmla="*/ 161 h 874"/>
                <a:gd name="T2" fmla="*/ 881 w 4528"/>
                <a:gd name="T3" fmla="*/ 212 h 874"/>
                <a:gd name="T4" fmla="*/ 703 w 4528"/>
                <a:gd name="T5" fmla="*/ 195 h 874"/>
                <a:gd name="T6" fmla="*/ 491 w 4528"/>
                <a:gd name="T7" fmla="*/ 178 h 874"/>
                <a:gd name="T8" fmla="*/ 339 w 4528"/>
                <a:gd name="T9" fmla="*/ 186 h 874"/>
                <a:gd name="T10" fmla="*/ 389 w 4528"/>
                <a:gd name="T11" fmla="*/ 195 h 874"/>
                <a:gd name="T12" fmla="*/ 313 w 4528"/>
                <a:gd name="T13" fmla="*/ 102 h 874"/>
                <a:gd name="T14" fmla="*/ 228 w 4528"/>
                <a:gd name="T15" fmla="*/ 237 h 874"/>
                <a:gd name="T16" fmla="*/ 322 w 4528"/>
                <a:gd name="T17" fmla="*/ 195 h 874"/>
                <a:gd name="T18" fmla="*/ 245 w 4528"/>
                <a:gd name="T19" fmla="*/ 127 h 874"/>
                <a:gd name="T20" fmla="*/ 101 w 4528"/>
                <a:gd name="T21" fmla="*/ 195 h 874"/>
                <a:gd name="T22" fmla="*/ 25 w 4528"/>
                <a:gd name="T23" fmla="*/ 474 h 874"/>
                <a:gd name="T24" fmla="*/ 51 w 4528"/>
                <a:gd name="T25" fmla="*/ 686 h 874"/>
                <a:gd name="T26" fmla="*/ 339 w 4528"/>
                <a:gd name="T27" fmla="*/ 652 h 874"/>
                <a:gd name="T28" fmla="*/ 483 w 4528"/>
                <a:gd name="T29" fmla="*/ 627 h 874"/>
                <a:gd name="T30" fmla="*/ 576 w 4528"/>
                <a:gd name="T31" fmla="*/ 694 h 874"/>
                <a:gd name="T32" fmla="*/ 991 w 4528"/>
                <a:gd name="T33" fmla="*/ 745 h 874"/>
                <a:gd name="T34" fmla="*/ 1338 w 4528"/>
                <a:gd name="T35" fmla="*/ 864 h 874"/>
                <a:gd name="T36" fmla="*/ 1524 w 4528"/>
                <a:gd name="T37" fmla="*/ 830 h 874"/>
                <a:gd name="T38" fmla="*/ 1558 w 4528"/>
                <a:gd name="T39" fmla="*/ 796 h 874"/>
                <a:gd name="T40" fmla="*/ 1694 w 4528"/>
                <a:gd name="T41" fmla="*/ 686 h 874"/>
                <a:gd name="T42" fmla="*/ 1745 w 4528"/>
                <a:gd name="T43" fmla="*/ 627 h 874"/>
                <a:gd name="T44" fmla="*/ 1897 w 4528"/>
                <a:gd name="T45" fmla="*/ 567 h 874"/>
                <a:gd name="T46" fmla="*/ 2168 w 4528"/>
                <a:gd name="T47" fmla="*/ 635 h 874"/>
                <a:gd name="T48" fmla="*/ 2321 w 4528"/>
                <a:gd name="T49" fmla="*/ 711 h 874"/>
                <a:gd name="T50" fmla="*/ 3659 w 4528"/>
                <a:gd name="T51" fmla="*/ 822 h 874"/>
                <a:gd name="T52" fmla="*/ 4235 w 4528"/>
                <a:gd name="T53" fmla="*/ 754 h 874"/>
                <a:gd name="T54" fmla="*/ 4311 w 4528"/>
                <a:gd name="T55" fmla="*/ 720 h 874"/>
                <a:gd name="T56" fmla="*/ 4438 w 4528"/>
                <a:gd name="T57" fmla="*/ 635 h 874"/>
                <a:gd name="T58" fmla="*/ 4472 w 4528"/>
                <a:gd name="T59" fmla="*/ 203 h 874"/>
                <a:gd name="T60" fmla="*/ 4396 w 4528"/>
                <a:gd name="T61" fmla="*/ 127 h 874"/>
                <a:gd name="T62" fmla="*/ 4159 w 4528"/>
                <a:gd name="T63" fmla="*/ 85 h 874"/>
                <a:gd name="T64" fmla="*/ 3795 w 4528"/>
                <a:gd name="T65" fmla="*/ 212 h 874"/>
                <a:gd name="T66" fmla="*/ 3684 w 4528"/>
                <a:gd name="T67" fmla="*/ 76 h 874"/>
                <a:gd name="T68" fmla="*/ 3922 w 4528"/>
                <a:gd name="T69" fmla="*/ 118 h 874"/>
                <a:gd name="T70" fmla="*/ 3922 w 4528"/>
                <a:gd name="T71" fmla="*/ 42 h 874"/>
                <a:gd name="T72" fmla="*/ 3447 w 4528"/>
                <a:gd name="T73" fmla="*/ 51 h 874"/>
                <a:gd name="T74" fmla="*/ 3210 w 4528"/>
                <a:gd name="T75" fmla="*/ 135 h 874"/>
                <a:gd name="T76" fmla="*/ 2676 w 4528"/>
                <a:gd name="T77" fmla="*/ 135 h 874"/>
                <a:gd name="T78" fmla="*/ 2592 w 4528"/>
                <a:gd name="T79" fmla="*/ 25 h 874"/>
                <a:gd name="T80" fmla="*/ 2380 w 4528"/>
                <a:gd name="T81" fmla="*/ 17 h 874"/>
                <a:gd name="T82" fmla="*/ 2168 w 4528"/>
                <a:gd name="T83" fmla="*/ 85 h 874"/>
                <a:gd name="T84" fmla="*/ 1745 w 4528"/>
                <a:gd name="T85" fmla="*/ 229 h 874"/>
                <a:gd name="T86" fmla="*/ 1219 w 4528"/>
                <a:gd name="T87" fmla="*/ 152 h 874"/>
                <a:gd name="T88" fmla="*/ 1033 w 4528"/>
                <a:gd name="T89" fmla="*/ 203 h 87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4528"/>
                <a:gd name="T136" fmla="*/ 0 h 874"/>
                <a:gd name="T137" fmla="*/ 4528 w 4528"/>
                <a:gd name="T138" fmla="*/ 874 h 874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4528" h="874">
                  <a:moveTo>
                    <a:pt x="1042" y="254"/>
                  </a:moveTo>
                  <a:cubicBezTo>
                    <a:pt x="1024" y="203"/>
                    <a:pt x="990" y="177"/>
                    <a:pt x="940" y="161"/>
                  </a:cubicBezTo>
                  <a:cubicBezTo>
                    <a:pt x="923" y="166"/>
                    <a:pt x="901" y="171"/>
                    <a:pt x="889" y="186"/>
                  </a:cubicBezTo>
                  <a:cubicBezTo>
                    <a:pt x="883" y="193"/>
                    <a:pt x="887" y="206"/>
                    <a:pt x="881" y="212"/>
                  </a:cubicBezTo>
                  <a:cubicBezTo>
                    <a:pt x="867" y="227"/>
                    <a:pt x="830" y="246"/>
                    <a:pt x="830" y="246"/>
                  </a:cubicBezTo>
                  <a:cubicBezTo>
                    <a:pt x="786" y="231"/>
                    <a:pt x="746" y="209"/>
                    <a:pt x="703" y="195"/>
                  </a:cubicBezTo>
                  <a:cubicBezTo>
                    <a:pt x="668" y="172"/>
                    <a:pt x="635" y="157"/>
                    <a:pt x="601" y="135"/>
                  </a:cubicBezTo>
                  <a:cubicBezTo>
                    <a:pt x="562" y="145"/>
                    <a:pt x="529" y="164"/>
                    <a:pt x="491" y="178"/>
                  </a:cubicBezTo>
                  <a:cubicBezTo>
                    <a:pt x="454" y="165"/>
                    <a:pt x="427" y="139"/>
                    <a:pt x="389" y="127"/>
                  </a:cubicBezTo>
                  <a:cubicBezTo>
                    <a:pt x="362" y="167"/>
                    <a:pt x="353" y="142"/>
                    <a:pt x="339" y="186"/>
                  </a:cubicBezTo>
                  <a:cubicBezTo>
                    <a:pt x="342" y="200"/>
                    <a:pt x="336" y="220"/>
                    <a:pt x="347" y="229"/>
                  </a:cubicBezTo>
                  <a:cubicBezTo>
                    <a:pt x="378" y="254"/>
                    <a:pt x="386" y="204"/>
                    <a:pt x="389" y="195"/>
                  </a:cubicBezTo>
                  <a:cubicBezTo>
                    <a:pt x="386" y="178"/>
                    <a:pt x="386" y="132"/>
                    <a:pt x="364" y="118"/>
                  </a:cubicBezTo>
                  <a:cubicBezTo>
                    <a:pt x="349" y="109"/>
                    <a:pt x="313" y="102"/>
                    <a:pt x="313" y="102"/>
                  </a:cubicBezTo>
                  <a:cubicBezTo>
                    <a:pt x="214" y="114"/>
                    <a:pt x="262" y="97"/>
                    <a:pt x="220" y="161"/>
                  </a:cubicBezTo>
                  <a:cubicBezTo>
                    <a:pt x="223" y="186"/>
                    <a:pt x="213" y="217"/>
                    <a:pt x="228" y="237"/>
                  </a:cubicBezTo>
                  <a:cubicBezTo>
                    <a:pt x="231" y="241"/>
                    <a:pt x="299" y="222"/>
                    <a:pt x="305" y="220"/>
                  </a:cubicBezTo>
                  <a:cubicBezTo>
                    <a:pt x="311" y="212"/>
                    <a:pt x="321" y="205"/>
                    <a:pt x="322" y="195"/>
                  </a:cubicBezTo>
                  <a:cubicBezTo>
                    <a:pt x="323" y="185"/>
                    <a:pt x="308" y="141"/>
                    <a:pt x="296" y="135"/>
                  </a:cubicBezTo>
                  <a:cubicBezTo>
                    <a:pt x="281" y="127"/>
                    <a:pt x="262" y="130"/>
                    <a:pt x="245" y="127"/>
                  </a:cubicBezTo>
                  <a:cubicBezTo>
                    <a:pt x="220" y="130"/>
                    <a:pt x="194" y="129"/>
                    <a:pt x="169" y="135"/>
                  </a:cubicBezTo>
                  <a:cubicBezTo>
                    <a:pt x="142" y="142"/>
                    <a:pt x="124" y="180"/>
                    <a:pt x="101" y="195"/>
                  </a:cubicBezTo>
                  <a:cubicBezTo>
                    <a:pt x="92" y="223"/>
                    <a:pt x="59" y="271"/>
                    <a:pt x="59" y="271"/>
                  </a:cubicBezTo>
                  <a:cubicBezTo>
                    <a:pt x="48" y="339"/>
                    <a:pt x="43" y="407"/>
                    <a:pt x="25" y="474"/>
                  </a:cubicBezTo>
                  <a:cubicBezTo>
                    <a:pt x="39" y="528"/>
                    <a:pt x="16" y="575"/>
                    <a:pt x="0" y="627"/>
                  </a:cubicBezTo>
                  <a:cubicBezTo>
                    <a:pt x="11" y="660"/>
                    <a:pt x="16" y="677"/>
                    <a:pt x="51" y="686"/>
                  </a:cubicBezTo>
                  <a:cubicBezTo>
                    <a:pt x="73" y="692"/>
                    <a:pt x="118" y="703"/>
                    <a:pt x="118" y="703"/>
                  </a:cubicBezTo>
                  <a:cubicBezTo>
                    <a:pt x="179" y="697"/>
                    <a:pt x="285" y="689"/>
                    <a:pt x="339" y="652"/>
                  </a:cubicBezTo>
                  <a:cubicBezTo>
                    <a:pt x="396" y="613"/>
                    <a:pt x="370" y="624"/>
                    <a:pt x="415" y="610"/>
                  </a:cubicBezTo>
                  <a:cubicBezTo>
                    <a:pt x="420" y="611"/>
                    <a:pt x="473" y="619"/>
                    <a:pt x="483" y="627"/>
                  </a:cubicBezTo>
                  <a:cubicBezTo>
                    <a:pt x="491" y="633"/>
                    <a:pt x="492" y="645"/>
                    <a:pt x="499" y="652"/>
                  </a:cubicBezTo>
                  <a:cubicBezTo>
                    <a:pt x="536" y="684"/>
                    <a:pt x="540" y="683"/>
                    <a:pt x="576" y="694"/>
                  </a:cubicBezTo>
                  <a:cubicBezTo>
                    <a:pt x="614" y="720"/>
                    <a:pt x="660" y="732"/>
                    <a:pt x="703" y="745"/>
                  </a:cubicBezTo>
                  <a:cubicBezTo>
                    <a:pt x="821" y="740"/>
                    <a:pt x="886" y="729"/>
                    <a:pt x="991" y="745"/>
                  </a:cubicBezTo>
                  <a:cubicBezTo>
                    <a:pt x="1045" y="753"/>
                    <a:pt x="1100" y="780"/>
                    <a:pt x="1152" y="796"/>
                  </a:cubicBezTo>
                  <a:cubicBezTo>
                    <a:pt x="1207" y="834"/>
                    <a:pt x="1276" y="842"/>
                    <a:pt x="1338" y="864"/>
                  </a:cubicBezTo>
                  <a:cubicBezTo>
                    <a:pt x="1394" y="861"/>
                    <a:pt x="1452" y="865"/>
                    <a:pt x="1507" y="855"/>
                  </a:cubicBezTo>
                  <a:cubicBezTo>
                    <a:pt x="1517" y="853"/>
                    <a:pt x="1516" y="836"/>
                    <a:pt x="1524" y="830"/>
                  </a:cubicBezTo>
                  <a:cubicBezTo>
                    <a:pt x="1531" y="824"/>
                    <a:pt x="1541" y="825"/>
                    <a:pt x="1550" y="822"/>
                  </a:cubicBezTo>
                  <a:cubicBezTo>
                    <a:pt x="1553" y="813"/>
                    <a:pt x="1552" y="802"/>
                    <a:pt x="1558" y="796"/>
                  </a:cubicBezTo>
                  <a:cubicBezTo>
                    <a:pt x="1572" y="781"/>
                    <a:pt x="1609" y="762"/>
                    <a:pt x="1609" y="762"/>
                  </a:cubicBezTo>
                  <a:cubicBezTo>
                    <a:pt x="1628" y="734"/>
                    <a:pt x="1663" y="695"/>
                    <a:pt x="1694" y="686"/>
                  </a:cubicBezTo>
                  <a:cubicBezTo>
                    <a:pt x="1711" y="633"/>
                    <a:pt x="1687" y="684"/>
                    <a:pt x="1728" y="652"/>
                  </a:cubicBezTo>
                  <a:cubicBezTo>
                    <a:pt x="1736" y="646"/>
                    <a:pt x="1737" y="633"/>
                    <a:pt x="1745" y="627"/>
                  </a:cubicBezTo>
                  <a:cubicBezTo>
                    <a:pt x="1748" y="625"/>
                    <a:pt x="1792" y="611"/>
                    <a:pt x="1795" y="610"/>
                  </a:cubicBezTo>
                  <a:cubicBezTo>
                    <a:pt x="1827" y="589"/>
                    <a:pt x="1861" y="580"/>
                    <a:pt x="1897" y="567"/>
                  </a:cubicBezTo>
                  <a:cubicBezTo>
                    <a:pt x="1942" y="570"/>
                    <a:pt x="1988" y="571"/>
                    <a:pt x="2033" y="576"/>
                  </a:cubicBezTo>
                  <a:cubicBezTo>
                    <a:pt x="2062" y="579"/>
                    <a:pt x="2145" y="618"/>
                    <a:pt x="2168" y="635"/>
                  </a:cubicBezTo>
                  <a:cubicBezTo>
                    <a:pt x="2223" y="675"/>
                    <a:pt x="2166" y="652"/>
                    <a:pt x="2219" y="669"/>
                  </a:cubicBezTo>
                  <a:cubicBezTo>
                    <a:pt x="2250" y="690"/>
                    <a:pt x="2285" y="700"/>
                    <a:pt x="2321" y="711"/>
                  </a:cubicBezTo>
                  <a:cubicBezTo>
                    <a:pt x="2407" y="770"/>
                    <a:pt x="2573" y="804"/>
                    <a:pt x="2676" y="813"/>
                  </a:cubicBezTo>
                  <a:cubicBezTo>
                    <a:pt x="2970" y="874"/>
                    <a:pt x="3514" y="823"/>
                    <a:pt x="3659" y="822"/>
                  </a:cubicBezTo>
                  <a:cubicBezTo>
                    <a:pt x="3801" y="816"/>
                    <a:pt x="3949" y="818"/>
                    <a:pt x="4091" y="796"/>
                  </a:cubicBezTo>
                  <a:cubicBezTo>
                    <a:pt x="4140" y="788"/>
                    <a:pt x="4187" y="765"/>
                    <a:pt x="4235" y="754"/>
                  </a:cubicBezTo>
                  <a:cubicBezTo>
                    <a:pt x="4243" y="748"/>
                    <a:pt x="4251" y="741"/>
                    <a:pt x="4260" y="737"/>
                  </a:cubicBezTo>
                  <a:cubicBezTo>
                    <a:pt x="4276" y="730"/>
                    <a:pt x="4311" y="720"/>
                    <a:pt x="4311" y="720"/>
                  </a:cubicBezTo>
                  <a:cubicBezTo>
                    <a:pt x="4369" y="681"/>
                    <a:pt x="4343" y="692"/>
                    <a:pt x="4387" y="678"/>
                  </a:cubicBezTo>
                  <a:cubicBezTo>
                    <a:pt x="4403" y="662"/>
                    <a:pt x="4423" y="652"/>
                    <a:pt x="4438" y="635"/>
                  </a:cubicBezTo>
                  <a:cubicBezTo>
                    <a:pt x="4481" y="585"/>
                    <a:pt x="4499" y="536"/>
                    <a:pt x="4515" y="474"/>
                  </a:cubicBezTo>
                  <a:cubicBezTo>
                    <a:pt x="4510" y="364"/>
                    <a:pt x="4528" y="288"/>
                    <a:pt x="4472" y="203"/>
                  </a:cubicBezTo>
                  <a:cubicBezTo>
                    <a:pt x="4456" y="154"/>
                    <a:pt x="4477" y="200"/>
                    <a:pt x="4438" y="161"/>
                  </a:cubicBezTo>
                  <a:cubicBezTo>
                    <a:pt x="4399" y="122"/>
                    <a:pt x="4445" y="143"/>
                    <a:pt x="4396" y="127"/>
                  </a:cubicBezTo>
                  <a:cubicBezTo>
                    <a:pt x="4350" y="96"/>
                    <a:pt x="4335" y="94"/>
                    <a:pt x="4286" y="76"/>
                  </a:cubicBezTo>
                  <a:cubicBezTo>
                    <a:pt x="4244" y="79"/>
                    <a:pt x="4201" y="80"/>
                    <a:pt x="4159" y="85"/>
                  </a:cubicBezTo>
                  <a:cubicBezTo>
                    <a:pt x="4109" y="91"/>
                    <a:pt x="4069" y="128"/>
                    <a:pt x="4023" y="144"/>
                  </a:cubicBezTo>
                  <a:cubicBezTo>
                    <a:pt x="3980" y="207"/>
                    <a:pt x="3861" y="206"/>
                    <a:pt x="3795" y="212"/>
                  </a:cubicBezTo>
                  <a:cubicBezTo>
                    <a:pt x="3727" y="204"/>
                    <a:pt x="3711" y="212"/>
                    <a:pt x="3676" y="161"/>
                  </a:cubicBezTo>
                  <a:cubicBezTo>
                    <a:pt x="3679" y="133"/>
                    <a:pt x="3659" y="89"/>
                    <a:pt x="3684" y="76"/>
                  </a:cubicBezTo>
                  <a:cubicBezTo>
                    <a:pt x="3732" y="50"/>
                    <a:pt x="3818" y="85"/>
                    <a:pt x="3871" y="102"/>
                  </a:cubicBezTo>
                  <a:cubicBezTo>
                    <a:pt x="3888" y="108"/>
                    <a:pt x="3922" y="118"/>
                    <a:pt x="3922" y="118"/>
                  </a:cubicBezTo>
                  <a:cubicBezTo>
                    <a:pt x="3950" y="109"/>
                    <a:pt x="3972" y="84"/>
                    <a:pt x="3947" y="51"/>
                  </a:cubicBezTo>
                  <a:cubicBezTo>
                    <a:pt x="3942" y="44"/>
                    <a:pt x="3930" y="46"/>
                    <a:pt x="3922" y="42"/>
                  </a:cubicBezTo>
                  <a:cubicBezTo>
                    <a:pt x="3849" y="5"/>
                    <a:pt x="3810" y="6"/>
                    <a:pt x="3718" y="0"/>
                  </a:cubicBezTo>
                  <a:cubicBezTo>
                    <a:pt x="3624" y="9"/>
                    <a:pt x="3537" y="26"/>
                    <a:pt x="3447" y="51"/>
                  </a:cubicBezTo>
                  <a:cubicBezTo>
                    <a:pt x="3399" y="64"/>
                    <a:pt x="3363" y="81"/>
                    <a:pt x="3320" y="102"/>
                  </a:cubicBezTo>
                  <a:cubicBezTo>
                    <a:pt x="3287" y="118"/>
                    <a:pt x="3244" y="123"/>
                    <a:pt x="3210" y="135"/>
                  </a:cubicBezTo>
                  <a:cubicBezTo>
                    <a:pt x="3157" y="154"/>
                    <a:pt x="3104" y="173"/>
                    <a:pt x="3049" y="186"/>
                  </a:cubicBezTo>
                  <a:cubicBezTo>
                    <a:pt x="2914" y="181"/>
                    <a:pt x="2800" y="178"/>
                    <a:pt x="2676" y="135"/>
                  </a:cubicBezTo>
                  <a:cubicBezTo>
                    <a:pt x="2653" y="101"/>
                    <a:pt x="2640" y="69"/>
                    <a:pt x="2617" y="34"/>
                  </a:cubicBezTo>
                  <a:cubicBezTo>
                    <a:pt x="2612" y="27"/>
                    <a:pt x="2600" y="29"/>
                    <a:pt x="2592" y="25"/>
                  </a:cubicBezTo>
                  <a:cubicBezTo>
                    <a:pt x="2583" y="20"/>
                    <a:pt x="2575" y="14"/>
                    <a:pt x="2566" y="8"/>
                  </a:cubicBezTo>
                  <a:cubicBezTo>
                    <a:pt x="2504" y="11"/>
                    <a:pt x="2442" y="10"/>
                    <a:pt x="2380" y="17"/>
                  </a:cubicBezTo>
                  <a:cubicBezTo>
                    <a:pt x="2332" y="22"/>
                    <a:pt x="2266" y="52"/>
                    <a:pt x="2219" y="68"/>
                  </a:cubicBezTo>
                  <a:cubicBezTo>
                    <a:pt x="2202" y="74"/>
                    <a:pt x="2183" y="75"/>
                    <a:pt x="2168" y="85"/>
                  </a:cubicBezTo>
                  <a:cubicBezTo>
                    <a:pt x="2128" y="111"/>
                    <a:pt x="2086" y="138"/>
                    <a:pt x="2041" y="152"/>
                  </a:cubicBezTo>
                  <a:cubicBezTo>
                    <a:pt x="1964" y="205"/>
                    <a:pt x="1835" y="220"/>
                    <a:pt x="1745" y="229"/>
                  </a:cubicBezTo>
                  <a:cubicBezTo>
                    <a:pt x="1719" y="228"/>
                    <a:pt x="1455" y="222"/>
                    <a:pt x="1372" y="212"/>
                  </a:cubicBezTo>
                  <a:cubicBezTo>
                    <a:pt x="1320" y="205"/>
                    <a:pt x="1264" y="174"/>
                    <a:pt x="1219" y="152"/>
                  </a:cubicBezTo>
                  <a:cubicBezTo>
                    <a:pt x="1188" y="137"/>
                    <a:pt x="1151" y="130"/>
                    <a:pt x="1118" y="118"/>
                  </a:cubicBezTo>
                  <a:cubicBezTo>
                    <a:pt x="1050" y="163"/>
                    <a:pt x="1078" y="135"/>
                    <a:pt x="1033" y="203"/>
                  </a:cubicBezTo>
                  <a:cubicBezTo>
                    <a:pt x="1023" y="217"/>
                    <a:pt x="1039" y="237"/>
                    <a:pt x="1042" y="254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FF99"/>
              </a:solidFill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Text Box 25"/>
            <p:cNvSpPr txBox="1">
              <a:spLocks noChangeArrowheads="1"/>
            </p:cNvSpPr>
            <p:nvPr/>
          </p:nvSpPr>
          <p:spPr bwMode="auto">
            <a:xfrm>
              <a:off x="326845" y="-2717386"/>
              <a:ext cx="7282824" cy="67250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>
              <a:lvl1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>
                <a:buClrTx/>
                <a:buSzTx/>
                <a:buFontTx/>
                <a:buNone/>
              </a:pPr>
              <a:r>
                <a:rPr lang="zh-CN" altLang="en-US" sz="36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根据上面的解答过程你认为解一元一次不等式组的一般步骤是什么</a:t>
              </a:r>
              <a:r>
                <a:rPr lang="en-US" altLang="zh-CN" sz="36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animBg="1"/>
      <p:bldP spid="28675" grpId="0" animBg="1"/>
      <p:bldP spid="62469" grpId="0" autoUpdateAnimBg="0"/>
      <p:bldP spid="62470" grpId="0"/>
      <p:bldP spid="2867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68313" y="404813"/>
            <a:ext cx="1171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例</a:t>
            </a:r>
            <a:r>
              <a:rPr lang="en-US" altLang="zh-CN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、</a:t>
            </a:r>
            <a:r>
              <a:rPr lang="zh-CN" altLang="en-US" sz="2800" b="1"/>
              <a:t> 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331913" y="404813"/>
            <a:ext cx="2416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解不等式组：</a:t>
            </a:r>
            <a:r>
              <a:rPr lang="zh-CN" altLang="en-US" sz="2800" b="1"/>
              <a:t> 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3341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3995738" y="260350"/>
          <a:ext cx="24479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5" name="Equation" r:id="rId3" imgW="901065" imgH="177800" progId="Equation.DSMT4">
                  <p:embed/>
                </p:oleObj>
              </mc:Choice>
              <mc:Fallback>
                <p:oleObj name="Equation" r:id="rId3" imgW="901065" imgH="177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260350"/>
                        <a:ext cx="2447925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3341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4068763" y="765175"/>
          <a:ext cx="1223962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6" name="Equation" r:id="rId5" imgW="431165" imgH="177800" progId="Equation.DSMT4">
                  <p:embed/>
                </p:oleObj>
              </mc:Choice>
              <mc:Fallback>
                <p:oleObj name="Equation" r:id="rId5" imgW="431165" imgH="177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8763" y="765175"/>
                        <a:ext cx="1223962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6" name="AutoShape 10"/>
          <p:cNvSpPr/>
          <p:nvPr/>
        </p:nvSpPr>
        <p:spPr bwMode="auto">
          <a:xfrm>
            <a:off x="3852863" y="476250"/>
            <a:ext cx="71437" cy="576263"/>
          </a:xfrm>
          <a:prstGeom prst="leftBrace">
            <a:avLst>
              <a:gd name="adj1" fmla="val 67223"/>
              <a:gd name="adj2" fmla="val 50000"/>
            </a:avLst>
          </a:prstGeom>
          <a:noFill/>
          <a:ln w="25400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6805613" y="260350"/>
            <a:ext cx="638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800">
                <a:solidFill>
                  <a:srgbClr val="000000"/>
                </a:solidFill>
              </a:rPr>
              <a:t>①</a:t>
            </a:r>
            <a:r>
              <a:rPr lang="en-US" altLang="zh-CN" sz="28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6805613" y="765175"/>
            <a:ext cx="638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800">
                <a:solidFill>
                  <a:srgbClr val="000000"/>
                </a:solidFill>
              </a:rPr>
              <a:t>②</a:t>
            </a:r>
            <a:r>
              <a:rPr lang="en-US" altLang="zh-CN" sz="28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827088" y="1412875"/>
            <a:ext cx="993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解：</a:t>
            </a:r>
            <a:r>
              <a:rPr lang="zh-CN" altLang="en-US" sz="2800" b="1"/>
              <a:t> </a:t>
            </a: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1547813" y="1412875"/>
            <a:ext cx="2863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解不等式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①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，得</a:t>
            </a:r>
            <a:r>
              <a:rPr lang="zh-CN" altLang="en-US" sz="2800" b="1" dirty="0">
                <a:latin typeface="黑体" panose="02010609060101010101" charset="-122"/>
                <a:ea typeface="黑体" panose="02010609060101010101" charset="-122"/>
              </a:rPr>
              <a:t> </a:t>
            </a: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3341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9471" name="Object 15"/>
          <p:cNvGraphicFramePr>
            <a:graphicFrameLocks noChangeAspect="1"/>
          </p:cNvGraphicFramePr>
          <p:nvPr/>
        </p:nvGraphicFramePr>
        <p:xfrm>
          <a:off x="4572000" y="1484313"/>
          <a:ext cx="1008063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7" name="Equation" r:id="rId7" imgW="354965" imgH="177800" progId="Equation.DSMT4">
                  <p:embed/>
                </p:oleObj>
              </mc:Choice>
              <mc:Fallback>
                <p:oleObj name="Equation" r:id="rId7" imgW="354965" imgH="1778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484313"/>
                        <a:ext cx="1008063" cy="490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1619250" y="2565400"/>
            <a:ext cx="3106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解不等式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②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，得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</a:rPr>
              <a:t>	 </a:t>
            </a:r>
          </a:p>
        </p:txBody>
      </p:sp>
      <p:graphicFrame>
        <p:nvGraphicFramePr>
          <p:cNvPr id="19474" name="Object 18"/>
          <p:cNvGraphicFramePr>
            <a:graphicFrameLocks noChangeAspect="1"/>
          </p:cNvGraphicFramePr>
          <p:nvPr/>
        </p:nvGraphicFramePr>
        <p:xfrm>
          <a:off x="4427538" y="2565400"/>
          <a:ext cx="1008062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8" name="Equation" r:id="rId9" imgW="354965" imgH="177800" progId="Equation.DSMT4">
                  <p:embed/>
                </p:oleObj>
              </mc:Choice>
              <mc:Fallback>
                <p:oleObj name="Equation" r:id="rId9" imgW="354965" imgH="1778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2565400"/>
                        <a:ext cx="1008062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0" y="3341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19481" name="Picture 25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969963" y="3932238"/>
            <a:ext cx="7056437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82" name="Picture 26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114425" y="3932238"/>
            <a:ext cx="69135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9486" name="Group 30"/>
          <p:cNvGrpSpPr/>
          <p:nvPr/>
        </p:nvGrpSpPr>
        <p:grpSpPr bwMode="auto">
          <a:xfrm>
            <a:off x="4283075" y="3500438"/>
            <a:ext cx="3168650" cy="504825"/>
            <a:chOff x="2744" y="2704"/>
            <a:chExt cx="1996" cy="318"/>
          </a:xfrm>
        </p:grpSpPr>
        <p:sp>
          <p:nvSpPr>
            <p:cNvPr id="19483" name="Line 27"/>
            <p:cNvSpPr>
              <a:spLocks noChangeShapeType="1"/>
            </p:cNvSpPr>
            <p:nvPr/>
          </p:nvSpPr>
          <p:spPr bwMode="auto">
            <a:xfrm flipV="1">
              <a:off x="2744" y="2704"/>
              <a:ext cx="0" cy="31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5" name="Line 29"/>
            <p:cNvSpPr>
              <a:spLocks noChangeShapeType="1"/>
            </p:cNvSpPr>
            <p:nvPr/>
          </p:nvSpPr>
          <p:spPr bwMode="auto">
            <a:xfrm>
              <a:off x="2744" y="2704"/>
              <a:ext cx="1996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19491" name="Picture 35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1042988" y="3500438"/>
            <a:ext cx="6913562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9498" name="Group 42"/>
          <p:cNvGrpSpPr/>
          <p:nvPr/>
        </p:nvGrpSpPr>
        <p:grpSpPr bwMode="auto">
          <a:xfrm>
            <a:off x="5938838" y="3644900"/>
            <a:ext cx="1871662" cy="360363"/>
            <a:chOff x="3833" y="3521"/>
            <a:chExt cx="1043" cy="227"/>
          </a:xfrm>
        </p:grpSpPr>
        <p:sp>
          <p:nvSpPr>
            <p:cNvPr id="19496" name="Line 40"/>
            <p:cNvSpPr>
              <a:spLocks noChangeShapeType="1"/>
            </p:cNvSpPr>
            <p:nvPr/>
          </p:nvSpPr>
          <p:spPr bwMode="auto">
            <a:xfrm flipV="1">
              <a:off x="3833" y="3521"/>
              <a:ext cx="0" cy="22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7" name="Line 41"/>
            <p:cNvSpPr>
              <a:spLocks noChangeShapeType="1"/>
            </p:cNvSpPr>
            <p:nvPr/>
          </p:nvSpPr>
          <p:spPr bwMode="auto">
            <a:xfrm>
              <a:off x="3833" y="3521"/>
              <a:ext cx="1043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9508" name="Group 52"/>
          <p:cNvGrpSpPr/>
          <p:nvPr/>
        </p:nvGrpSpPr>
        <p:grpSpPr bwMode="auto">
          <a:xfrm>
            <a:off x="5938838" y="3644900"/>
            <a:ext cx="1655762" cy="431800"/>
            <a:chOff x="3833" y="3521"/>
            <a:chExt cx="1043" cy="272"/>
          </a:xfrm>
        </p:grpSpPr>
        <p:sp>
          <p:nvSpPr>
            <p:cNvPr id="19499" name="Line 43"/>
            <p:cNvSpPr>
              <a:spLocks noChangeShapeType="1"/>
            </p:cNvSpPr>
            <p:nvPr/>
          </p:nvSpPr>
          <p:spPr bwMode="auto">
            <a:xfrm flipH="1">
              <a:off x="3833" y="3521"/>
              <a:ext cx="136" cy="136"/>
            </a:xfrm>
            <a:prstGeom prst="line">
              <a:avLst/>
            </a:prstGeom>
            <a:noFill/>
            <a:ln w="25400">
              <a:solidFill>
                <a:srgbClr val="FF33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00" name="Line 44"/>
            <p:cNvSpPr>
              <a:spLocks noChangeShapeType="1"/>
            </p:cNvSpPr>
            <p:nvPr/>
          </p:nvSpPr>
          <p:spPr bwMode="auto">
            <a:xfrm flipH="1">
              <a:off x="3833" y="3521"/>
              <a:ext cx="272" cy="272"/>
            </a:xfrm>
            <a:prstGeom prst="line">
              <a:avLst/>
            </a:prstGeom>
            <a:noFill/>
            <a:ln w="25400">
              <a:solidFill>
                <a:srgbClr val="FF33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01" name="Line 45"/>
            <p:cNvSpPr>
              <a:spLocks noChangeShapeType="1"/>
            </p:cNvSpPr>
            <p:nvPr/>
          </p:nvSpPr>
          <p:spPr bwMode="auto">
            <a:xfrm flipH="1">
              <a:off x="3923" y="3521"/>
              <a:ext cx="272" cy="272"/>
            </a:xfrm>
            <a:prstGeom prst="line">
              <a:avLst/>
            </a:prstGeom>
            <a:noFill/>
            <a:ln w="25400">
              <a:solidFill>
                <a:srgbClr val="FF33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02" name="Line 46"/>
            <p:cNvSpPr>
              <a:spLocks noChangeShapeType="1"/>
            </p:cNvSpPr>
            <p:nvPr/>
          </p:nvSpPr>
          <p:spPr bwMode="auto">
            <a:xfrm flipH="1">
              <a:off x="4059" y="3521"/>
              <a:ext cx="273" cy="272"/>
            </a:xfrm>
            <a:prstGeom prst="line">
              <a:avLst/>
            </a:prstGeom>
            <a:noFill/>
            <a:ln w="25400">
              <a:solidFill>
                <a:srgbClr val="FF33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03" name="Line 47"/>
            <p:cNvSpPr>
              <a:spLocks noChangeShapeType="1"/>
            </p:cNvSpPr>
            <p:nvPr/>
          </p:nvSpPr>
          <p:spPr bwMode="auto">
            <a:xfrm flipH="1">
              <a:off x="4195" y="3521"/>
              <a:ext cx="273" cy="272"/>
            </a:xfrm>
            <a:prstGeom prst="line">
              <a:avLst/>
            </a:prstGeom>
            <a:noFill/>
            <a:ln w="25400">
              <a:solidFill>
                <a:srgbClr val="FF33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04" name="Line 48"/>
            <p:cNvSpPr>
              <a:spLocks noChangeShapeType="1"/>
            </p:cNvSpPr>
            <p:nvPr/>
          </p:nvSpPr>
          <p:spPr bwMode="auto">
            <a:xfrm flipH="1">
              <a:off x="4332" y="3521"/>
              <a:ext cx="272" cy="272"/>
            </a:xfrm>
            <a:prstGeom prst="line">
              <a:avLst/>
            </a:prstGeom>
            <a:noFill/>
            <a:ln w="25400">
              <a:solidFill>
                <a:srgbClr val="FF33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05" name="Line 49"/>
            <p:cNvSpPr>
              <a:spLocks noChangeShapeType="1"/>
            </p:cNvSpPr>
            <p:nvPr/>
          </p:nvSpPr>
          <p:spPr bwMode="auto">
            <a:xfrm flipH="1">
              <a:off x="4468" y="3521"/>
              <a:ext cx="226" cy="272"/>
            </a:xfrm>
            <a:prstGeom prst="line">
              <a:avLst/>
            </a:prstGeom>
            <a:noFill/>
            <a:ln w="25400">
              <a:solidFill>
                <a:srgbClr val="FF33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06" name="Line 50"/>
            <p:cNvSpPr>
              <a:spLocks noChangeShapeType="1"/>
            </p:cNvSpPr>
            <p:nvPr/>
          </p:nvSpPr>
          <p:spPr bwMode="auto">
            <a:xfrm flipH="1">
              <a:off x="4604" y="3521"/>
              <a:ext cx="181" cy="272"/>
            </a:xfrm>
            <a:prstGeom prst="line">
              <a:avLst/>
            </a:prstGeom>
            <a:noFill/>
            <a:ln w="25400">
              <a:solidFill>
                <a:srgbClr val="FF33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07" name="Line 51"/>
            <p:cNvSpPr>
              <a:spLocks noChangeShapeType="1"/>
            </p:cNvSpPr>
            <p:nvPr/>
          </p:nvSpPr>
          <p:spPr bwMode="auto">
            <a:xfrm flipH="1">
              <a:off x="4694" y="3521"/>
              <a:ext cx="182" cy="272"/>
            </a:xfrm>
            <a:prstGeom prst="line">
              <a:avLst/>
            </a:prstGeom>
            <a:noFill/>
            <a:ln w="25400">
              <a:solidFill>
                <a:srgbClr val="FF33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9511" name="Group 55"/>
          <p:cNvGrpSpPr/>
          <p:nvPr/>
        </p:nvGrpSpPr>
        <p:grpSpPr bwMode="auto">
          <a:xfrm>
            <a:off x="1547813" y="5013325"/>
            <a:ext cx="5040312" cy="519113"/>
            <a:chOff x="1111" y="2886"/>
            <a:chExt cx="3015" cy="295"/>
          </a:xfrm>
        </p:grpSpPr>
        <p:graphicFrame>
          <p:nvGraphicFramePr>
            <p:cNvPr id="19478" name="Object 22"/>
            <p:cNvGraphicFramePr>
              <a:graphicFrameLocks noChangeAspect="1"/>
            </p:cNvGraphicFramePr>
            <p:nvPr/>
          </p:nvGraphicFramePr>
          <p:xfrm>
            <a:off x="3494" y="2896"/>
            <a:ext cx="632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49" name="Equation" r:id="rId14" imgW="381000" imgH="165100" progId="Equation.DSMT4">
                    <p:embed/>
                  </p:oleObj>
                </mc:Choice>
                <mc:Fallback>
                  <p:oleObj name="Equation" r:id="rId14" imgW="381000" imgH="165100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94" y="2896"/>
                          <a:ext cx="632" cy="26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509" name="Object 53"/>
            <p:cNvGraphicFramePr>
              <a:graphicFrameLocks noChangeAspect="1"/>
            </p:cNvGraphicFramePr>
            <p:nvPr/>
          </p:nvGraphicFramePr>
          <p:xfrm>
            <a:off x="1111" y="2931"/>
            <a:ext cx="250" cy="2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50" name="Equation" r:id="rId16" imgW="139700" imgH="127000" progId="Equation.DSMT4">
                    <p:embed/>
                  </p:oleObj>
                </mc:Choice>
                <mc:Fallback>
                  <p:oleObj name="Equation" r:id="rId16" imgW="139700" imgH="127000" progId="Equation.DSMT4">
                    <p:embed/>
                    <p:pic>
                      <p:nvPicPr>
                        <p:cNvPr id="0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1" y="2931"/>
                          <a:ext cx="250" cy="2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510" name="Text Box 54"/>
            <p:cNvSpPr txBox="1">
              <a:spLocks noChangeArrowheads="1"/>
            </p:cNvSpPr>
            <p:nvPr/>
          </p:nvSpPr>
          <p:spPr bwMode="auto">
            <a:xfrm>
              <a:off x="1429" y="2886"/>
              <a:ext cx="2177" cy="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zh-CN" alt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  <a:ea typeface="黑体" panose="02010609060101010101" charset="-122"/>
                </a:rPr>
                <a:t>原不等式</a:t>
              </a:r>
              <a:r>
                <a:rPr lang="zh-CN" alt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黑体" panose="02010609060101010101" charset="-122"/>
                </a:rPr>
                <a:t>组</a:t>
              </a:r>
              <a:r>
                <a:rPr lang="zh-CN" alt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  <a:ea typeface="黑体" panose="02010609060101010101" charset="-122"/>
                </a:rPr>
                <a:t>的解集为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9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9" grpId="0"/>
      <p:bldP spid="1947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39750" y="765175"/>
            <a:ext cx="7715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0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 </a:t>
            </a:r>
            <a:r>
              <a:rPr lang="zh-CN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练习：</a:t>
            </a:r>
            <a:r>
              <a:rPr lang="zh-CN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解下列不等式组，并把它们的解集在数轴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1619250" y="1268413"/>
            <a:ext cx="2317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上表示出来：</a:t>
            </a:r>
          </a:p>
        </p:txBody>
      </p:sp>
      <p:sp>
        <p:nvSpPr>
          <p:cNvPr id="20517" name="Rectangle 37"/>
          <p:cNvSpPr>
            <a:spLocks noChangeArrowheads="1"/>
          </p:cNvSpPr>
          <p:nvPr/>
        </p:nvSpPr>
        <p:spPr bwMode="auto">
          <a:xfrm>
            <a:off x="0" y="3341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0516" name="Object 36"/>
          <p:cNvGraphicFramePr>
            <a:graphicFrameLocks noChangeAspect="1"/>
          </p:cNvGraphicFramePr>
          <p:nvPr/>
        </p:nvGraphicFramePr>
        <p:xfrm>
          <a:off x="1799431" y="2480617"/>
          <a:ext cx="151130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4" name="Equation" r:id="rId3" imgW="545465" imgH="177800" progId="Equation.DSMT4">
                  <p:embed/>
                </p:oleObj>
              </mc:Choice>
              <mc:Fallback>
                <p:oleObj name="Equation" r:id="rId3" imgW="545465" imgH="17780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9431" y="2480617"/>
                        <a:ext cx="1511300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9" name="Rectangle 39"/>
          <p:cNvSpPr>
            <a:spLocks noChangeArrowheads="1"/>
          </p:cNvSpPr>
          <p:nvPr/>
        </p:nvSpPr>
        <p:spPr bwMode="auto">
          <a:xfrm>
            <a:off x="0" y="3341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0518" name="Object 38"/>
          <p:cNvGraphicFramePr>
            <a:graphicFrameLocks noChangeAspect="1"/>
          </p:cNvGraphicFramePr>
          <p:nvPr/>
        </p:nvGraphicFramePr>
        <p:xfrm>
          <a:off x="1799431" y="2985442"/>
          <a:ext cx="1727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5" name="Equation" r:id="rId5" imgW="621665" imgH="177800" progId="Equation.DSMT4">
                  <p:embed/>
                </p:oleObj>
              </mc:Choice>
              <mc:Fallback>
                <p:oleObj name="Equation" r:id="rId5" imgW="621665" imgH="17780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9431" y="2985442"/>
                        <a:ext cx="17272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0" name="AutoShape 40"/>
          <p:cNvSpPr/>
          <p:nvPr/>
        </p:nvSpPr>
        <p:spPr bwMode="auto">
          <a:xfrm>
            <a:off x="1727994" y="2696517"/>
            <a:ext cx="71437" cy="647700"/>
          </a:xfrm>
          <a:prstGeom prst="leftBrace">
            <a:avLst>
              <a:gd name="adj1" fmla="val 75556"/>
              <a:gd name="adj2" fmla="val 50000"/>
            </a:avLst>
          </a:prstGeom>
          <a:noFill/>
          <a:ln w="25400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21" name="Text Box 41"/>
          <p:cNvSpPr txBox="1">
            <a:spLocks noChangeArrowheads="1"/>
          </p:cNvSpPr>
          <p:nvPr/>
        </p:nvSpPr>
        <p:spPr bwMode="auto">
          <a:xfrm>
            <a:off x="648494" y="2769542"/>
            <a:ext cx="1008062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" rIns="0" bIns="10800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 dirty="0">
                <a:solidFill>
                  <a:srgbClr val="000000"/>
                </a:solidFill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</a:rPr>
              <a:t>）</a:t>
            </a:r>
          </a:p>
        </p:txBody>
      </p:sp>
      <p:sp>
        <p:nvSpPr>
          <p:cNvPr id="20523" name="Rectangle 43"/>
          <p:cNvSpPr>
            <a:spLocks noChangeArrowheads="1"/>
          </p:cNvSpPr>
          <p:nvPr/>
        </p:nvSpPr>
        <p:spPr bwMode="auto">
          <a:xfrm>
            <a:off x="0" y="3341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0522" name="Object 42"/>
          <p:cNvGraphicFramePr>
            <a:graphicFrameLocks noChangeAspect="1"/>
          </p:cNvGraphicFramePr>
          <p:nvPr/>
        </p:nvGraphicFramePr>
        <p:xfrm>
          <a:off x="6265069" y="2409180"/>
          <a:ext cx="194468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6" name="Equation" r:id="rId7" imgW="723265" imgH="177800" progId="Equation.DSMT4">
                  <p:embed/>
                </p:oleObj>
              </mc:Choice>
              <mc:Fallback>
                <p:oleObj name="Equation" r:id="rId7" imgW="723265" imgH="17780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5069" y="2409180"/>
                        <a:ext cx="1944687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5" name="Rectangle 45"/>
          <p:cNvSpPr>
            <a:spLocks noChangeArrowheads="1"/>
          </p:cNvSpPr>
          <p:nvPr/>
        </p:nvSpPr>
        <p:spPr bwMode="auto">
          <a:xfrm>
            <a:off x="0" y="3341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0524" name="Object 44"/>
          <p:cNvGraphicFramePr>
            <a:graphicFrameLocks noChangeAspect="1"/>
          </p:cNvGraphicFramePr>
          <p:nvPr/>
        </p:nvGraphicFramePr>
        <p:xfrm>
          <a:off x="6336506" y="2912417"/>
          <a:ext cx="1512888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7" name="Equation" r:id="rId9" imgW="545465" imgH="177800" progId="Equation.DSMT4">
                  <p:embed/>
                </p:oleObj>
              </mc:Choice>
              <mc:Fallback>
                <p:oleObj name="Equation" r:id="rId9" imgW="545465" imgH="17780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6506" y="2912417"/>
                        <a:ext cx="1512888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7" name="AutoShape 47"/>
          <p:cNvSpPr/>
          <p:nvPr/>
        </p:nvSpPr>
        <p:spPr bwMode="auto">
          <a:xfrm>
            <a:off x="6192044" y="2552055"/>
            <a:ext cx="73025" cy="720725"/>
          </a:xfrm>
          <a:prstGeom prst="leftBrace">
            <a:avLst>
              <a:gd name="adj1" fmla="val 82246"/>
              <a:gd name="adj2" fmla="val 50000"/>
            </a:avLst>
          </a:prstGeom>
          <a:noFill/>
          <a:ln w="25400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28" name="Text Box 48"/>
          <p:cNvSpPr txBox="1">
            <a:spLocks noChangeArrowheads="1"/>
          </p:cNvSpPr>
          <p:nvPr/>
        </p:nvSpPr>
        <p:spPr bwMode="auto">
          <a:xfrm>
            <a:off x="5183981" y="2696517"/>
            <a:ext cx="10080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" rIns="0" bIns="10800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000000"/>
                </a:solidFill>
              </a:rPr>
              <a:t>（</a:t>
            </a:r>
            <a:r>
              <a:rPr lang="en-US" altLang="zh-CN" sz="2800" b="1">
                <a:solidFill>
                  <a:srgbClr val="000000"/>
                </a:solidFill>
              </a:rPr>
              <a:t>2</a:t>
            </a:r>
            <a:r>
              <a:rPr lang="zh-CN" altLang="en-US" sz="2800" b="1">
                <a:solidFill>
                  <a:srgbClr val="000000"/>
                </a:solidFill>
              </a:rPr>
              <a:t>）</a:t>
            </a:r>
          </a:p>
        </p:txBody>
      </p:sp>
      <p:sp>
        <p:nvSpPr>
          <p:cNvPr id="20530" name="Rectangle 50"/>
          <p:cNvSpPr>
            <a:spLocks noChangeArrowheads="1"/>
          </p:cNvSpPr>
          <p:nvPr/>
        </p:nvSpPr>
        <p:spPr bwMode="auto">
          <a:xfrm>
            <a:off x="0" y="3341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0529" name="Object 49"/>
          <p:cNvGraphicFramePr>
            <a:graphicFrameLocks noChangeAspect="1"/>
          </p:cNvGraphicFramePr>
          <p:nvPr/>
        </p:nvGraphicFramePr>
        <p:xfrm>
          <a:off x="1799431" y="3777605"/>
          <a:ext cx="1727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8" name="Equation" r:id="rId11" imgW="621665" imgH="177800" progId="Equation.DSMT4">
                  <p:embed/>
                </p:oleObj>
              </mc:Choice>
              <mc:Fallback>
                <p:oleObj name="Equation" r:id="rId11" imgW="621665" imgH="17780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9431" y="3777605"/>
                        <a:ext cx="17272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2" name="Rectangle 52"/>
          <p:cNvSpPr>
            <a:spLocks noChangeArrowheads="1"/>
          </p:cNvSpPr>
          <p:nvPr/>
        </p:nvSpPr>
        <p:spPr bwMode="auto">
          <a:xfrm>
            <a:off x="0" y="3341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0531" name="Object 51"/>
          <p:cNvGraphicFramePr>
            <a:graphicFrameLocks noChangeAspect="1"/>
          </p:cNvGraphicFramePr>
          <p:nvPr/>
        </p:nvGraphicFramePr>
        <p:xfrm>
          <a:off x="1799431" y="4209405"/>
          <a:ext cx="1655763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9" name="Equation" r:id="rId13" imgW="570865" imgH="177800" progId="Equation.DSMT4">
                  <p:embed/>
                </p:oleObj>
              </mc:Choice>
              <mc:Fallback>
                <p:oleObj name="Equation" r:id="rId13" imgW="570865" imgH="177800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9431" y="4209405"/>
                        <a:ext cx="1655763" cy="506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3" name="AutoShape 53"/>
          <p:cNvSpPr/>
          <p:nvPr/>
        </p:nvSpPr>
        <p:spPr bwMode="auto">
          <a:xfrm>
            <a:off x="1727994" y="3993505"/>
            <a:ext cx="71437" cy="576262"/>
          </a:xfrm>
          <a:prstGeom prst="leftBrace">
            <a:avLst>
              <a:gd name="adj1" fmla="val 67223"/>
              <a:gd name="adj2" fmla="val 50000"/>
            </a:avLst>
          </a:prstGeom>
          <a:noFill/>
          <a:ln w="25400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34" name="Text Box 54"/>
          <p:cNvSpPr txBox="1">
            <a:spLocks noChangeArrowheads="1"/>
          </p:cNvSpPr>
          <p:nvPr/>
        </p:nvSpPr>
        <p:spPr bwMode="auto">
          <a:xfrm>
            <a:off x="719931" y="4064942"/>
            <a:ext cx="10080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" rIns="0" bIns="10800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000000"/>
                </a:solidFill>
              </a:rPr>
              <a:t>（</a:t>
            </a:r>
            <a:r>
              <a:rPr lang="en-US" altLang="zh-CN" sz="2800" b="1">
                <a:solidFill>
                  <a:srgbClr val="000000"/>
                </a:solidFill>
              </a:rPr>
              <a:t>3</a:t>
            </a:r>
            <a:r>
              <a:rPr lang="zh-CN" altLang="en-US" sz="2800" b="1">
                <a:solidFill>
                  <a:srgbClr val="000000"/>
                </a:solidFill>
              </a:rPr>
              <a:t>）</a:t>
            </a:r>
          </a:p>
        </p:txBody>
      </p:sp>
      <p:sp>
        <p:nvSpPr>
          <p:cNvPr id="20536" name="Rectangle 56"/>
          <p:cNvSpPr>
            <a:spLocks noChangeArrowheads="1"/>
          </p:cNvSpPr>
          <p:nvPr/>
        </p:nvSpPr>
        <p:spPr bwMode="auto">
          <a:xfrm>
            <a:off x="0" y="3341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0535" name="Object 55"/>
          <p:cNvGraphicFramePr>
            <a:graphicFrameLocks noChangeAspect="1"/>
          </p:cNvGraphicFramePr>
          <p:nvPr/>
        </p:nvGraphicFramePr>
        <p:xfrm>
          <a:off x="6336506" y="3633142"/>
          <a:ext cx="15113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0" name="Equation" r:id="rId15" imgW="508000" imgH="177800" progId="Equation.DSMT4">
                  <p:embed/>
                </p:oleObj>
              </mc:Choice>
              <mc:Fallback>
                <p:oleObj name="Equation" r:id="rId15" imgW="508000" imgH="177800" progId="Equation.DSMT4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6506" y="3633142"/>
                        <a:ext cx="1511300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7" name="Object 57"/>
          <p:cNvGraphicFramePr>
            <a:graphicFrameLocks noChangeAspect="1"/>
          </p:cNvGraphicFramePr>
          <p:nvPr/>
        </p:nvGraphicFramePr>
        <p:xfrm>
          <a:off x="6265069" y="4136380"/>
          <a:ext cx="187166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1" name="Equation" r:id="rId17" imgW="647700" imgH="177800" progId="Equation.DSMT4">
                  <p:embed/>
                </p:oleObj>
              </mc:Choice>
              <mc:Fallback>
                <p:oleObj name="Equation" r:id="rId17" imgW="647700" imgH="177800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5069" y="4136380"/>
                        <a:ext cx="1871662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9" name="AutoShape 59"/>
          <p:cNvSpPr/>
          <p:nvPr/>
        </p:nvSpPr>
        <p:spPr bwMode="auto">
          <a:xfrm>
            <a:off x="6192044" y="3920480"/>
            <a:ext cx="73025" cy="576262"/>
          </a:xfrm>
          <a:prstGeom prst="leftBrace">
            <a:avLst>
              <a:gd name="adj1" fmla="val 65761"/>
              <a:gd name="adj2" fmla="val 50000"/>
            </a:avLst>
          </a:prstGeom>
          <a:noFill/>
          <a:ln w="25400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40" name="Text Box 60"/>
          <p:cNvSpPr txBox="1">
            <a:spLocks noChangeArrowheads="1"/>
          </p:cNvSpPr>
          <p:nvPr/>
        </p:nvSpPr>
        <p:spPr bwMode="auto">
          <a:xfrm>
            <a:off x="5257006" y="4064942"/>
            <a:ext cx="935038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" rIns="0" bIns="10800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000000"/>
                </a:solidFill>
              </a:rPr>
              <a:t>（</a:t>
            </a:r>
            <a:r>
              <a:rPr lang="en-US" altLang="zh-CN" sz="2800" b="1">
                <a:solidFill>
                  <a:srgbClr val="000000"/>
                </a:solidFill>
              </a:rPr>
              <a:t>4</a:t>
            </a:r>
            <a:r>
              <a:rPr lang="zh-CN" altLang="en-US" sz="2800" b="1">
                <a:solidFill>
                  <a:srgbClr val="000000"/>
                </a:solidFill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23850" y="333375"/>
            <a:ext cx="1171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例</a:t>
            </a:r>
            <a:r>
              <a:rPr lang="en-US" altLang="zh-CN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、</a:t>
            </a:r>
            <a:r>
              <a:rPr lang="zh-CN" altLang="en-US" sz="2800" b="1"/>
              <a:t> 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331913" y="333375"/>
            <a:ext cx="2416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解不等式组：</a:t>
            </a:r>
            <a:r>
              <a:rPr lang="zh-CN" altLang="en-US" sz="2800" b="1"/>
              <a:t> 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3341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3708400" y="333375"/>
          <a:ext cx="2160588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9" name="Equation" r:id="rId3" imgW="698500" imgH="177800" progId="Equation.DSMT4">
                  <p:embed/>
                </p:oleObj>
              </mc:Choice>
              <mc:Fallback>
                <p:oleObj name="Equation" r:id="rId3" imgW="698500" imgH="177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333375"/>
                        <a:ext cx="2160588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3341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3779838" y="836613"/>
          <a:ext cx="1873250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0" name="Equation" r:id="rId5" imgW="545465" imgH="177800" progId="Equation.DSMT4">
                  <p:embed/>
                </p:oleObj>
              </mc:Choice>
              <mc:Fallback>
                <p:oleObj name="Equation" r:id="rId5" imgW="545465" imgH="177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836613"/>
                        <a:ext cx="1873250" cy="595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5" name="AutoShape 11"/>
          <p:cNvSpPr/>
          <p:nvPr/>
        </p:nvSpPr>
        <p:spPr bwMode="auto">
          <a:xfrm>
            <a:off x="3563938" y="549275"/>
            <a:ext cx="144462" cy="719138"/>
          </a:xfrm>
          <a:prstGeom prst="leftBrace">
            <a:avLst>
              <a:gd name="adj1" fmla="val 41484"/>
              <a:gd name="adj2" fmla="val 50000"/>
            </a:avLst>
          </a:prstGeom>
          <a:noFill/>
          <a:ln w="25400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6300788" y="333375"/>
            <a:ext cx="638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800" b="1">
                <a:solidFill>
                  <a:srgbClr val="000000"/>
                </a:solidFill>
              </a:rPr>
              <a:t>①</a:t>
            </a:r>
            <a:r>
              <a:rPr lang="en-US" altLang="zh-CN" sz="2800" b="1"/>
              <a:t> </a:t>
            </a: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6300788" y="908050"/>
            <a:ext cx="638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800" b="1">
                <a:solidFill>
                  <a:srgbClr val="000000"/>
                </a:solidFill>
              </a:rPr>
              <a:t>②</a:t>
            </a:r>
            <a:r>
              <a:rPr lang="en-US" altLang="zh-CN" sz="2800" b="1"/>
              <a:t> </a:t>
            </a: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395288" y="1628775"/>
            <a:ext cx="993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解：</a:t>
            </a:r>
            <a:r>
              <a:rPr lang="zh-CN" altLang="en-US" sz="2800" b="1"/>
              <a:t> </a:t>
            </a: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1116013" y="1628775"/>
            <a:ext cx="2949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由不等式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①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，得</a:t>
            </a:r>
            <a:r>
              <a:rPr lang="zh-CN" altLang="en-US" sz="2800" b="1"/>
              <a:t> </a:t>
            </a:r>
          </a:p>
        </p:txBody>
      </p:sp>
      <p:graphicFrame>
        <p:nvGraphicFramePr>
          <p:cNvPr id="21520" name="Object 16"/>
          <p:cNvGraphicFramePr>
            <a:graphicFrameLocks noChangeAspect="1"/>
          </p:cNvGraphicFramePr>
          <p:nvPr/>
        </p:nvGraphicFramePr>
        <p:xfrm>
          <a:off x="4140200" y="2565400"/>
          <a:ext cx="1439863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1" name="Equation" r:id="rId7" imgW="431165" imgH="177800" progId="Equation.DSMT4">
                  <p:embed/>
                </p:oleObj>
              </mc:Choice>
              <mc:Fallback>
                <p:oleObj name="Equation" r:id="rId7" imgW="431165" imgH="1778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2565400"/>
                        <a:ext cx="1439863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900113" y="3068638"/>
            <a:ext cx="2949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由不等式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②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，得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0" y="3341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1523" name="Object 19"/>
          <p:cNvGraphicFramePr>
            <a:graphicFrameLocks noChangeAspect="1"/>
          </p:cNvGraphicFramePr>
          <p:nvPr/>
        </p:nvGraphicFramePr>
        <p:xfrm>
          <a:off x="4021138" y="4098925"/>
          <a:ext cx="1389062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2" name="Equation" r:id="rId9" imgW="381000" imgH="165100" progId="Equation.DSMT4">
                  <p:embed/>
                </p:oleObj>
              </mc:Choice>
              <mc:Fallback>
                <p:oleObj name="Equation" r:id="rId9" imgW="381000" imgH="1651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1138" y="4098925"/>
                        <a:ext cx="1389062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29" name="Picture 25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330325" y="5300663"/>
            <a:ext cx="6840538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30" name="Picture 26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330325" y="5300663"/>
            <a:ext cx="6842125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1533" name="Group 29"/>
          <p:cNvGrpSpPr/>
          <p:nvPr/>
        </p:nvGrpSpPr>
        <p:grpSpPr bwMode="auto">
          <a:xfrm>
            <a:off x="1619250" y="4941888"/>
            <a:ext cx="2016125" cy="431800"/>
            <a:chOff x="839" y="2614"/>
            <a:chExt cx="1270" cy="272"/>
          </a:xfrm>
        </p:grpSpPr>
        <p:sp>
          <p:nvSpPr>
            <p:cNvPr id="21531" name="Line 27"/>
            <p:cNvSpPr>
              <a:spLocks noChangeShapeType="1"/>
            </p:cNvSpPr>
            <p:nvPr/>
          </p:nvSpPr>
          <p:spPr bwMode="auto">
            <a:xfrm flipV="1">
              <a:off x="2109" y="2614"/>
              <a:ext cx="0" cy="27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2" name="Line 28"/>
            <p:cNvSpPr>
              <a:spLocks noChangeShapeType="1"/>
            </p:cNvSpPr>
            <p:nvPr/>
          </p:nvSpPr>
          <p:spPr bwMode="auto">
            <a:xfrm flipH="1">
              <a:off x="839" y="2614"/>
              <a:ext cx="1270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1538" name="Group 34"/>
          <p:cNvGrpSpPr/>
          <p:nvPr/>
        </p:nvGrpSpPr>
        <p:grpSpPr bwMode="auto">
          <a:xfrm>
            <a:off x="1258888" y="4941888"/>
            <a:ext cx="6985000" cy="949325"/>
            <a:chOff x="612" y="3521"/>
            <a:chExt cx="4400" cy="598"/>
          </a:xfrm>
        </p:grpSpPr>
        <p:pic>
          <p:nvPicPr>
            <p:cNvPr id="21534" name="Picture 30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612" y="3702"/>
              <a:ext cx="4400" cy="4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1535" name="Group 31"/>
            <p:cNvGrpSpPr/>
            <p:nvPr/>
          </p:nvGrpSpPr>
          <p:grpSpPr bwMode="auto">
            <a:xfrm>
              <a:off x="839" y="3521"/>
              <a:ext cx="1270" cy="273"/>
              <a:chOff x="839" y="2614"/>
              <a:chExt cx="1270" cy="272"/>
            </a:xfrm>
          </p:grpSpPr>
          <p:sp>
            <p:nvSpPr>
              <p:cNvPr id="21536" name="Line 32"/>
              <p:cNvSpPr>
                <a:spLocks noChangeShapeType="1"/>
              </p:cNvSpPr>
              <p:nvPr/>
            </p:nvSpPr>
            <p:spPr bwMode="auto">
              <a:xfrm flipV="1">
                <a:off x="2109" y="2614"/>
                <a:ext cx="0" cy="272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37" name="Line 33"/>
              <p:cNvSpPr>
                <a:spLocks noChangeShapeType="1"/>
              </p:cNvSpPr>
              <p:nvPr/>
            </p:nvSpPr>
            <p:spPr bwMode="auto">
              <a:xfrm flipH="1">
                <a:off x="839" y="2614"/>
                <a:ext cx="1270" cy="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21544" name="Group 40"/>
          <p:cNvGrpSpPr/>
          <p:nvPr/>
        </p:nvGrpSpPr>
        <p:grpSpPr bwMode="auto">
          <a:xfrm>
            <a:off x="6227763" y="4868863"/>
            <a:ext cx="1800225" cy="504825"/>
            <a:chOff x="3742" y="3475"/>
            <a:chExt cx="1134" cy="318"/>
          </a:xfrm>
        </p:grpSpPr>
        <p:sp>
          <p:nvSpPr>
            <p:cNvPr id="21542" name="Line 38"/>
            <p:cNvSpPr>
              <a:spLocks noChangeShapeType="1"/>
            </p:cNvSpPr>
            <p:nvPr/>
          </p:nvSpPr>
          <p:spPr bwMode="auto">
            <a:xfrm flipV="1">
              <a:off x="3742" y="3475"/>
              <a:ext cx="0" cy="31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3" name="Line 39"/>
            <p:cNvSpPr>
              <a:spLocks noChangeShapeType="1"/>
            </p:cNvSpPr>
            <p:nvPr/>
          </p:nvSpPr>
          <p:spPr bwMode="auto">
            <a:xfrm>
              <a:off x="3742" y="3475"/>
              <a:ext cx="1134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1547" name="Group 43"/>
          <p:cNvGrpSpPr/>
          <p:nvPr/>
        </p:nvGrpSpPr>
        <p:grpSpPr bwMode="auto">
          <a:xfrm>
            <a:off x="1692275" y="5949950"/>
            <a:ext cx="4033838" cy="522288"/>
            <a:chOff x="884" y="3113"/>
            <a:chExt cx="2541" cy="329"/>
          </a:xfrm>
        </p:grpSpPr>
        <p:graphicFrame>
          <p:nvGraphicFramePr>
            <p:cNvPr id="21545" name="Object 41"/>
            <p:cNvGraphicFramePr>
              <a:graphicFrameLocks noChangeAspect="1"/>
            </p:cNvGraphicFramePr>
            <p:nvPr/>
          </p:nvGraphicFramePr>
          <p:xfrm>
            <a:off x="884" y="3158"/>
            <a:ext cx="321" cy="2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03" name="Equation" r:id="rId14" imgW="139700" imgH="127000" progId="Equation.DSMT4">
                    <p:embed/>
                  </p:oleObj>
                </mc:Choice>
                <mc:Fallback>
                  <p:oleObj name="Equation" r:id="rId14" imgW="139700" imgH="127000" progId="Equation.DSMT4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4" y="3158"/>
                          <a:ext cx="321" cy="2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46" name="Text Box 42"/>
            <p:cNvSpPr txBox="1">
              <a:spLocks noChangeArrowheads="1"/>
            </p:cNvSpPr>
            <p:nvPr/>
          </p:nvSpPr>
          <p:spPr bwMode="auto">
            <a:xfrm>
              <a:off x="1202" y="3113"/>
              <a:ext cx="222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zh-CN" alt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  <a:ea typeface="黑体" panose="02010609060101010101" charset="-122"/>
                </a:rPr>
                <a:t>原不等式</a:t>
              </a:r>
              <a:r>
                <a:rPr lang="zh-CN" alt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黑体" panose="02010609060101010101" charset="-122"/>
                </a:rPr>
                <a:t>组</a:t>
              </a:r>
              <a:r>
                <a:rPr lang="zh-CN" alt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  <a:ea typeface="黑体" panose="02010609060101010101" charset="-122"/>
                </a:rPr>
                <a:t>无解</a:t>
              </a:r>
            </a:p>
          </p:txBody>
        </p:sp>
      </p:grpSp>
      <p:graphicFrame>
        <p:nvGraphicFramePr>
          <p:cNvPr id="21548" name="Object 44"/>
          <p:cNvGraphicFramePr>
            <a:graphicFrameLocks noChangeAspect="1"/>
          </p:cNvGraphicFramePr>
          <p:nvPr/>
        </p:nvGraphicFramePr>
        <p:xfrm>
          <a:off x="3962400" y="1577975"/>
          <a:ext cx="23717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4" name="Equation" r:id="rId16" imgW="711200" imgH="165100" progId="Equation.DSMT4">
                  <p:embed/>
                </p:oleObj>
              </mc:Choice>
              <mc:Fallback>
                <p:oleObj name="Equation" r:id="rId16" imgW="711200" imgH="16510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577975"/>
                        <a:ext cx="2371725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49" name="Object 45"/>
          <p:cNvGraphicFramePr>
            <a:graphicFrameLocks noChangeAspect="1"/>
          </p:cNvGraphicFramePr>
          <p:nvPr/>
        </p:nvGraphicFramePr>
        <p:xfrm>
          <a:off x="4116388" y="2154238"/>
          <a:ext cx="17780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5" name="Equation" r:id="rId18" imgW="532765" imgH="165100" progId="Equation.DSMT4">
                  <p:embed/>
                </p:oleObj>
              </mc:Choice>
              <mc:Fallback>
                <p:oleObj name="Equation" r:id="rId18" imgW="532765" imgH="16510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6388" y="2154238"/>
                        <a:ext cx="1778000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50" name="Object 46"/>
          <p:cNvGraphicFramePr>
            <a:graphicFrameLocks noChangeAspect="1"/>
          </p:cNvGraphicFramePr>
          <p:nvPr/>
        </p:nvGraphicFramePr>
        <p:xfrm>
          <a:off x="3779838" y="3068638"/>
          <a:ext cx="2314575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6" name="Equation" r:id="rId20" imgW="634365" imgH="177800" progId="Equation.DSMT4">
                  <p:embed/>
                </p:oleObj>
              </mc:Choice>
              <mc:Fallback>
                <p:oleObj name="Equation" r:id="rId20" imgW="634365" imgH="17780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3068638"/>
                        <a:ext cx="2314575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51" name="Object 47"/>
          <p:cNvGraphicFramePr>
            <a:graphicFrameLocks noChangeAspect="1"/>
          </p:cNvGraphicFramePr>
          <p:nvPr/>
        </p:nvGraphicFramePr>
        <p:xfrm>
          <a:off x="3995738" y="3573463"/>
          <a:ext cx="1992312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7" name="Equation" r:id="rId22" imgW="545465" imgH="165100" progId="Equation.DSMT4">
                  <p:embed/>
                </p:oleObj>
              </mc:Choice>
              <mc:Fallback>
                <p:oleObj name="Equation" r:id="rId22" imgW="545465" imgH="165100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3573463"/>
                        <a:ext cx="1992312" cy="585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8" grpId="0"/>
      <p:bldP spid="21519" grpId="0"/>
      <p:bldP spid="215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66725" y="673893"/>
            <a:ext cx="15843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回忆：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943099" y="782638"/>
            <a:ext cx="60499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en-US" altLang="zh-CN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.</a:t>
            </a:r>
            <a:r>
              <a:rPr lang="zh-CN" alt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什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么是不等式的解集？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943099" y="2857897"/>
            <a:ext cx="5972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2.</a:t>
            </a:r>
            <a:r>
              <a:rPr lang="zh-CN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求解一元一次不等式有哪些步骤？</a:t>
            </a:r>
            <a:r>
              <a:rPr lang="zh-CN" altLang="en-US" sz="2800" b="1" dirty="0"/>
              <a:t> 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656010" y="1573233"/>
            <a:ext cx="662414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       一个不等式的所有解，组成这个不等式的解的集合，简称为这个不等式的解集。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692275" y="3556001"/>
            <a:ext cx="67691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      去分母、去括号、移项、合并同类项、将未知数的系数化为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1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。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1693813" y="4797152"/>
            <a:ext cx="6586337" cy="1427163"/>
          </a:xfrm>
          <a:prstGeom prst="rect">
            <a:avLst/>
          </a:prstGeom>
          <a:noFill/>
          <a:ln w="57150" cmpd="thinThick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sz="2400" b="1" dirty="0">
                <a:latin typeface="Times New Roman" panose="02020603050405020304" pitchFamily="18" charset="0"/>
              </a:rPr>
              <a:t>在数轴上表示不等式的解集时应注意：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大于向右画，小于向左画；有等号的画实心圆点，无等号的画空心圆圈</a:t>
            </a:r>
            <a:r>
              <a:rPr kumimoji="1" lang="en-US" altLang="zh-C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.</a:t>
            </a:r>
            <a:endParaRPr kumimoji="1" lang="en-US" altLang="zh-CN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  <p:bldP spid="10247" grpId="0"/>
      <p:bldP spid="10249" grpId="0"/>
      <p:bldP spid="10250" grpId="0"/>
      <p:bldP spid="10251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2"/>
          <p:cNvSpPr txBox="1">
            <a:spLocks noChangeArrowheads="1"/>
          </p:cNvSpPr>
          <p:nvPr/>
        </p:nvSpPr>
        <p:spPr bwMode="auto">
          <a:xfrm>
            <a:off x="0" y="836613"/>
            <a:ext cx="8820150" cy="9461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1" lang="en-US" altLang="zh-CN" sz="2400" dirty="0">
                <a:latin typeface="Times New Roman" panose="02020603050405020304" pitchFamily="18" charset="0"/>
              </a:rPr>
              <a:t>      </a:t>
            </a:r>
            <a:r>
              <a:rPr kumimoji="1"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1. 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由</a:t>
            </a:r>
            <a:r>
              <a:rPr kumimoji="1" lang="zh-CN" alt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几个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一元一次不等式所组成的不等式组叫做</a:t>
            </a:r>
            <a:r>
              <a:rPr kumimoji="1" lang="zh-CN" altLang="en-US" sz="28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一    </a:t>
            </a:r>
            <a:r>
              <a:rPr kumimoji="1"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元一次不等式组</a:t>
            </a:r>
            <a:r>
              <a:rPr kumimoji="1" lang="zh-CN" altLang="en-US" sz="28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kumimoji="1" lang="en-US" altLang="zh-CN" sz="28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.                                                 </a:t>
            </a:r>
          </a:p>
        </p:txBody>
      </p:sp>
      <p:sp>
        <p:nvSpPr>
          <p:cNvPr id="131075" name="Text Box 3"/>
          <p:cNvSpPr txBox="1">
            <a:spLocks noChangeArrowheads="1"/>
          </p:cNvSpPr>
          <p:nvPr/>
        </p:nvSpPr>
        <p:spPr bwMode="auto">
          <a:xfrm>
            <a:off x="0" y="1844675"/>
            <a:ext cx="9036050" cy="9461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1" lang="en-US" altLang="zh-CN" sz="2400" dirty="0">
                <a:latin typeface="Times New Roman" panose="02020603050405020304" pitchFamily="18" charset="0"/>
              </a:rPr>
              <a:t>      </a:t>
            </a:r>
            <a:r>
              <a:rPr kumimoji="1"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2. 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几个一元一次不等式的解集的</a:t>
            </a:r>
            <a:r>
              <a:rPr kumimoji="1" lang="zh-CN" alt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公共部分</a:t>
            </a:r>
            <a:r>
              <a:rPr kumimoji="1" lang="en-US" altLang="zh-CN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叫做由它们所组成的</a:t>
            </a:r>
            <a:r>
              <a:rPr kumimoji="1"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一元一次不等式组的解集</a:t>
            </a:r>
            <a:r>
              <a:rPr kumimoji="1" lang="en-US" altLang="zh-CN" sz="28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304800" y="2743200"/>
            <a:ext cx="8228013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1" lang="en-US" altLang="zh-CN" sz="2400" dirty="0">
                <a:latin typeface="Times New Roman" panose="02020603050405020304" pitchFamily="18" charset="0"/>
              </a:rPr>
              <a:t>  </a:t>
            </a:r>
            <a:r>
              <a:rPr kumimoji="1"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3. 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求不等式组的解集的过程</a:t>
            </a:r>
            <a:r>
              <a:rPr kumimoji="1"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叫做</a:t>
            </a:r>
            <a:r>
              <a:rPr kumimoji="1"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解不等式组</a:t>
            </a:r>
            <a:r>
              <a:rPr kumimoji="1" lang="en-US" altLang="zh-CN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0" y="3573463"/>
            <a:ext cx="7921625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1" lang="zh-CN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（二）解简单一元一次不等式组的方法：</a:t>
            </a:r>
          </a:p>
        </p:txBody>
      </p:sp>
      <p:grpSp>
        <p:nvGrpSpPr>
          <p:cNvPr id="2" name="Group 14"/>
          <p:cNvGrpSpPr/>
          <p:nvPr/>
        </p:nvGrpSpPr>
        <p:grpSpPr bwMode="auto">
          <a:xfrm>
            <a:off x="323850" y="4365625"/>
            <a:ext cx="8261350" cy="519113"/>
            <a:chOff x="204" y="2750"/>
            <a:chExt cx="5204" cy="327"/>
          </a:xfrm>
        </p:grpSpPr>
        <p:sp>
          <p:nvSpPr>
            <p:cNvPr id="131080" name="Text Box 8"/>
            <p:cNvSpPr txBox="1">
              <a:spLocks noChangeArrowheads="1"/>
            </p:cNvSpPr>
            <p:nvPr/>
          </p:nvSpPr>
          <p:spPr bwMode="auto">
            <a:xfrm>
              <a:off x="204" y="2750"/>
              <a:ext cx="499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r>
                <a:rPr kumimoji="1" lang="en-US" altLang="zh-CN" sz="28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(1)</a:t>
              </a:r>
            </a:p>
          </p:txBody>
        </p:sp>
        <p:sp>
          <p:nvSpPr>
            <p:cNvPr id="131081" name="Rectangle 9"/>
            <p:cNvSpPr>
              <a:spLocks noChangeArrowheads="1"/>
            </p:cNvSpPr>
            <p:nvPr/>
          </p:nvSpPr>
          <p:spPr bwMode="auto">
            <a:xfrm>
              <a:off x="521" y="2750"/>
              <a:ext cx="4887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r>
                <a:rPr kumimoji="1" lang="zh-CN" altLang="en-US" sz="28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求出不等式组中</a:t>
              </a:r>
              <a:r>
                <a:rPr kumimoji="1" lang="zh-CN" altLang="en-US" sz="2800" b="1" u="sng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各个</a:t>
              </a:r>
              <a:r>
                <a:rPr kumimoji="1" lang="zh-CN" altLang="en-US" sz="28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不等式的</a:t>
              </a:r>
              <a:r>
                <a:rPr kumimoji="1" lang="zh-CN" alt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解集</a:t>
              </a:r>
            </a:p>
          </p:txBody>
        </p:sp>
      </p:grpSp>
      <p:sp>
        <p:nvSpPr>
          <p:cNvPr id="131079" name="Text Box 7"/>
          <p:cNvSpPr txBox="1">
            <a:spLocks noChangeArrowheads="1"/>
          </p:cNvSpPr>
          <p:nvPr/>
        </p:nvSpPr>
        <p:spPr bwMode="auto">
          <a:xfrm>
            <a:off x="304800" y="4870450"/>
            <a:ext cx="88392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1"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(2) 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利用</a:t>
            </a:r>
            <a:r>
              <a:rPr kumimoji="1" lang="zh-CN" alt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数轴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找出这几个不等式解集的</a:t>
            </a:r>
            <a:r>
              <a:rPr kumimoji="1" lang="zh-CN" alt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公共部分</a:t>
            </a:r>
          </a:p>
        </p:txBody>
      </p:sp>
      <p:sp>
        <p:nvSpPr>
          <p:cNvPr id="131082" name="Text Box 10"/>
          <p:cNvSpPr txBox="1">
            <a:spLocks noChangeArrowheads="1"/>
          </p:cNvSpPr>
          <p:nvPr/>
        </p:nvSpPr>
        <p:spPr bwMode="auto">
          <a:xfrm>
            <a:off x="287338" y="5373688"/>
            <a:ext cx="8388350" cy="9461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1"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(3)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根据几个不等式解集的</a:t>
            </a:r>
            <a:r>
              <a:rPr kumimoji="1" lang="zh-CN" altLang="en-US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公共部分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，写出这个不等式组的解集。</a:t>
            </a:r>
          </a:p>
        </p:txBody>
      </p:sp>
      <p:sp>
        <p:nvSpPr>
          <p:cNvPr id="131083" name="Text Box 11"/>
          <p:cNvSpPr txBox="1">
            <a:spLocks noChangeArrowheads="1"/>
          </p:cNvSpPr>
          <p:nvPr/>
        </p:nvSpPr>
        <p:spPr bwMode="auto">
          <a:xfrm>
            <a:off x="155575" y="188913"/>
            <a:ext cx="354965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1"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（一）概念</a:t>
            </a:r>
          </a:p>
        </p:txBody>
      </p:sp>
      <p:sp>
        <p:nvSpPr>
          <p:cNvPr id="131084" name="Text Box 12"/>
          <p:cNvSpPr txBox="1">
            <a:spLocks noChangeArrowheads="1"/>
          </p:cNvSpPr>
          <p:nvPr/>
        </p:nvSpPr>
        <p:spPr bwMode="auto">
          <a:xfrm>
            <a:off x="2411413" y="5805488"/>
            <a:ext cx="601980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1"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（找不到公共部分则不等式组无解）</a:t>
            </a:r>
          </a:p>
        </p:txBody>
      </p:sp>
      <p:sp>
        <p:nvSpPr>
          <p:cNvPr id="37899" name="Text Box 4"/>
          <p:cNvSpPr txBox="1">
            <a:spLocks noChangeArrowheads="1"/>
          </p:cNvSpPr>
          <p:nvPr/>
        </p:nvSpPr>
        <p:spPr bwMode="auto">
          <a:xfrm>
            <a:off x="287338" y="4437112"/>
            <a:ext cx="7921625" cy="208756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sz="3200" b="1" dirty="0">
                <a:solidFill>
                  <a:srgbClr val="FF0066"/>
                </a:solidFill>
              </a:rPr>
              <a:t>利用规律</a:t>
            </a:r>
            <a:r>
              <a:rPr kumimoji="1" lang="en-US" altLang="zh-CN" sz="3200" b="1" dirty="0">
                <a:solidFill>
                  <a:srgbClr val="FF0066"/>
                </a:solidFill>
              </a:rPr>
              <a:t>:   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sz="3200" b="1" dirty="0">
                <a:solidFill>
                  <a:srgbClr val="FF0066"/>
                </a:solidFill>
                <a:latin typeface="宋体" panose="02010600030101010101" pitchFamily="2" charset="-122"/>
              </a:rPr>
              <a:t>同大取大，同小取小；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sz="3200" b="1" dirty="0">
                <a:solidFill>
                  <a:srgbClr val="FF0066"/>
                </a:solidFill>
                <a:latin typeface="宋体" panose="02010600030101010101" pitchFamily="2" charset="-122"/>
              </a:rPr>
              <a:t>大小小大中间找，大大小小无解了</a:t>
            </a:r>
            <a:r>
              <a:rPr kumimoji="1" lang="zh-CN" altLang="en-US" sz="3200" b="1" dirty="0">
                <a:solidFill>
                  <a:srgbClr val="FF0066"/>
                </a:solidFill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1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3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31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7" grpId="0"/>
      <p:bldP spid="131079" grpId="0"/>
      <p:bldP spid="131082" grpId="0"/>
      <p:bldP spid="131083" grpId="0" animBg="1"/>
      <p:bldP spid="131084" grpId="0"/>
      <p:bldP spid="3789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042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34925" y="260350"/>
          <a:ext cx="9758363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6" name="文档" r:id="rId3" imgW="8835390" imgH="1116330" progId="Word.Document.8">
                  <p:embed/>
                </p:oleObj>
              </mc:Choice>
              <mc:Fallback>
                <p:oleObj name="文档" r:id="rId3" imgW="8835390" imgH="111633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" y="260350"/>
                        <a:ext cx="9758363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3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250825" y="1268413"/>
          <a:ext cx="8891588" cy="532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7" name="文档" r:id="rId5" imgW="8808720" imgH="5273040" progId="Word.Document.8">
                  <p:embed/>
                </p:oleObj>
              </mc:Choice>
              <mc:Fallback>
                <p:oleObj name="文档" r:id="rId5" imgW="8808720" imgH="527304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268413"/>
                        <a:ext cx="8891588" cy="532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06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30200" y="1052513"/>
          <a:ext cx="8813800" cy="517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4" name="文档" r:id="rId3" imgW="7823200" imgH="4592320" progId="Word.Document.8">
                  <p:embed/>
                </p:oleObj>
              </mc:Choice>
              <mc:Fallback>
                <p:oleObj name="文档" r:id="rId3" imgW="7823200" imgH="459232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1052513"/>
                        <a:ext cx="8813800" cy="5172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0" name="WordArt 4"/>
          <p:cNvSpPr>
            <a:spLocks noChangeArrowheads="1" noChangeShapeType="1" noTextEdit="1"/>
          </p:cNvSpPr>
          <p:nvPr/>
        </p:nvSpPr>
        <p:spPr bwMode="auto">
          <a:xfrm>
            <a:off x="467544" y="260648"/>
            <a:ext cx="2449513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zh-CN" altLang="en-US" sz="3600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练习：</a:t>
            </a:r>
          </a:p>
        </p:txBody>
      </p:sp>
      <p:graphicFrame>
        <p:nvGraphicFramePr>
          <p:cNvPr id="147461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1187450" y="1412875"/>
          <a:ext cx="3959225" cy="170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78" name="Equation" r:id="rId3" imgW="914400" imgH="393700" progId="Equation.DSMT4">
                  <p:embed/>
                </p:oleObj>
              </mc:Choice>
              <mc:Fallback>
                <p:oleObj name="Equation" r:id="rId3" imgW="914400" imgH="393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412875"/>
                        <a:ext cx="3959225" cy="170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63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1187450" y="3644900"/>
          <a:ext cx="4194175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79" name="Equation" r:id="rId5" imgW="1078865" imgH="393700" progId="Equation.DSMT4">
                  <p:embed/>
                </p:oleObj>
              </mc:Choice>
              <mc:Fallback>
                <p:oleObj name="Equation" r:id="rId5" imgW="1078865" imgH="393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644900"/>
                        <a:ext cx="4194175" cy="153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1772816"/>
            <a:ext cx="8540750" cy="1143000"/>
          </a:xfrm>
        </p:spPr>
        <p:txBody>
          <a:bodyPr>
            <a:normAutofit fontScale="90000"/>
          </a:bodyPr>
          <a:lstStyle/>
          <a:p>
            <a:r>
              <a:rPr lang="zh-CN" altLang="en-US" sz="4000" dirty="0"/>
              <a:t>题型</a:t>
            </a:r>
            <a:r>
              <a:rPr lang="en-US" altLang="zh-CN" sz="4000" dirty="0"/>
              <a:t>1</a:t>
            </a:r>
            <a:r>
              <a:rPr lang="zh-CN" altLang="en-US" sz="4000" dirty="0"/>
              <a:t>：已知不等式的解集，求待定字母的值或取值范围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395536" y="949325"/>
            <a:ext cx="7724775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4400" dirty="0">
                <a:latin typeface="Arial" panose="020B0604020202020204" pitchFamily="34" charset="0"/>
              </a:rPr>
              <a:t>例</a:t>
            </a:r>
            <a:r>
              <a:rPr lang="en-US" altLang="zh-CN" sz="4400" dirty="0">
                <a:latin typeface="Arial" panose="020B0604020202020204" pitchFamily="34" charset="0"/>
              </a:rPr>
              <a:t>1</a:t>
            </a:r>
            <a:r>
              <a:rPr lang="zh-CN" altLang="en-US" sz="4400" dirty="0">
                <a:latin typeface="Arial" panose="020B0604020202020204" pitchFamily="34" charset="0"/>
              </a:rPr>
              <a:t>：如果不等式组             有解，则</a:t>
            </a:r>
            <a:r>
              <a:rPr lang="en-US" altLang="zh-CN" sz="4400" dirty="0">
                <a:latin typeface="Arial" panose="020B0604020202020204" pitchFamily="34" charset="0"/>
              </a:rPr>
              <a:t>m</a:t>
            </a:r>
          </a:p>
          <a:p>
            <a:pPr>
              <a:spcBef>
                <a:spcPct val="20000"/>
              </a:spcBef>
            </a:pPr>
            <a:r>
              <a:rPr lang="zh-CN" altLang="en-US" sz="4400" dirty="0">
                <a:latin typeface="Arial" panose="020B0604020202020204" pitchFamily="34" charset="0"/>
              </a:rPr>
              <a:t>的取值范围</a:t>
            </a:r>
            <a:r>
              <a:rPr lang="en-US" altLang="zh-CN" sz="4400" dirty="0">
                <a:latin typeface="Arial" panose="020B0604020202020204" pitchFamily="34" charset="0"/>
              </a:rPr>
              <a:t>__________</a:t>
            </a:r>
          </a:p>
        </p:txBody>
      </p:sp>
      <p:graphicFrame>
        <p:nvGraphicFramePr>
          <p:cNvPr id="150533" name="Object 5"/>
          <p:cNvGraphicFramePr>
            <a:graphicFrameLocks noGrp="1" noChangeAspect="1"/>
          </p:cNvGraphicFramePr>
          <p:nvPr>
            <p:ph/>
          </p:nvPr>
        </p:nvGraphicFramePr>
        <p:xfrm>
          <a:off x="5796136" y="557212"/>
          <a:ext cx="1584325" cy="154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42" name="Equation" r:id="rId3" imgW="469900" imgH="457200" progId="Equation.DSMT4">
                  <p:embed/>
                </p:oleObj>
              </mc:Choice>
              <mc:Fallback>
                <p:oleObj name="Equation" r:id="rId3" imgW="46990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557212"/>
                        <a:ext cx="1584325" cy="154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ext Box 2"/>
          <p:cNvSpPr txBox="1">
            <a:spLocks noChangeArrowheads="1"/>
          </p:cNvSpPr>
          <p:nvPr/>
        </p:nvSpPr>
        <p:spPr bwMode="auto">
          <a:xfrm>
            <a:off x="0" y="620713"/>
            <a:ext cx="31321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2800" b="1" dirty="0"/>
              <a:t>1</a:t>
            </a:r>
            <a:r>
              <a:rPr lang="zh-CN" altLang="en-US" sz="2800" b="1" dirty="0"/>
              <a:t>、已知关于</a:t>
            </a:r>
            <a:r>
              <a:rPr lang="en-US" altLang="zh-CN" sz="2800" b="1" dirty="0"/>
              <a:t>x</a:t>
            </a:r>
            <a:r>
              <a:rPr lang="zh-CN" altLang="en-US" sz="2800" b="1" dirty="0"/>
              <a:t>不等式组</a:t>
            </a:r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5543550" y="476250"/>
            <a:ext cx="36004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/>
              <a:t>无解</a:t>
            </a:r>
            <a:r>
              <a:rPr lang="en-US" altLang="zh-CN"/>
              <a:t>,</a:t>
            </a:r>
            <a:r>
              <a:rPr lang="zh-CN" altLang="en-US"/>
              <a:t>则</a:t>
            </a:r>
            <a:r>
              <a:rPr lang="en-US" altLang="zh-CN"/>
              <a:t>a</a:t>
            </a:r>
            <a:r>
              <a:rPr lang="zh-CN" altLang="en-US"/>
              <a:t>的取值范围是＿＿＿</a:t>
            </a:r>
          </a:p>
        </p:txBody>
      </p:sp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-180975" y="2205038"/>
            <a:ext cx="30400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GB" b="1">
                <a:ea typeface="楷体_GB2312" pitchFamily="49" charset="-122"/>
                <a:cs typeface="Times New Roman" panose="02020603050405020304" pitchFamily="18" charset="0"/>
              </a:rPr>
              <a:t>２、若不等式组</a:t>
            </a:r>
          </a:p>
        </p:txBody>
      </p:sp>
      <p:graphicFrame>
        <p:nvGraphicFramePr>
          <p:cNvPr id="156678" name="Object 6"/>
          <p:cNvGraphicFramePr>
            <a:graphicFrameLocks noChangeAspect="1"/>
          </p:cNvGraphicFramePr>
          <p:nvPr/>
        </p:nvGraphicFramePr>
        <p:xfrm>
          <a:off x="2700338" y="1916113"/>
          <a:ext cx="2087562" cy="131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06" name="Microsoft 公式 3.0" r:id="rId5" imgW="723900" imgH="457200" progId="Equation.3">
                  <p:embed/>
                </p:oleObj>
              </mc:Choice>
              <mc:Fallback>
                <p:oleObj name="Microsoft 公式 3.0" r:id="rId5" imgW="7239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1916113"/>
                        <a:ext cx="2087562" cy="1319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679" name="Rectangle 7"/>
          <p:cNvSpPr>
            <a:spLocks noChangeArrowheads="1"/>
          </p:cNvSpPr>
          <p:nvPr/>
        </p:nvSpPr>
        <p:spPr bwMode="auto">
          <a:xfrm>
            <a:off x="4572000" y="1989138"/>
            <a:ext cx="44640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GB">
                <a:ea typeface="楷体_GB2312" pitchFamily="49" charset="-122"/>
                <a:cs typeface="Times New Roman" panose="02020603050405020304" pitchFamily="18" charset="0"/>
              </a:rPr>
              <a:t>无解，则</a:t>
            </a:r>
            <a:r>
              <a:rPr lang="en-GB" altLang="zh-CN">
                <a:ea typeface="楷体_GB2312" pitchFamily="49" charset="-122"/>
                <a:cs typeface="Times New Roman" panose="02020603050405020304" pitchFamily="18" charset="0"/>
              </a:rPr>
              <a:t>m</a:t>
            </a:r>
            <a:r>
              <a:rPr lang="zh-CN" altLang="en-GB">
                <a:ea typeface="楷体_GB2312" pitchFamily="49" charset="-122"/>
                <a:cs typeface="Times New Roman" panose="02020603050405020304" pitchFamily="18" charset="0"/>
              </a:rPr>
              <a:t>的取值范围是</a:t>
            </a:r>
            <a:r>
              <a:rPr lang="en-GB" altLang="zh-CN" u="sng">
                <a:ea typeface="楷体_GB2312" pitchFamily="49" charset="-122"/>
                <a:cs typeface="Times New Roman" panose="02020603050405020304" pitchFamily="18" charset="0"/>
              </a:rPr>
              <a:t>__________</a:t>
            </a:r>
            <a:r>
              <a:rPr lang="zh-CN" altLang="en-GB">
                <a:ea typeface="楷体_GB2312" pitchFamily="49" charset="-122"/>
                <a:cs typeface="Times New Roman" panose="02020603050405020304" pitchFamily="18" charset="0"/>
              </a:rPr>
              <a:t>。</a:t>
            </a:r>
            <a:r>
              <a:rPr lang="zh-CN" altLang="en-GB" sz="1100">
                <a:ea typeface="楷体_GB2312" pitchFamily="49" charset="-122"/>
                <a:cs typeface="Times New Roman" panose="02020603050405020304" pitchFamily="18" charset="0"/>
              </a:rPr>
              <a:t> </a:t>
            </a:r>
            <a:endParaRPr lang="zh-CN" altLang="en-GB" sz="1800">
              <a:ea typeface="楷体_GB2312" pitchFamily="49" charset="-122"/>
              <a:cs typeface="Times New Roman" panose="02020603050405020304" pitchFamily="18" charset="0"/>
            </a:endParaRPr>
          </a:p>
        </p:txBody>
      </p:sp>
      <p:sp>
        <p:nvSpPr>
          <p:cNvPr id="156680" name="Rectangle 8"/>
          <p:cNvSpPr>
            <a:spLocks noChangeArrowheads="1"/>
          </p:cNvSpPr>
          <p:nvPr/>
        </p:nvSpPr>
        <p:spPr bwMode="auto">
          <a:xfrm>
            <a:off x="0" y="3213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56681" name="Object 9"/>
          <p:cNvGraphicFramePr>
            <a:graphicFrameLocks noChangeAspect="1"/>
          </p:cNvGraphicFramePr>
          <p:nvPr/>
        </p:nvGraphicFramePr>
        <p:xfrm>
          <a:off x="2987675" y="404813"/>
          <a:ext cx="2376488" cy="135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07" name="公式" r:id="rId7" imgW="800100" imgH="457200" progId="Equation.3">
                  <p:embed/>
                </p:oleObj>
              </mc:Choice>
              <mc:Fallback>
                <p:oleObj name="公式" r:id="rId7" imgW="800100" imgH="457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404813"/>
                        <a:ext cx="2376488" cy="1357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682" name="Rectangle 10"/>
          <p:cNvSpPr>
            <a:spLocks noChangeArrowheads="1"/>
          </p:cNvSpPr>
          <p:nvPr/>
        </p:nvSpPr>
        <p:spPr bwMode="auto">
          <a:xfrm>
            <a:off x="0" y="3789363"/>
            <a:ext cx="4968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3600" b="1">
                <a:latin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3600" b="1">
                <a:latin typeface="宋体" panose="02010600030101010101" pitchFamily="2" charset="-122"/>
                <a:cs typeface="Times New Roman" panose="02020603050405020304" pitchFamily="18" charset="0"/>
              </a:rPr>
              <a:t>、关于</a:t>
            </a:r>
            <a:r>
              <a:rPr lang="en-US" altLang="zh-CN" sz="3600" b="1">
                <a:latin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zh-CN" altLang="en-US" sz="3600" b="1">
                <a:latin typeface="宋体" panose="02010600030101010101" pitchFamily="2" charset="-122"/>
                <a:cs typeface="Times New Roman" panose="02020603050405020304" pitchFamily="18" charset="0"/>
              </a:rPr>
              <a:t>的不等式组</a:t>
            </a:r>
            <a:endParaRPr lang="zh-CN" altLang="en-US" sz="3600" b="1"/>
          </a:p>
        </p:txBody>
      </p:sp>
      <p:graphicFrame>
        <p:nvGraphicFramePr>
          <p:cNvPr id="156683" name="Object 11"/>
          <p:cNvGraphicFramePr>
            <a:graphicFrameLocks noChangeAspect="1"/>
          </p:cNvGraphicFramePr>
          <p:nvPr/>
        </p:nvGraphicFramePr>
        <p:xfrm>
          <a:off x="4211638" y="3500438"/>
          <a:ext cx="3024187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08" name="公式" r:id="rId9" imgW="660400" imgH="457200" progId="Equation.3">
                  <p:embed/>
                </p:oleObj>
              </mc:Choice>
              <mc:Fallback>
                <p:oleObj name="公式" r:id="rId9" imgW="660400" imgH="457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3500438"/>
                        <a:ext cx="3024187" cy="1228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684" name="Rectangle 12"/>
          <p:cNvSpPr>
            <a:spLocks noChangeArrowheads="1"/>
          </p:cNvSpPr>
          <p:nvPr/>
        </p:nvSpPr>
        <p:spPr bwMode="auto">
          <a:xfrm>
            <a:off x="0" y="4724400"/>
            <a:ext cx="86042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3600" b="1">
                <a:latin typeface="宋体" panose="02010600030101010101" pitchFamily="2" charset="-122"/>
                <a:cs typeface="Times New Roman" panose="02020603050405020304" pitchFamily="18" charset="0"/>
              </a:rPr>
              <a:t>的解集为</a:t>
            </a:r>
            <a:r>
              <a:rPr lang="en-US" altLang="zh-CN" sz="3600" b="1">
                <a:latin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zh-CN" altLang="en-US" sz="3600" b="1">
                <a:latin typeface="宋体" panose="02010600030101010101" pitchFamily="2" charset="-122"/>
                <a:cs typeface="Times New Roman" panose="02020603050405020304" pitchFamily="18" charset="0"/>
              </a:rPr>
              <a:t>＞</a:t>
            </a:r>
            <a:r>
              <a:rPr lang="en-US" altLang="zh-CN" sz="3600" b="1">
                <a:latin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3600" b="1">
                <a:latin typeface="宋体" panose="02010600030101010101" pitchFamily="2" charset="-122"/>
                <a:cs typeface="Times New Roman" panose="02020603050405020304" pitchFamily="18" charset="0"/>
              </a:rPr>
              <a:t>，则</a:t>
            </a:r>
            <a:r>
              <a:rPr lang="en-US" altLang="zh-CN" sz="3600" b="1">
                <a:latin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3600" b="1">
                <a:latin typeface="宋体" panose="02010600030101010101" pitchFamily="2" charset="-122"/>
                <a:cs typeface="Times New Roman" panose="02020603050405020304" pitchFamily="18" charset="0"/>
              </a:rPr>
              <a:t>的取值范围是</a:t>
            </a:r>
            <a:r>
              <a:rPr lang="en-US" altLang="zh-CN" sz="3600" b="1">
                <a:latin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600" b="1">
                <a:latin typeface="宋体" panose="02010600030101010101" pitchFamily="2" charset="-122"/>
                <a:cs typeface="Times New Roman" panose="02020603050405020304" pitchFamily="18" charset="0"/>
              </a:rPr>
              <a:t>　　）</a:t>
            </a:r>
            <a:endParaRPr lang="zh-CN" altLang="en-US" sz="3600" b="1"/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3600" b="1">
                <a:latin typeface="宋体" panose="02010600030101010101" pitchFamily="2" charset="-122"/>
                <a:cs typeface="Times New Roman" panose="02020603050405020304" pitchFamily="18" charset="0"/>
              </a:rPr>
              <a:t>Ａ、</a:t>
            </a:r>
            <a:r>
              <a:rPr lang="en-US" altLang="zh-CN" sz="3600" b="1">
                <a:latin typeface="宋体" panose="02010600030101010101" pitchFamily="2" charset="-122"/>
                <a:cs typeface="Times New Roman" panose="02020603050405020304" pitchFamily="18" charset="0"/>
              </a:rPr>
              <a:t>a≥</a:t>
            </a:r>
            <a:r>
              <a:rPr lang="zh-CN" altLang="en-US" sz="3600" b="1">
                <a:latin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3600" b="1">
                <a:latin typeface="宋体" panose="02010600030101010101" pitchFamily="2" charset="-122"/>
                <a:cs typeface="Times New Roman" panose="02020603050405020304" pitchFamily="18" charset="0"/>
              </a:rPr>
              <a:t>3    B</a:t>
            </a:r>
            <a:r>
              <a:rPr lang="zh-CN" altLang="en-US" sz="3600" b="1">
                <a:latin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600" b="1">
                <a:latin typeface="宋体" panose="02010600030101010101" pitchFamily="2" charset="-122"/>
                <a:cs typeface="Times New Roman" panose="02020603050405020304" pitchFamily="18" charset="0"/>
              </a:rPr>
              <a:t>a≤</a:t>
            </a:r>
            <a:r>
              <a:rPr lang="zh-CN" altLang="en-US" sz="3600" b="1">
                <a:latin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3600" b="1">
                <a:latin typeface="宋体" panose="02010600030101010101" pitchFamily="2" charset="-122"/>
                <a:cs typeface="Times New Roman" panose="02020603050405020304" pitchFamily="18" charset="0"/>
              </a:rPr>
              <a:t>3    C</a:t>
            </a:r>
            <a:r>
              <a:rPr lang="zh-CN" altLang="en-US" sz="3600" b="1">
                <a:latin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600" b="1">
                <a:latin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3600" b="1">
                <a:latin typeface="宋体" panose="02010600030101010101" pitchFamily="2" charset="-122"/>
                <a:cs typeface="Times New Roman" panose="02020603050405020304" pitchFamily="18" charset="0"/>
              </a:rPr>
              <a:t>＞－</a:t>
            </a:r>
            <a:r>
              <a:rPr lang="en-US" altLang="zh-CN" sz="3600" b="1">
                <a:latin typeface="宋体" panose="02010600030101010101" pitchFamily="2" charset="-122"/>
                <a:cs typeface="Times New Roman" panose="02020603050405020304" pitchFamily="18" charset="0"/>
              </a:rPr>
              <a:t>3    D</a:t>
            </a:r>
            <a:r>
              <a:rPr lang="zh-CN" altLang="en-US" sz="3600" b="1">
                <a:latin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600" b="1">
                <a:latin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3600" b="1">
                <a:latin typeface="宋体" panose="02010600030101010101" pitchFamily="2" charset="-122"/>
                <a:cs typeface="Times New Roman" panose="02020603050405020304" pitchFamily="18" charset="0"/>
              </a:rPr>
              <a:t>＜－</a:t>
            </a:r>
            <a:r>
              <a:rPr lang="en-US" altLang="zh-CN" sz="3600" b="1">
                <a:latin typeface="宋体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altLang="zh-CN" sz="3600" b="1"/>
          </a:p>
        </p:txBody>
      </p:sp>
      <p:sp>
        <p:nvSpPr>
          <p:cNvPr id="156685" name="Text Box 13"/>
          <p:cNvSpPr txBox="1">
            <a:spLocks noChangeArrowheads="1"/>
          </p:cNvSpPr>
          <p:nvPr/>
        </p:nvSpPr>
        <p:spPr bwMode="auto">
          <a:xfrm>
            <a:off x="7235825" y="4797425"/>
            <a:ext cx="43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/>
              <a:t>A</a:t>
            </a:r>
          </a:p>
        </p:txBody>
      </p:sp>
      <p:sp>
        <p:nvSpPr>
          <p:cNvPr id="156686" name="Text Box 14"/>
          <p:cNvSpPr txBox="1">
            <a:spLocks noChangeArrowheads="1"/>
          </p:cNvSpPr>
          <p:nvPr/>
        </p:nvSpPr>
        <p:spPr bwMode="auto">
          <a:xfrm>
            <a:off x="5219700" y="2492375"/>
            <a:ext cx="2447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zh-CN"/>
              <a:t>m </a:t>
            </a:r>
            <a:r>
              <a:rPr lang="en-US" altLang="zh-CN" b="1"/>
              <a:t>≥</a:t>
            </a:r>
            <a:r>
              <a:rPr lang="zh-CN" altLang="en-US" b="1"/>
              <a:t>２．５</a:t>
            </a:r>
          </a:p>
        </p:txBody>
      </p:sp>
      <p:sp>
        <p:nvSpPr>
          <p:cNvPr id="156687" name="Text Box 15"/>
          <p:cNvSpPr txBox="1">
            <a:spLocks noChangeArrowheads="1"/>
          </p:cNvSpPr>
          <p:nvPr/>
        </p:nvSpPr>
        <p:spPr bwMode="auto">
          <a:xfrm>
            <a:off x="6372225" y="981075"/>
            <a:ext cx="1584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3600" b="1"/>
              <a:t>a</a:t>
            </a:r>
            <a:r>
              <a:rPr lang="zh-CN" altLang="en-US" sz="3600" b="1"/>
              <a:t>＞３</a:t>
            </a:r>
          </a:p>
        </p:txBody>
      </p:sp>
      <p:sp>
        <p:nvSpPr>
          <p:cNvPr id="156688" name="WordArt 16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2339975" cy="549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zh-CN" altLang="en-US" sz="3600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练习：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6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56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66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85" grpId="0"/>
      <p:bldP spid="156686" grpId="0"/>
      <p:bldP spid="15668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090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979488" y="211138"/>
          <a:ext cx="7165975" cy="254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04" name="WPS文字 文档" r:id="rId3" imgW="5535295" imgH="1969770" progId="Word.Document.8">
                  <p:embed/>
                </p:oleObj>
              </mc:Choice>
              <mc:Fallback>
                <p:oleObj name="WPS文字 文档" r:id="rId3" imgW="5535295" imgH="196977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488" y="211138"/>
                        <a:ext cx="7165975" cy="254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1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1042988" y="2708275"/>
          <a:ext cx="7056437" cy="474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05" name="Document" r:id="rId5" imgW="6057900" imgH="4073525" progId="Word.Document.8">
                  <p:embed/>
                </p:oleObj>
              </mc:Choice>
              <mc:Fallback>
                <p:oleObj name="Document" r:id="rId5" imgW="6057900" imgH="407352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708275"/>
                        <a:ext cx="7056437" cy="474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2578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468313" y="188913"/>
          <a:ext cx="7848600" cy="244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92" name="WPS文字 文档" r:id="rId3" imgW="8768080" imgH="2734310" progId="Word.Document.8">
                  <p:embed/>
                </p:oleObj>
              </mc:Choice>
              <mc:Fallback>
                <p:oleObj name="WPS文字 文档" r:id="rId3" imgW="8768080" imgH="273431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88913"/>
                        <a:ext cx="7848600" cy="2446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79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-176213" y="2640013"/>
          <a:ext cx="11120438" cy="394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93" name="Document" r:id="rId5" imgW="10977245" imgH="3890645" progId="Word.Document.8">
                  <p:embed/>
                </p:oleObj>
              </mc:Choice>
              <mc:Fallback>
                <p:oleObj name="Document" r:id="rId5" imgW="10977245" imgH="389064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76213" y="2640013"/>
                        <a:ext cx="11120438" cy="3941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755650" y="476250"/>
            <a:ext cx="3384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b="1"/>
              <a:t>例</a:t>
            </a:r>
            <a:r>
              <a:rPr lang="en-US" altLang="zh-CN" b="1"/>
              <a:t>4.</a:t>
            </a:r>
            <a:r>
              <a:rPr lang="zh-CN" altLang="en-US" b="1"/>
              <a:t>若不等式组</a:t>
            </a:r>
          </a:p>
        </p:txBody>
      </p:sp>
      <p:sp>
        <p:nvSpPr>
          <p:cNvPr id="133123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33124" name="Object 4"/>
          <p:cNvGraphicFramePr>
            <a:graphicFrameLocks noChangeAspect="1"/>
          </p:cNvGraphicFramePr>
          <p:nvPr/>
        </p:nvGraphicFramePr>
        <p:xfrm>
          <a:off x="3995738" y="333375"/>
          <a:ext cx="3097212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2" name="公式" r:id="rId3" imgW="596900" imgH="457200" progId="Equation.3">
                  <p:embed/>
                </p:oleObj>
              </mc:Choice>
              <mc:Fallback>
                <p:oleObj name="公式" r:id="rId3" imgW="5969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333375"/>
                        <a:ext cx="3097212" cy="151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25" name="Rectangle 5"/>
          <p:cNvSpPr>
            <a:spLocks noChangeArrowheads="1"/>
          </p:cNvSpPr>
          <p:nvPr/>
        </p:nvSpPr>
        <p:spPr bwMode="auto">
          <a:xfrm>
            <a:off x="395288" y="1844675"/>
            <a:ext cx="79422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GB" b="1"/>
              <a:t>的解集是－１＜</a:t>
            </a:r>
            <a:r>
              <a:rPr lang="en-GB" altLang="zh-CN" b="1"/>
              <a:t>x</a:t>
            </a:r>
            <a:r>
              <a:rPr lang="zh-CN" altLang="en-GB" b="1"/>
              <a:t>＜</a:t>
            </a:r>
            <a:r>
              <a:rPr lang="en-GB" altLang="zh-CN" b="1"/>
              <a:t>2,</a:t>
            </a:r>
            <a:r>
              <a:rPr lang="zh-CN" altLang="en-GB" b="1"/>
              <a:t>则</a:t>
            </a:r>
            <a:r>
              <a:rPr lang="en-GB" altLang="zh-CN" b="1"/>
              <a:t>m=____,</a:t>
            </a:r>
            <a:r>
              <a:rPr lang="zh-CN" altLang="en-GB" b="1"/>
              <a:t>　</a:t>
            </a:r>
            <a:r>
              <a:rPr lang="en-GB" altLang="zh-CN" b="1"/>
              <a:t>n=____.</a:t>
            </a:r>
          </a:p>
        </p:txBody>
      </p:sp>
      <p:sp>
        <p:nvSpPr>
          <p:cNvPr id="133126" name="Rectangle 6"/>
          <p:cNvSpPr>
            <a:spLocks noChangeArrowheads="1"/>
          </p:cNvSpPr>
          <p:nvPr/>
        </p:nvSpPr>
        <p:spPr bwMode="auto">
          <a:xfrm>
            <a:off x="7019925" y="404813"/>
            <a:ext cx="647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1" lang="zh-CN" altLang="en-US" b="1">
                <a:latin typeface="Times New Roman" panose="02020603050405020304" pitchFamily="18" charset="0"/>
              </a:rPr>
              <a:t>①</a:t>
            </a:r>
          </a:p>
        </p:txBody>
      </p:sp>
      <p:sp>
        <p:nvSpPr>
          <p:cNvPr id="133127" name="Rectangle 7"/>
          <p:cNvSpPr>
            <a:spLocks noChangeArrowheads="1"/>
          </p:cNvSpPr>
          <p:nvPr/>
        </p:nvSpPr>
        <p:spPr bwMode="auto">
          <a:xfrm>
            <a:off x="7019925" y="1196975"/>
            <a:ext cx="592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1" lang="zh-CN" altLang="en-US" b="1">
                <a:latin typeface="Times New Roman" panose="02020603050405020304" pitchFamily="18" charset="0"/>
              </a:rPr>
              <a:t>②</a:t>
            </a:r>
          </a:p>
        </p:txBody>
      </p:sp>
      <p:sp>
        <p:nvSpPr>
          <p:cNvPr id="133128" name="Text Box 8"/>
          <p:cNvSpPr txBox="1">
            <a:spLocks noChangeArrowheads="1"/>
          </p:cNvSpPr>
          <p:nvPr/>
        </p:nvSpPr>
        <p:spPr bwMode="auto">
          <a:xfrm>
            <a:off x="323850" y="2420938"/>
            <a:ext cx="6121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b="1">
                <a:latin typeface="Times New Roman" panose="02020603050405020304" pitchFamily="18" charset="0"/>
              </a:rPr>
              <a:t>解</a:t>
            </a:r>
            <a:r>
              <a:rPr kumimoji="1" lang="en-US" altLang="zh-CN" b="1">
                <a:latin typeface="Times New Roman" panose="02020603050405020304" pitchFamily="18" charset="0"/>
              </a:rPr>
              <a:t>:  </a:t>
            </a:r>
            <a:r>
              <a:rPr kumimoji="1" lang="zh-CN" altLang="en-US" b="1">
                <a:latin typeface="Times New Roman" panose="02020603050405020304" pitchFamily="18" charset="0"/>
              </a:rPr>
              <a:t>解不等式①</a:t>
            </a:r>
            <a:r>
              <a:rPr kumimoji="1" lang="en-US" altLang="zh-CN" b="1">
                <a:latin typeface="Times New Roman" panose="02020603050405020304" pitchFamily="18" charset="0"/>
              </a:rPr>
              <a:t>,</a:t>
            </a:r>
            <a:r>
              <a:rPr kumimoji="1" lang="zh-CN" altLang="en-US" b="1">
                <a:latin typeface="Times New Roman" panose="02020603050405020304" pitchFamily="18" charset="0"/>
              </a:rPr>
              <a:t>得，ｘ＞</a:t>
            </a:r>
            <a:r>
              <a:rPr kumimoji="1" lang="en-US" altLang="zh-CN" b="1">
                <a:latin typeface="Times New Roman" panose="02020603050405020304" pitchFamily="18" charset="0"/>
              </a:rPr>
              <a:t>m</a:t>
            </a:r>
            <a:r>
              <a:rPr kumimoji="1" lang="zh-CN" altLang="en-US" b="1">
                <a:latin typeface="Times New Roman" panose="02020603050405020304" pitchFamily="18" charset="0"/>
              </a:rPr>
              <a:t>－２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b="1">
                <a:latin typeface="Times New Roman" panose="02020603050405020304" pitchFamily="18" charset="0"/>
              </a:rPr>
              <a:t>        解不等式</a:t>
            </a:r>
            <a:r>
              <a:rPr kumimoji="1" lang="zh-CN" altLang="zh-CN" b="1">
                <a:latin typeface="Times New Roman" panose="02020603050405020304" pitchFamily="18" charset="0"/>
              </a:rPr>
              <a:t>②</a:t>
            </a:r>
            <a:r>
              <a:rPr kumimoji="1" lang="en-US" altLang="zh-CN" b="1">
                <a:latin typeface="Times New Roman" panose="02020603050405020304" pitchFamily="18" charset="0"/>
              </a:rPr>
              <a:t>,</a:t>
            </a:r>
            <a:r>
              <a:rPr kumimoji="1" lang="zh-CN" altLang="en-US" b="1">
                <a:latin typeface="Times New Roman" panose="02020603050405020304" pitchFamily="18" charset="0"/>
              </a:rPr>
              <a:t>得，</a:t>
            </a:r>
            <a:r>
              <a:rPr kumimoji="1" lang="en-US" altLang="zh-CN" b="1">
                <a:latin typeface="Times New Roman" panose="02020603050405020304" pitchFamily="18" charset="0"/>
              </a:rPr>
              <a:t>x </a:t>
            </a:r>
            <a:r>
              <a:rPr kumimoji="1" lang="zh-CN" altLang="en-US" b="1">
                <a:latin typeface="Times New Roman" panose="02020603050405020304" pitchFamily="18" charset="0"/>
              </a:rPr>
              <a:t>＜ </a:t>
            </a:r>
            <a:r>
              <a:rPr kumimoji="1" lang="en-US" altLang="zh-CN" b="1">
                <a:latin typeface="Times New Roman" panose="02020603050405020304" pitchFamily="18" charset="0"/>
              </a:rPr>
              <a:t>n + 1</a:t>
            </a:r>
          </a:p>
        </p:txBody>
      </p:sp>
      <p:sp>
        <p:nvSpPr>
          <p:cNvPr id="133129" name="Text Box 9"/>
          <p:cNvSpPr txBox="1">
            <a:spLocks noChangeArrowheads="1"/>
          </p:cNvSpPr>
          <p:nvPr/>
        </p:nvSpPr>
        <p:spPr bwMode="auto">
          <a:xfrm>
            <a:off x="1258888" y="3789363"/>
            <a:ext cx="3889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000"/>
          </a:p>
        </p:txBody>
      </p:sp>
      <p:sp>
        <p:nvSpPr>
          <p:cNvPr id="133130" name="Text Box 10"/>
          <p:cNvSpPr txBox="1">
            <a:spLocks noChangeArrowheads="1"/>
          </p:cNvSpPr>
          <p:nvPr/>
        </p:nvSpPr>
        <p:spPr bwMode="auto">
          <a:xfrm>
            <a:off x="323850" y="3644900"/>
            <a:ext cx="4608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/>
              <a:t>因为不等式组有解</a:t>
            </a:r>
            <a:r>
              <a:rPr lang="en-US" altLang="zh-CN"/>
              <a:t>,</a:t>
            </a:r>
            <a:r>
              <a:rPr lang="zh-CN" altLang="en-US"/>
              <a:t>所以</a:t>
            </a:r>
          </a:p>
        </p:txBody>
      </p:sp>
      <p:sp>
        <p:nvSpPr>
          <p:cNvPr id="133131" name="Text Box 11"/>
          <p:cNvSpPr txBox="1">
            <a:spLocks noChangeArrowheads="1"/>
          </p:cNvSpPr>
          <p:nvPr/>
        </p:nvSpPr>
        <p:spPr bwMode="auto">
          <a:xfrm>
            <a:off x="4643438" y="3573463"/>
            <a:ext cx="4105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3600"/>
              <a:t>m-2 </a:t>
            </a:r>
            <a:r>
              <a:rPr kumimoji="1" lang="zh-CN" altLang="en-US" sz="3600" b="1"/>
              <a:t>＜ｘ＜</a:t>
            </a:r>
            <a:r>
              <a:rPr kumimoji="1" lang="zh-CN" altLang="en-US" sz="3600"/>
              <a:t> </a:t>
            </a:r>
            <a:r>
              <a:rPr kumimoji="1" lang="en-US" altLang="zh-CN" sz="3600" b="1"/>
              <a:t>n + 1</a:t>
            </a:r>
          </a:p>
        </p:txBody>
      </p:sp>
      <p:sp>
        <p:nvSpPr>
          <p:cNvPr id="133132" name="Text Box 12"/>
          <p:cNvSpPr txBox="1">
            <a:spLocks noChangeArrowheads="1"/>
          </p:cNvSpPr>
          <p:nvPr/>
        </p:nvSpPr>
        <p:spPr bwMode="auto">
          <a:xfrm>
            <a:off x="1258888" y="4149725"/>
            <a:ext cx="17287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000"/>
          </a:p>
        </p:txBody>
      </p:sp>
      <p:sp>
        <p:nvSpPr>
          <p:cNvPr id="133133" name="Text Box 13"/>
          <p:cNvSpPr txBox="1">
            <a:spLocks noChangeArrowheads="1"/>
          </p:cNvSpPr>
          <p:nvPr/>
        </p:nvSpPr>
        <p:spPr bwMode="auto">
          <a:xfrm>
            <a:off x="2484438" y="4149725"/>
            <a:ext cx="9350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000"/>
          </a:p>
        </p:txBody>
      </p:sp>
      <p:sp>
        <p:nvSpPr>
          <p:cNvPr id="133134" name="Text Box 14"/>
          <p:cNvSpPr txBox="1">
            <a:spLocks noChangeArrowheads="1"/>
          </p:cNvSpPr>
          <p:nvPr/>
        </p:nvSpPr>
        <p:spPr bwMode="auto">
          <a:xfrm>
            <a:off x="755650" y="4076700"/>
            <a:ext cx="590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/>
              <a:t>又因为　　　　</a:t>
            </a:r>
            <a:r>
              <a:rPr lang="zh-CN" altLang="en-GB" b="1"/>
              <a:t>－１＜</a:t>
            </a:r>
            <a:r>
              <a:rPr lang="en-GB" altLang="zh-CN" b="1"/>
              <a:t>x</a:t>
            </a:r>
            <a:r>
              <a:rPr lang="zh-CN" altLang="en-GB" b="1"/>
              <a:t>＜</a:t>
            </a:r>
            <a:r>
              <a:rPr lang="en-GB" altLang="zh-CN" b="1"/>
              <a:t>2</a:t>
            </a:r>
            <a:endParaRPr lang="en-US" altLang="zh-CN" b="1"/>
          </a:p>
        </p:txBody>
      </p:sp>
      <p:sp>
        <p:nvSpPr>
          <p:cNvPr id="133135" name="Text Box 15"/>
          <p:cNvSpPr txBox="1">
            <a:spLocks noChangeArrowheads="1"/>
          </p:cNvSpPr>
          <p:nvPr/>
        </p:nvSpPr>
        <p:spPr bwMode="auto">
          <a:xfrm>
            <a:off x="1763713" y="5949950"/>
            <a:ext cx="59769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/>
              <a:t>所以，　　　</a:t>
            </a:r>
            <a:r>
              <a:rPr lang="en-GB" altLang="zh-CN" b="1"/>
              <a:t>m=</a:t>
            </a:r>
            <a:r>
              <a:rPr lang="zh-CN" altLang="en-GB" b="1"/>
              <a:t>１ 　，　</a:t>
            </a:r>
            <a:r>
              <a:rPr lang="en-GB" altLang="zh-CN" b="1"/>
              <a:t>n=</a:t>
            </a:r>
            <a:r>
              <a:rPr lang="zh-CN" altLang="en-GB" b="1"/>
              <a:t>１</a:t>
            </a:r>
            <a:endParaRPr lang="zh-CN" altLang="en-US" b="1"/>
          </a:p>
        </p:txBody>
      </p:sp>
      <p:grpSp>
        <p:nvGrpSpPr>
          <p:cNvPr id="133136" name="Group 16"/>
          <p:cNvGrpSpPr/>
          <p:nvPr/>
        </p:nvGrpSpPr>
        <p:grpSpPr bwMode="auto">
          <a:xfrm>
            <a:off x="2484438" y="4508500"/>
            <a:ext cx="3816350" cy="701675"/>
            <a:chOff x="1383" y="1770"/>
            <a:chExt cx="1732" cy="576"/>
          </a:xfrm>
        </p:grpSpPr>
        <p:pic>
          <p:nvPicPr>
            <p:cNvPr id="133137" name="Picture 17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665" y="1770"/>
              <a:ext cx="1251" cy="3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33138" name="Group 18"/>
            <p:cNvGrpSpPr/>
            <p:nvPr/>
          </p:nvGrpSpPr>
          <p:grpSpPr bwMode="auto">
            <a:xfrm>
              <a:off x="1429" y="1979"/>
              <a:ext cx="1686" cy="367"/>
              <a:chOff x="1837" y="3285"/>
              <a:chExt cx="1686" cy="367"/>
            </a:xfrm>
          </p:grpSpPr>
          <p:sp>
            <p:nvSpPr>
              <p:cNvPr id="133139" name="Line 19"/>
              <p:cNvSpPr>
                <a:spLocks noChangeShapeType="1"/>
              </p:cNvSpPr>
              <p:nvPr/>
            </p:nvSpPr>
            <p:spPr bwMode="auto">
              <a:xfrm>
                <a:off x="1837" y="3385"/>
                <a:ext cx="158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140" name="Line 20"/>
              <p:cNvSpPr>
                <a:spLocks noChangeShapeType="1"/>
              </p:cNvSpPr>
              <p:nvPr/>
            </p:nvSpPr>
            <p:spPr bwMode="auto">
              <a:xfrm>
                <a:off x="3007" y="3285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141" name="Text Box 21"/>
              <p:cNvSpPr txBox="1">
                <a:spLocks noChangeArrowheads="1"/>
              </p:cNvSpPr>
              <p:nvPr/>
            </p:nvSpPr>
            <p:spPr bwMode="auto">
              <a:xfrm>
                <a:off x="1981" y="3376"/>
                <a:ext cx="1542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zh-CN" sz="1600" b="1">
                    <a:latin typeface="Times New Roman" panose="02020603050405020304" pitchFamily="18" charset="0"/>
                  </a:rPr>
                  <a:t>-1    </a:t>
                </a:r>
                <a:r>
                  <a:rPr kumimoji="1" lang="zh-CN" altLang="en-US" sz="1600" b="1">
                    <a:latin typeface="Times New Roman" panose="02020603050405020304" pitchFamily="18" charset="0"/>
                  </a:rPr>
                  <a:t>　　　　　　　　２</a:t>
                </a:r>
              </a:p>
            </p:txBody>
          </p:sp>
          <p:sp>
            <p:nvSpPr>
              <p:cNvPr id="133142" name="Oval 22"/>
              <p:cNvSpPr>
                <a:spLocks noChangeArrowheads="1"/>
              </p:cNvSpPr>
              <p:nvPr/>
            </p:nvSpPr>
            <p:spPr bwMode="auto">
              <a:xfrm>
                <a:off x="2971" y="3348"/>
                <a:ext cx="68" cy="68"/>
              </a:xfrm>
              <a:prstGeom prst="ellipse">
                <a:avLst/>
              </a:prstGeom>
              <a:noFill/>
              <a:ln w="9525">
                <a:solidFill>
                  <a:srgbClr val="9933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143" name="Line 23"/>
              <p:cNvSpPr>
                <a:spLocks noChangeShapeType="1"/>
              </p:cNvSpPr>
              <p:nvPr/>
            </p:nvSpPr>
            <p:spPr bwMode="auto">
              <a:xfrm>
                <a:off x="2100" y="3294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144" name="Line 24"/>
              <p:cNvSpPr>
                <a:spLocks noChangeShapeType="1"/>
              </p:cNvSpPr>
              <p:nvPr/>
            </p:nvSpPr>
            <p:spPr bwMode="auto">
              <a:xfrm>
                <a:off x="2326" y="3294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145" name="Oval 25"/>
              <p:cNvSpPr>
                <a:spLocks noChangeArrowheads="1"/>
              </p:cNvSpPr>
              <p:nvPr/>
            </p:nvSpPr>
            <p:spPr bwMode="auto">
              <a:xfrm>
                <a:off x="2063" y="3348"/>
                <a:ext cx="68" cy="68"/>
              </a:xfrm>
              <a:prstGeom prst="ellipse">
                <a:avLst/>
              </a:prstGeom>
              <a:noFill/>
              <a:ln w="952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pic>
          <p:nvPicPr>
            <p:cNvPr id="133146" name="Picture 26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383" y="1879"/>
              <a:ext cx="1244" cy="2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3147" name="Text Box 27"/>
          <p:cNvSpPr txBox="1">
            <a:spLocks noChangeArrowheads="1"/>
          </p:cNvSpPr>
          <p:nvPr/>
        </p:nvSpPr>
        <p:spPr bwMode="auto">
          <a:xfrm>
            <a:off x="3492500" y="4868863"/>
            <a:ext cx="158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GB" sz="2000" b="1"/>
              <a:t>＜　</a:t>
            </a:r>
            <a:r>
              <a:rPr lang="en-GB" altLang="zh-CN" sz="2000" b="1"/>
              <a:t>x</a:t>
            </a:r>
            <a:r>
              <a:rPr lang="zh-CN" altLang="en-GB" sz="2000" b="1"/>
              <a:t>　＜</a:t>
            </a:r>
            <a:endParaRPr lang="zh-CN" altLang="en-US" sz="2000" b="1"/>
          </a:p>
        </p:txBody>
      </p:sp>
      <p:sp>
        <p:nvSpPr>
          <p:cNvPr id="133148" name="Text Box 28"/>
          <p:cNvSpPr txBox="1">
            <a:spLocks noChangeArrowheads="1"/>
          </p:cNvSpPr>
          <p:nvPr/>
        </p:nvSpPr>
        <p:spPr bwMode="auto">
          <a:xfrm>
            <a:off x="2771775" y="5084763"/>
            <a:ext cx="14398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/>
              <a:t>m-2</a:t>
            </a:r>
          </a:p>
        </p:txBody>
      </p:sp>
      <p:sp>
        <p:nvSpPr>
          <p:cNvPr id="133149" name="Text Box 29"/>
          <p:cNvSpPr txBox="1">
            <a:spLocks noChangeArrowheads="1"/>
          </p:cNvSpPr>
          <p:nvPr/>
        </p:nvSpPr>
        <p:spPr bwMode="auto">
          <a:xfrm>
            <a:off x="4787900" y="5157788"/>
            <a:ext cx="2520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b="1"/>
              <a:t>n + 1</a:t>
            </a:r>
            <a:endParaRPr lang="en-US" altLang="zh-CN" b="1"/>
          </a:p>
        </p:txBody>
      </p:sp>
      <p:sp>
        <p:nvSpPr>
          <p:cNvPr id="133150" name="Text Box 30"/>
          <p:cNvSpPr txBox="1">
            <a:spLocks noChangeArrowheads="1"/>
          </p:cNvSpPr>
          <p:nvPr/>
        </p:nvSpPr>
        <p:spPr bwMode="auto">
          <a:xfrm>
            <a:off x="539750" y="4581525"/>
            <a:ext cx="158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zh-CN" altLang="en-US" sz="2000" b="1"/>
          </a:p>
        </p:txBody>
      </p:sp>
      <p:sp>
        <p:nvSpPr>
          <p:cNvPr id="133151" name="Text Box 31"/>
          <p:cNvSpPr txBox="1">
            <a:spLocks noChangeArrowheads="1"/>
          </p:cNvSpPr>
          <p:nvPr/>
        </p:nvSpPr>
        <p:spPr bwMode="auto">
          <a:xfrm>
            <a:off x="2700338" y="5516563"/>
            <a:ext cx="56880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/>
              <a:t>m-2</a:t>
            </a:r>
            <a:r>
              <a:rPr lang="en-GB" altLang="zh-CN" b="1"/>
              <a:t>= </a:t>
            </a:r>
            <a:r>
              <a:rPr lang="zh-CN" altLang="en-GB" b="1"/>
              <a:t>－１　，　 </a:t>
            </a:r>
            <a:r>
              <a:rPr kumimoji="1" lang="en-US" altLang="zh-CN" b="1"/>
              <a:t>n + 1 </a:t>
            </a:r>
            <a:r>
              <a:rPr lang="en-GB" altLang="zh-CN" b="1"/>
              <a:t>= </a:t>
            </a:r>
            <a:r>
              <a:rPr lang="zh-CN" altLang="en-GB" b="1"/>
              <a:t>２</a:t>
            </a:r>
            <a:endParaRPr lang="zh-CN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3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3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3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3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133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33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33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6289 L -4.72222E-6 -3.12139E-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33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45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63 -0.07099 L -0.01163 0.0023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33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133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3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6" grpId="0"/>
      <p:bldP spid="133127" grpId="0"/>
      <p:bldP spid="133130" grpId="0"/>
      <p:bldP spid="133131" grpId="0"/>
      <p:bldP spid="133134" grpId="0"/>
      <p:bldP spid="133135" grpId="0"/>
      <p:bldP spid="133147" grpId="0"/>
      <p:bldP spid="133148" grpId="0"/>
      <p:bldP spid="133148" grpId="1"/>
      <p:bldP spid="133149" grpId="0"/>
      <p:bldP spid="133149" grpId="1"/>
      <p:bldP spid="1331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95288" y="260350"/>
            <a:ext cx="14398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练习：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1187450" y="1159659"/>
            <a:ext cx="72009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  <a:tabLst>
                <a:tab pos="228600" algn="l"/>
              </a:tabLst>
            </a:pP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解下列不等式，并把它们的解集在数轴上表示出来</a:t>
            </a:r>
            <a:r>
              <a:rPr lang="en-US" altLang="zh-CN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.</a:t>
            </a:r>
            <a:endParaRPr lang="en-US" altLang="zh-CN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charset="-122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1835150" y="2205038"/>
          <a:ext cx="1512888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1" name="Equation" r:id="rId3" imgW="558800" imgH="177800" progId="Equation.DSMT4">
                  <p:embed/>
                </p:oleObj>
              </mc:Choice>
              <mc:Fallback>
                <p:oleObj name="Equation" r:id="rId3" imgW="558800" imgH="177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205038"/>
                        <a:ext cx="1512888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4932363" y="2133600"/>
          <a:ext cx="187325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2" name="Equation" r:id="rId5" imgW="723265" imgH="177800" progId="Equation.DSMT4">
                  <p:embed/>
                </p:oleObj>
              </mc:Choice>
              <mc:Fallback>
                <p:oleObj name="Equation" r:id="rId5" imgW="723265" imgH="177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2133600"/>
                        <a:ext cx="1873250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971550" y="2205038"/>
            <a:ext cx="936625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" rIns="0" bIns="10800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（</a:t>
            </a:r>
            <a:r>
              <a:rPr lang="en-US" altLang="zh-CN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zh-CN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）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4067175" y="2205038"/>
            <a:ext cx="936625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" rIns="0" bIns="10800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（</a:t>
            </a:r>
            <a:r>
              <a:rPr lang="en-US" altLang="zh-CN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zh-CN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）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755650" y="2997200"/>
            <a:ext cx="10080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解：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1476375" y="29972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（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1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）</a:t>
            </a:r>
          </a:p>
        </p:txBody>
      </p:sp>
      <p:graphicFrame>
        <p:nvGraphicFramePr>
          <p:cNvPr id="11282" name="Object 18"/>
          <p:cNvGraphicFramePr>
            <a:graphicFrameLocks noChangeAspect="1"/>
          </p:cNvGraphicFramePr>
          <p:nvPr/>
        </p:nvGraphicFramePr>
        <p:xfrm>
          <a:off x="2484438" y="2997200"/>
          <a:ext cx="9112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3" name="Equation" r:id="rId7" imgW="368300" imgH="177800" progId="Equation.DSMT4">
                  <p:embed/>
                </p:oleObj>
              </mc:Choice>
              <mc:Fallback>
                <p:oleObj name="Equation" r:id="rId7" imgW="368300" imgH="1778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2997200"/>
                        <a:ext cx="911225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1476375" y="4437063"/>
            <a:ext cx="1152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（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2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）</a:t>
            </a:r>
          </a:p>
        </p:txBody>
      </p:sp>
      <p:graphicFrame>
        <p:nvGraphicFramePr>
          <p:cNvPr id="11284" name="Object 20"/>
          <p:cNvGraphicFramePr>
            <a:graphicFrameLocks noChangeAspect="1"/>
          </p:cNvGraphicFramePr>
          <p:nvPr/>
        </p:nvGraphicFramePr>
        <p:xfrm>
          <a:off x="2627313" y="4437063"/>
          <a:ext cx="1509712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4" name="Equation" r:id="rId9" imgW="609600" imgH="177800" progId="Equation.DSMT4">
                  <p:embed/>
                </p:oleObj>
              </mc:Choice>
              <mc:Fallback>
                <p:oleObj name="Equation" r:id="rId9" imgW="609600" imgH="1778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4437063"/>
                        <a:ext cx="1509712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5" name="Object 21"/>
          <p:cNvGraphicFramePr>
            <a:graphicFrameLocks noChangeAspect="1"/>
          </p:cNvGraphicFramePr>
          <p:nvPr/>
        </p:nvGraphicFramePr>
        <p:xfrm>
          <a:off x="2843213" y="4941888"/>
          <a:ext cx="106362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5" name="Equation" r:id="rId11" imgW="330200" imgH="177800" progId="Equation.DSMT4">
                  <p:embed/>
                </p:oleObj>
              </mc:Choice>
              <mc:Fallback>
                <p:oleObj name="Equation" r:id="rId11" imgW="330200" imgH="1778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4941888"/>
                        <a:ext cx="1063625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86" name="Picture 2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835150" y="3789363"/>
            <a:ext cx="626427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87" name="Line 23"/>
          <p:cNvSpPr>
            <a:spLocks noChangeShapeType="1"/>
          </p:cNvSpPr>
          <p:nvPr/>
        </p:nvSpPr>
        <p:spPr bwMode="auto">
          <a:xfrm flipV="1">
            <a:off x="7092950" y="3429000"/>
            <a:ext cx="0" cy="431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 flipH="1">
            <a:off x="4643438" y="3429000"/>
            <a:ext cx="244951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1299" name="Group 35"/>
          <p:cNvGrpSpPr/>
          <p:nvPr/>
        </p:nvGrpSpPr>
        <p:grpSpPr bwMode="auto">
          <a:xfrm>
            <a:off x="4787900" y="3429000"/>
            <a:ext cx="2305050" cy="504825"/>
            <a:chOff x="3016" y="2160"/>
            <a:chExt cx="1452" cy="318"/>
          </a:xfrm>
        </p:grpSpPr>
        <p:sp>
          <p:nvSpPr>
            <p:cNvPr id="11289" name="Line 25"/>
            <p:cNvSpPr>
              <a:spLocks noChangeShapeType="1"/>
            </p:cNvSpPr>
            <p:nvPr/>
          </p:nvSpPr>
          <p:spPr bwMode="auto">
            <a:xfrm flipH="1">
              <a:off x="3016" y="2160"/>
              <a:ext cx="227" cy="318"/>
            </a:xfrm>
            <a:prstGeom prst="line">
              <a:avLst/>
            </a:prstGeom>
            <a:noFill/>
            <a:ln w="25400">
              <a:solidFill>
                <a:srgbClr val="FF33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0" name="Line 26"/>
            <p:cNvSpPr>
              <a:spLocks noChangeShapeType="1"/>
            </p:cNvSpPr>
            <p:nvPr/>
          </p:nvSpPr>
          <p:spPr bwMode="auto">
            <a:xfrm flipH="1">
              <a:off x="3152" y="2160"/>
              <a:ext cx="227" cy="318"/>
            </a:xfrm>
            <a:prstGeom prst="line">
              <a:avLst/>
            </a:prstGeom>
            <a:noFill/>
            <a:ln w="25400">
              <a:solidFill>
                <a:srgbClr val="FF33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1" name="Line 27"/>
            <p:cNvSpPr>
              <a:spLocks noChangeShapeType="1"/>
            </p:cNvSpPr>
            <p:nvPr/>
          </p:nvSpPr>
          <p:spPr bwMode="auto">
            <a:xfrm flipH="1">
              <a:off x="3334" y="2160"/>
              <a:ext cx="181" cy="318"/>
            </a:xfrm>
            <a:prstGeom prst="line">
              <a:avLst/>
            </a:prstGeom>
            <a:noFill/>
            <a:ln w="25400">
              <a:solidFill>
                <a:srgbClr val="FF33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2" name="Line 28"/>
            <p:cNvSpPr>
              <a:spLocks noChangeShapeType="1"/>
            </p:cNvSpPr>
            <p:nvPr/>
          </p:nvSpPr>
          <p:spPr bwMode="auto">
            <a:xfrm flipH="1">
              <a:off x="3515" y="2160"/>
              <a:ext cx="181" cy="318"/>
            </a:xfrm>
            <a:prstGeom prst="line">
              <a:avLst/>
            </a:prstGeom>
            <a:noFill/>
            <a:ln w="25400">
              <a:solidFill>
                <a:srgbClr val="FF33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3" name="Line 29"/>
            <p:cNvSpPr>
              <a:spLocks noChangeShapeType="1"/>
            </p:cNvSpPr>
            <p:nvPr/>
          </p:nvSpPr>
          <p:spPr bwMode="auto">
            <a:xfrm flipH="1">
              <a:off x="3651" y="2160"/>
              <a:ext cx="182" cy="318"/>
            </a:xfrm>
            <a:prstGeom prst="line">
              <a:avLst/>
            </a:prstGeom>
            <a:noFill/>
            <a:ln w="25400">
              <a:solidFill>
                <a:srgbClr val="FF33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4" name="Line 30"/>
            <p:cNvSpPr>
              <a:spLocks noChangeShapeType="1"/>
            </p:cNvSpPr>
            <p:nvPr/>
          </p:nvSpPr>
          <p:spPr bwMode="auto">
            <a:xfrm flipH="1">
              <a:off x="3833" y="2160"/>
              <a:ext cx="181" cy="318"/>
            </a:xfrm>
            <a:prstGeom prst="line">
              <a:avLst/>
            </a:prstGeom>
            <a:noFill/>
            <a:ln w="25400">
              <a:solidFill>
                <a:srgbClr val="FF33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5" name="Line 31"/>
            <p:cNvSpPr>
              <a:spLocks noChangeShapeType="1"/>
            </p:cNvSpPr>
            <p:nvPr/>
          </p:nvSpPr>
          <p:spPr bwMode="auto">
            <a:xfrm flipH="1">
              <a:off x="3969" y="2160"/>
              <a:ext cx="181" cy="318"/>
            </a:xfrm>
            <a:prstGeom prst="line">
              <a:avLst/>
            </a:prstGeom>
            <a:noFill/>
            <a:ln w="25400">
              <a:solidFill>
                <a:srgbClr val="FF33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6" name="Line 32"/>
            <p:cNvSpPr>
              <a:spLocks noChangeShapeType="1"/>
            </p:cNvSpPr>
            <p:nvPr/>
          </p:nvSpPr>
          <p:spPr bwMode="auto">
            <a:xfrm flipH="1">
              <a:off x="4105" y="2160"/>
              <a:ext cx="181" cy="318"/>
            </a:xfrm>
            <a:prstGeom prst="line">
              <a:avLst/>
            </a:prstGeom>
            <a:noFill/>
            <a:ln w="25400">
              <a:solidFill>
                <a:srgbClr val="FF33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7" name="Line 33"/>
            <p:cNvSpPr>
              <a:spLocks noChangeShapeType="1"/>
            </p:cNvSpPr>
            <p:nvPr/>
          </p:nvSpPr>
          <p:spPr bwMode="auto">
            <a:xfrm flipH="1">
              <a:off x="4241" y="2160"/>
              <a:ext cx="181" cy="318"/>
            </a:xfrm>
            <a:prstGeom prst="line">
              <a:avLst/>
            </a:prstGeom>
            <a:noFill/>
            <a:ln w="25400">
              <a:solidFill>
                <a:srgbClr val="FF33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8" name="Line 34"/>
            <p:cNvSpPr>
              <a:spLocks noChangeShapeType="1"/>
            </p:cNvSpPr>
            <p:nvPr/>
          </p:nvSpPr>
          <p:spPr bwMode="auto">
            <a:xfrm flipH="1">
              <a:off x="4377" y="2341"/>
              <a:ext cx="91" cy="137"/>
            </a:xfrm>
            <a:prstGeom prst="line">
              <a:avLst/>
            </a:prstGeom>
            <a:noFill/>
            <a:ln w="25400">
              <a:solidFill>
                <a:srgbClr val="FF33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11301" name="Picture 37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692275" y="5876925"/>
            <a:ext cx="6264275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302" name="Line 38"/>
          <p:cNvSpPr>
            <a:spLocks noChangeShapeType="1"/>
          </p:cNvSpPr>
          <p:nvPr/>
        </p:nvSpPr>
        <p:spPr bwMode="auto">
          <a:xfrm flipV="1">
            <a:off x="3779838" y="5516563"/>
            <a:ext cx="0" cy="5048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>
            <a:off x="3779838" y="5516563"/>
            <a:ext cx="2592387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1313" name="Group 49"/>
          <p:cNvGrpSpPr/>
          <p:nvPr/>
        </p:nvGrpSpPr>
        <p:grpSpPr bwMode="auto">
          <a:xfrm>
            <a:off x="3779838" y="5516563"/>
            <a:ext cx="2232025" cy="576262"/>
            <a:chOff x="2381" y="3475"/>
            <a:chExt cx="1406" cy="363"/>
          </a:xfrm>
        </p:grpSpPr>
        <p:sp>
          <p:nvSpPr>
            <p:cNvPr id="11304" name="Line 40"/>
            <p:cNvSpPr>
              <a:spLocks noChangeShapeType="1"/>
            </p:cNvSpPr>
            <p:nvPr/>
          </p:nvSpPr>
          <p:spPr bwMode="auto">
            <a:xfrm flipH="1">
              <a:off x="2381" y="3475"/>
              <a:ext cx="181" cy="182"/>
            </a:xfrm>
            <a:prstGeom prst="line">
              <a:avLst/>
            </a:prstGeom>
            <a:noFill/>
            <a:ln w="25400">
              <a:solidFill>
                <a:srgbClr val="FF33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5" name="Line 41"/>
            <p:cNvSpPr>
              <a:spLocks noChangeShapeType="1"/>
            </p:cNvSpPr>
            <p:nvPr/>
          </p:nvSpPr>
          <p:spPr bwMode="auto">
            <a:xfrm flipH="1">
              <a:off x="2426" y="3475"/>
              <a:ext cx="318" cy="318"/>
            </a:xfrm>
            <a:prstGeom prst="line">
              <a:avLst/>
            </a:prstGeom>
            <a:noFill/>
            <a:ln w="25400">
              <a:solidFill>
                <a:srgbClr val="FF33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7" name="Line 43"/>
            <p:cNvSpPr>
              <a:spLocks noChangeShapeType="1"/>
            </p:cNvSpPr>
            <p:nvPr/>
          </p:nvSpPr>
          <p:spPr bwMode="auto">
            <a:xfrm flipH="1">
              <a:off x="2608" y="3475"/>
              <a:ext cx="317" cy="363"/>
            </a:xfrm>
            <a:prstGeom prst="line">
              <a:avLst/>
            </a:prstGeom>
            <a:noFill/>
            <a:ln w="25400">
              <a:solidFill>
                <a:srgbClr val="FF33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8" name="Line 44"/>
            <p:cNvSpPr>
              <a:spLocks noChangeShapeType="1"/>
            </p:cNvSpPr>
            <p:nvPr/>
          </p:nvSpPr>
          <p:spPr bwMode="auto">
            <a:xfrm flipH="1">
              <a:off x="2744" y="3475"/>
              <a:ext cx="317" cy="363"/>
            </a:xfrm>
            <a:prstGeom prst="line">
              <a:avLst/>
            </a:prstGeom>
            <a:noFill/>
            <a:ln w="25400">
              <a:solidFill>
                <a:srgbClr val="FF33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9" name="Line 45"/>
            <p:cNvSpPr>
              <a:spLocks noChangeShapeType="1"/>
            </p:cNvSpPr>
            <p:nvPr/>
          </p:nvSpPr>
          <p:spPr bwMode="auto">
            <a:xfrm flipH="1">
              <a:off x="2971" y="3475"/>
              <a:ext cx="272" cy="363"/>
            </a:xfrm>
            <a:prstGeom prst="line">
              <a:avLst/>
            </a:prstGeom>
            <a:noFill/>
            <a:ln w="25400">
              <a:solidFill>
                <a:srgbClr val="FF33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10" name="Line 46"/>
            <p:cNvSpPr>
              <a:spLocks noChangeShapeType="1"/>
            </p:cNvSpPr>
            <p:nvPr/>
          </p:nvSpPr>
          <p:spPr bwMode="auto">
            <a:xfrm flipH="1">
              <a:off x="3152" y="3475"/>
              <a:ext cx="272" cy="363"/>
            </a:xfrm>
            <a:prstGeom prst="line">
              <a:avLst/>
            </a:prstGeom>
            <a:noFill/>
            <a:ln w="25400">
              <a:solidFill>
                <a:srgbClr val="FF33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11" name="Line 47"/>
            <p:cNvSpPr>
              <a:spLocks noChangeShapeType="1"/>
            </p:cNvSpPr>
            <p:nvPr/>
          </p:nvSpPr>
          <p:spPr bwMode="auto">
            <a:xfrm flipH="1">
              <a:off x="3379" y="3475"/>
              <a:ext cx="227" cy="318"/>
            </a:xfrm>
            <a:prstGeom prst="line">
              <a:avLst/>
            </a:prstGeom>
            <a:noFill/>
            <a:ln w="25400">
              <a:solidFill>
                <a:srgbClr val="FF33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12" name="Line 48"/>
            <p:cNvSpPr>
              <a:spLocks noChangeShapeType="1"/>
            </p:cNvSpPr>
            <p:nvPr/>
          </p:nvSpPr>
          <p:spPr bwMode="auto">
            <a:xfrm flipH="1">
              <a:off x="3560" y="3475"/>
              <a:ext cx="227" cy="318"/>
            </a:xfrm>
            <a:prstGeom prst="line">
              <a:avLst/>
            </a:prstGeom>
            <a:noFill/>
            <a:ln w="25400">
              <a:solidFill>
                <a:srgbClr val="FF33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1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0" grpId="0"/>
      <p:bldP spid="11281" grpId="0"/>
      <p:bldP spid="11283" grpId="0"/>
      <p:bldP spid="11287" grpId="0" animBg="1"/>
      <p:bldP spid="11288" grpId="0" animBg="1"/>
      <p:bldP spid="11302" grpId="0" animBg="1"/>
      <p:bldP spid="1130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ChangeArrowheads="1"/>
          </p:cNvSpPr>
          <p:nvPr/>
        </p:nvSpPr>
        <p:spPr bwMode="auto">
          <a:xfrm>
            <a:off x="294481" y="260648"/>
            <a:ext cx="68770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b="1" dirty="0"/>
              <a:t>练习</a:t>
            </a:r>
            <a:r>
              <a:rPr lang="en-US" altLang="zh-CN" b="1" dirty="0"/>
              <a:t>1</a:t>
            </a:r>
            <a:r>
              <a:rPr lang="zh-CN" altLang="en-US" b="1" dirty="0"/>
              <a:t>：</a:t>
            </a:r>
            <a:r>
              <a:rPr lang="zh-CN" altLang="en-GB" dirty="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已知关于ｘ的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GB" dirty="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不等式组</a:t>
            </a:r>
          </a:p>
        </p:txBody>
      </p:sp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218281" y="1327448"/>
            <a:ext cx="4146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GB" dirty="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 的解集为３≤</a:t>
            </a:r>
            <a:r>
              <a:rPr lang="en-GB" altLang="zh-CN" dirty="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x</a:t>
            </a:r>
            <a:r>
              <a:rPr lang="zh-CN" altLang="en-GB" dirty="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＜５，</a:t>
            </a:r>
            <a:endParaRPr lang="zh-CN" altLang="en-GB" dirty="0">
              <a:ea typeface="楷体_GB2312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4356100" y="1466850"/>
            <a:ext cx="1450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GB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则</a:t>
            </a:r>
            <a:r>
              <a:rPr lang="en-GB" altLang="zh-CN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n/m=</a:t>
            </a:r>
            <a:endParaRPr lang="en-GB" altLang="zh-CN">
              <a:ea typeface="楷体_GB2312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179388" y="1916113"/>
            <a:ext cx="83534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b="1" dirty="0">
                <a:latin typeface="Times New Roman" panose="02020603050405020304" pitchFamily="18" charset="0"/>
              </a:rPr>
              <a:t>解</a:t>
            </a:r>
            <a:r>
              <a:rPr kumimoji="1" lang="en-US" altLang="zh-CN" b="1" dirty="0">
                <a:latin typeface="Times New Roman" panose="02020603050405020304" pitchFamily="18" charset="0"/>
              </a:rPr>
              <a:t>:  </a:t>
            </a:r>
            <a:r>
              <a:rPr kumimoji="1" lang="zh-CN" altLang="en-US" b="1" dirty="0">
                <a:latin typeface="Times New Roman" panose="02020603050405020304" pitchFamily="18" charset="0"/>
              </a:rPr>
              <a:t>解不等式①</a:t>
            </a:r>
            <a:r>
              <a:rPr kumimoji="1" lang="en-US" altLang="zh-CN" b="1" dirty="0">
                <a:latin typeface="Times New Roman" panose="02020603050405020304" pitchFamily="18" charset="0"/>
              </a:rPr>
              <a:t>,</a:t>
            </a:r>
            <a:r>
              <a:rPr kumimoji="1" lang="zh-CN" altLang="en-US" b="1" dirty="0">
                <a:latin typeface="Times New Roman" panose="02020603050405020304" pitchFamily="18" charset="0"/>
              </a:rPr>
              <a:t>得，ｘ≥</a:t>
            </a:r>
            <a:r>
              <a:rPr kumimoji="1" lang="en-US" altLang="zh-CN" b="1" dirty="0">
                <a:latin typeface="Times New Roman" panose="02020603050405020304" pitchFamily="18" charset="0"/>
              </a:rPr>
              <a:t>m</a:t>
            </a:r>
            <a:r>
              <a:rPr kumimoji="1" lang="zh-CN" altLang="en-US" b="1" dirty="0">
                <a:latin typeface="Times New Roman" panose="02020603050405020304" pitchFamily="18" charset="0"/>
              </a:rPr>
              <a:t>＋ｎ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b="1" dirty="0">
                <a:latin typeface="Times New Roman" panose="02020603050405020304" pitchFamily="18" charset="0"/>
              </a:rPr>
              <a:t>        解不等式</a:t>
            </a:r>
            <a:r>
              <a:rPr kumimoji="1" lang="zh-CN" altLang="zh-CN" b="1" dirty="0">
                <a:latin typeface="Times New Roman" panose="02020603050405020304" pitchFamily="18" charset="0"/>
              </a:rPr>
              <a:t>②</a:t>
            </a:r>
            <a:r>
              <a:rPr kumimoji="1" lang="en-US" altLang="zh-CN" b="1" dirty="0">
                <a:latin typeface="Times New Roman" panose="02020603050405020304" pitchFamily="18" charset="0"/>
              </a:rPr>
              <a:t>,</a:t>
            </a:r>
            <a:r>
              <a:rPr kumimoji="1" lang="zh-CN" altLang="en-US" b="1" dirty="0">
                <a:latin typeface="Times New Roman" panose="02020603050405020304" pitchFamily="18" charset="0"/>
              </a:rPr>
              <a:t>得，</a:t>
            </a:r>
            <a:r>
              <a:rPr kumimoji="1" lang="en-US" altLang="zh-CN" b="1" dirty="0">
                <a:latin typeface="Times New Roman" panose="02020603050405020304" pitchFamily="18" charset="0"/>
              </a:rPr>
              <a:t>x </a:t>
            </a:r>
            <a:r>
              <a:rPr kumimoji="1" lang="zh-CN" altLang="en-US" b="1" dirty="0" smtClean="0">
                <a:latin typeface="Times New Roman" panose="02020603050405020304" pitchFamily="18" charset="0"/>
              </a:rPr>
              <a:t>＜（</a:t>
            </a:r>
            <a:r>
              <a:rPr kumimoji="1" lang="zh-CN" altLang="en-US" b="1" dirty="0">
                <a:latin typeface="Times New Roman" panose="02020603050405020304" pitchFamily="18" charset="0"/>
              </a:rPr>
              <a:t>２</a:t>
            </a:r>
            <a:r>
              <a:rPr kumimoji="1" lang="en-US" altLang="zh-CN" b="1" dirty="0">
                <a:latin typeface="Times New Roman" panose="02020603050405020304" pitchFamily="18" charset="0"/>
              </a:rPr>
              <a:t>n</a:t>
            </a:r>
            <a:r>
              <a:rPr kumimoji="1" lang="zh-CN" altLang="en-US" b="1" dirty="0">
                <a:latin typeface="Times New Roman" panose="02020603050405020304" pitchFamily="18" charset="0"/>
              </a:rPr>
              <a:t>＋</a:t>
            </a:r>
            <a:r>
              <a:rPr kumimoji="1" lang="en-US" altLang="zh-CN" b="1" dirty="0">
                <a:latin typeface="Times New Roman" panose="02020603050405020304" pitchFamily="18" charset="0"/>
              </a:rPr>
              <a:t>m+1</a:t>
            </a:r>
            <a:r>
              <a:rPr kumimoji="1" lang="zh-CN" altLang="en-US" b="1" dirty="0">
                <a:latin typeface="Times New Roman" panose="02020603050405020304" pitchFamily="18" charset="0"/>
              </a:rPr>
              <a:t>）</a:t>
            </a:r>
            <a:r>
              <a:rPr kumimoji="1" lang="en-US" altLang="zh-CN" b="1" dirty="0">
                <a:latin typeface="Times New Roman" panose="02020603050405020304" pitchFamily="18" charset="0"/>
              </a:rPr>
              <a:t>÷</a:t>
            </a:r>
            <a:r>
              <a:rPr kumimoji="1" lang="zh-CN" altLang="en-US" b="1" dirty="0">
                <a:latin typeface="Times New Roman" panose="02020603050405020304" pitchFamily="18" charset="0"/>
              </a:rPr>
              <a:t>２</a:t>
            </a:r>
          </a:p>
        </p:txBody>
      </p:sp>
      <p:sp>
        <p:nvSpPr>
          <p:cNvPr id="134150" name="Text Box 6"/>
          <p:cNvSpPr txBox="1">
            <a:spLocks noChangeArrowheads="1"/>
          </p:cNvSpPr>
          <p:nvPr/>
        </p:nvSpPr>
        <p:spPr bwMode="auto">
          <a:xfrm>
            <a:off x="179388" y="3284538"/>
            <a:ext cx="87852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b="1" dirty="0"/>
              <a:t>因为不等式组有解</a:t>
            </a:r>
            <a:r>
              <a:rPr lang="en-US" altLang="zh-CN" b="1" dirty="0"/>
              <a:t>,</a:t>
            </a:r>
            <a:r>
              <a:rPr lang="zh-CN" altLang="en-US" b="1" dirty="0"/>
              <a:t>所以　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b="1" dirty="0"/>
              <a:t>m</a:t>
            </a:r>
            <a:r>
              <a:rPr kumimoji="1" lang="zh-CN" altLang="en-US" b="1" dirty="0"/>
              <a:t>＋ｎ≤ </a:t>
            </a:r>
            <a:r>
              <a:rPr kumimoji="1" lang="en-US" altLang="zh-CN" b="1" dirty="0"/>
              <a:t>x </a:t>
            </a:r>
            <a:r>
              <a:rPr kumimoji="1" lang="zh-CN" altLang="en-US" b="1" dirty="0"/>
              <a:t>＜ （ ２</a:t>
            </a:r>
            <a:r>
              <a:rPr kumimoji="1" lang="en-US" altLang="zh-CN" b="1" dirty="0"/>
              <a:t>n</a:t>
            </a:r>
            <a:r>
              <a:rPr kumimoji="1" lang="zh-CN" altLang="en-US" b="1" dirty="0"/>
              <a:t>＋</a:t>
            </a:r>
            <a:r>
              <a:rPr kumimoji="1" lang="en-US" altLang="zh-CN" b="1" dirty="0"/>
              <a:t>m+1 </a:t>
            </a:r>
            <a:r>
              <a:rPr kumimoji="1" lang="zh-CN" altLang="en-US" b="1" dirty="0"/>
              <a:t>）</a:t>
            </a:r>
            <a:r>
              <a:rPr kumimoji="1" lang="en-US" altLang="zh-CN" b="1" dirty="0"/>
              <a:t>÷</a:t>
            </a:r>
            <a:r>
              <a:rPr kumimoji="1" lang="zh-CN" altLang="en-US" b="1" dirty="0"/>
              <a:t>２</a:t>
            </a:r>
          </a:p>
        </p:txBody>
      </p:sp>
      <p:sp>
        <p:nvSpPr>
          <p:cNvPr id="134151" name="Text Box 7"/>
          <p:cNvSpPr txBox="1">
            <a:spLocks noChangeArrowheads="1"/>
          </p:cNvSpPr>
          <p:nvPr/>
        </p:nvSpPr>
        <p:spPr bwMode="auto">
          <a:xfrm>
            <a:off x="1547813" y="4437063"/>
            <a:ext cx="6553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/>
              <a:t>又因为　　　　　　 </a:t>
            </a:r>
            <a:r>
              <a:rPr lang="zh-CN" altLang="en-GB"/>
              <a:t>３≤</a:t>
            </a:r>
            <a:r>
              <a:rPr lang="en-GB" altLang="zh-CN"/>
              <a:t>x</a:t>
            </a:r>
            <a:r>
              <a:rPr lang="zh-CN" altLang="en-GB"/>
              <a:t>＜５</a:t>
            </a:r>
            <a:r>
              <a:rPr lang="zh-CN" altLang="en-US" b="1"/>
              <a:t> </a:t>
            </a:r>
            <a:r>
              <a:rPr lang="zh-CN" altLang="en-US"/>
              <a:t>　</a:t>
            </a:r>
          </a:p>
        </p:txBody>
      </p:sp>
      <p:sp>
        <p:nvSpPr>
          <p:cNvPr id="134152" name="Rectangle 8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34153" name="Object 9"/>
          <p:cNvGraphicFramePr>
            <a:graphicFrameLocks noChangeAspect="1"/>
          </p:cNvGraphicFramePr>
          <p:nvPr/>
        </p:nvGraphicFramePr>
        <p:xfrm>
          <a:off x="4284663" y="0"/>
          <a:ext cx="3887787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83" name="公式" r:id="rId3" imgW="939800" imgH="457200" progId="Equation.3">
                  <p:embed/>
                </p:oleObj>
              </mc:Choice>
              <mc:Fallback>
                <p:oleObj name="公式" r:id="rId3" imgW="939800" imgH="457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0"/>
                        <a:ext cx="3887787" cy="1368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154" name="Text Box 10"/>
          <p:cNvSpPr txBox="1">
            <a:spLocks noChangeArrowheads="1"/>
          </p:cNvSpPr>
          <p:nvPr/>
        </p:nvSpPr>
        <p:spPr bwMode="auto">
          <a:xfrm>
            <a:off x="827088" y="5157788"/>
            <a:ext cx="12969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/>
              <a:t>所以</a:t>
            </a:r>
            <a:endParaRPr lang="zh-CN" altLang="en-US" b="1"/>
          </a:p>
        </p:txBody>
      </p:sp>
      <p:sp>
        <p:nvSpPr>
          <p:cNvPr id="134155" name="Rectangle 11"/>
          <p:cNvSpPr>
            <a:spLocks noChangeArrowheads="1"/>
          </p:cNvSpPr>
          <p:nvPr/>
        </p:nvSpPr>
        <p:spPr bwMode="auto">
          <a:xfrm>
            <a:off x="0" y="3284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34156" name="Rectangle 12"/>
          <p:cNvSpPr>
            <a:spLocks noChangeArrowheads="1"/>
          </p:cNvSpPr>
          <p:nvPr/>
        </p:nvSpPr>
        <p:spPr bwMode="auto">
          <a:xfrm>
            <a:off x="0" y="3213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34157" name="Object 13"/>
          <p:cNvGraphicFramePr>
            <a:graphicFrameLocks noChangeAspect="1"/>
          </p:cNvGraphicFramePr>
          <p:nvPr/>
        </p:nvGraphicFramePr>
        <p:xfrm>
          <a:off x="5292725" y="5157788"/>
          <a:ext cx="3024188" cy="11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84" name="公式" r:id="rId5" imgW="444500" imgH="457200" progId="Equation.3">
                  <p:embed/>
                </p:oleObj>
              </mc:Choice>
              <mc:Fallback>
                <p:oleObj name="公式" r:id="rId5" imgW="444500" imgH="457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5157788"/>
                        <a:ext cx="3024188" cy="1169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158" name="Text Box 14"/>
          <p:cNvSpPr txBox="1">
            <a:spLocks noChangeArrowheads="1"/>
          </p:cNvSpPr>
          <p:nvPr/>
        </p:nvSpPr>
        <p:spPr bwMode="auto">
          <a:xfrm>
            <a:off x="4284663" y="5157788"/>
            <a:ext cx="18716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3600" b="1"/>
              <a:t>解得</a:t>
            </a:r>
          </a:p>
        </p:txBody>
      </p:sp>
      <p:sp>
        <p:nvSpPr>
          <p:cNvPr id="134159" name="Text Box 15"/>
          <p:cNvSpPr txBox="1">
            <a:spLocks noChangeArrowheads="1"/>
          </p:cNvSpPr>
          <p:nvPr/>
        </p:nvSpPr>
        <p:spPr bwMode="auto">
          <a:xfrm>
            <a:off x="1835150" y="6021388"/>
            <a:ext cx="15113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/>
              <a:t>所以</a:t>
            </a:r>
            <a:endParaRPr lang="zh-CN" altLang="en-US" b="1"/>
          </a:p>
        </p:txBody>
      </p:sp>
      <p:sp>
        <p:nvSpPr>
          <p:cNvPr id="134160" name="Rectangle 1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34161" name="Rectangle 17"/>
          <p:cNvSpPr>
            <a:spLocks noChangeArrowheads="1"/>
          </p:cNvSpPr>
          <p:nvPr/>
        </p:nvSpPr>
        <p:spPr bwMode="auto">
          <a:xfrm>
            <a:off x="2843213" y="6021388"/>
            <a:ext cx="23034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zh-CN"/>
              <a:t>n/m=</a:t>
            </a:r>
            <a:r>
              <a:rPr lang="zh-CN" altLang="en-GB"/>
              <a:t>４</a:t>
            </a:r>
          </a:p>
        </p:txBody>
      </p:sp>
      <p:grpSp>
        <p:nvGrpSpPr>
          <p:cNvPr id="134162" name="Group 18"/>
          <p:cNvGrpSpPr/>
          <p:nvPr/>
        </p:nvGrpSpPr>
        <p:grpSpPr bwMode="auto">
          <a:xfrm>
            <a:off x="6156325" y="1628775"/>
            <a:ext cx="2987675" cy="2376488"/>
            <a:chOff x="3878" y="981"/>
            <a:chExt cx="1882" cy="862"/>
          </a:xfrm>
        </p:grpSpPr>
        <p:sp>
          <p:nvSpPr>
            <p:cNvPr id="134163" name="AutoShape 19"/>
            <p:cNvSpPr>
              <a:spLocks noChangeArrowheads="1"/>
            </p:cNvSpPr>
            <p:nvPr/>
          </p:nvSpPr>
          <p:spPr bwMode="auto">
            <a:xfrm>
              <a:off x="3878" y="981"/>
              <a:ext cx="1882" cy="862"/>
            </a:xfrm>
            <a:prstGeom prst="cloudCallout">
              <a:avLst>
                <a:gd name="adj1" fmla="val -41338"/>
                <a:gd name="adj2" fmla="val -67519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134164" name="Text Box 20"/>
            <p:cNvSpPr txBox="1">
              <a:spLocks noChangeArrowheads="1"/>
            </p:cNvSpPr>
            <p:nvPr/>
          </p:nvSpPr>
          <p:spPr bwMode="auto">
            <a:xfrm>
              <a:off x="4059" y="1162"/>
              <a:ext cx="1701" cy="5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zh-CN" altLang="en-US" sz="2400" b="1"/>
                <a:t>这里也是一个含ｘ的一元一次不等式，将</a:t>
              </a:r>
              <a:r>
                <a:rPr lang="en-US" altLang="zh-CN" sz="2400" b="1"/>
                <a:t>m,n</a:t>
              </a:r>
              <a:r>
                <a:rPr lang="zh-CN" altLang="en-US" sz="2400" b="1"/>
                <a:t>看作两个已知数</a:t>
              </a:r>
            </a:p>
          </p:txBody>
        </p:sp>
      </p:grpSp>
      <p:graphicFrame>
        <p:nvGraphicFramePr>
          <p:cNvPr id="134165" name="Object 21"/>
          <p:cNvGraphicFramePr>
            <a:graphicFrameLocks noChangeAspect="1"/>
          </p:cNvGraphicFramePr>
          <p:nvPr/>
        </p:nvGraphicFramePr>
        <p:xfrm>
          <a:off x="1908175" y="4868863"/>
          <a:ext cx="2232025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85" name="公式" r:id="rId7" imgW="951865" imgH="558800" progId="Equation.3">
                  <p:embed/>
                </p:oleObj>
              </mc:Choice>
              <mc:Fallback>
                <p:oleObj name="公式" r:id="rId7" imgW="951865" imgH="5588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4868863"/>
                        <a:ext cx="2232025" cy="1258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4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34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4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3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3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3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4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3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134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134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50" grpId="0"/>
      <p:bldP spid="134151" grpId="0"/>
      <p:bldP spid="134154" grpId="0"/>
      <p:bldP spid="134158" grpId="0"/>
      <p:bldP spid="134159" grpId="0"/>
      <p:bldP spid="13416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4" name="Text Box 4"/>
          <p:cNvSpPr txBox="1">
            <a:spLocks noChangeArrowheads="1"/>
          </p:cNvSpPr>
          <p:nvPr/>
        </p:nvSpPr>
        <p:spPr bwMode="auto">
          <a:xfrm>
            <a:off x="395288" y="1700213"/>
            <a:ext cx="8064500" cy="233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zh-CN" altLang="en-US" sz="3200" b="1">
                <a:latin typeface="Arial" panose="020B0604020202020204" pitchFamily="34" charset="0"/>
              </a:rPr>
              <a:t>练习</a:t>
            </a:r>
            <a:r>
              <a:rPr lang="en-US" altLang="zh-CN" sz="3200" b="1">
                <a:latin typeface="Arial" panose="020B0604020202020204" pitchFamily="34" charset="0"/>
              </a:rPr>
              <a:t>2</a:t>
            </a:r>
            <a:r>
              <a:rPr lang="zh-CN" altLang="en-US" sz="3200" b="1">
                <a:latin typeface="Arial" panose="020B0604020202020204" pitchFamily="34" charset="0"/>
              </a:rPr>
              <a:t>：如果不等式组             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endParaRPr lang="zh-CN" altLang="en-US" sz="3200" b="1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zh-CN" altLang="en-US" sz="3200" b="1">
                <a:latin typeface="Arial" panose="020B0604020202020204" pitchFamily="34" charset="0"/>
              </a:rPr>
              <a:t>的解是</a:t>
            </a:r>
            <a:r>
              <a:rPr lang="en-US" altLang="zh-CN" sz="3200" b="1">
                <a:latin typeface="Arial" panose="020B0604020202020204" pitchFamily="34" charset="0"/>
              </a:rPr>
              <a:t>5&lt;x&lt;22,</a:t>
            </a:r>
            <a:r>
              <a:rPr lang="zh-CN" altLang="en-US" sz="3200" b="1">
                <a:latin typeface="Arial" panose="020B0604020202020204" pitchFamily="34" charset="0"/>
              </a:rPr>
              <a:t>求</a:t>
            </a:r>
            <a:r>
              <a:rPr lang="en-US" altLang="zh-CN" sz="3200" b="1">
                <a:latin typeface="Arial" panose="020B0604020202020204" pitchFamily="34" charset="0"/>
              </a:rPr>
              <a:t>a</a:t>
            </a:r>
            <a:r>
              <a:rPr lang="zh-CN" altLang="en-US" sz="3200" b="1">
                <a:latin typeface="Arial" panose="020B0604020202020204" pitchFamily="34" charset="0"/>
              </a:rPr>
              <a:t>，</a:t>
            </a:r>
            <a:r>
              <a:rPr lang="en-US" altLang="zh-CN" sz="3200" b="1">
                <a:latin typeface="Arial" panose="020B0604020202020204" pitchFamily="34" charset="0"/>
              </a:rPr>
              <a:t>b</a:t>
            </a:r>
            <a:r>
              <a:rPr lang="zh-CN" altLang="en-US" sz="3200" b="1">
                <a:latin typeface="Arial" panose="020B0604020202020204" pitchFamily="34" charset="0"/>
              </a:rPr>
              <a:t>的值</a:t>
            </a:r>
          </a:p>
          <a:p>
            <a:pPr>
              <a:spcBef>
                <a:spcPct val="20000"/>
              </a:spcBef>
            </a:pPr>
            <a:endParaRPr lang="zh-CN" altLang="en-US" sz="3200" b="1">
              <a:latin typeface="Arial" panose="020B0604020202020204" pitchFamily="34" charset="0"/>
            </a:endParaRPr>
          </a:p>
        </p:txBody>
      </p:sp>
      <p:graphicFrame>
        <p:nvGraphicFramePr>
          <p:cNvPr id="158725" name="Object 5"/>
          <p:cNvGraphicFramePr>
            <a:graphicFrameLocks noGrp="1" noChangeAspect="1"/>
          </p:cNvGraphicFramePr>
          <p:nvPr>
            <p:ph/>
          </p:nvPr>
        </p:nvGraphicFramePr>
        <p:xfrm>
          <a:off x="4500563" y="1138238"/>
          <a:ext cx="3262312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34" name="Equation" r:id="rId3" imgW="862965" imgH="457200" progId="Equation.DSMT4">
                  <p:embed/>
                </p:oleObj>
              </mc:Choice>
              <mc:Fallback>
                <p:oleObj name="Equation" r:id="rId3" imgW="862965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1138238"/>
                        <a:ext cx="3262312" cy="172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2492375"/>
            <a:ext cx="8540750" cy="1143000"/>
          </a:xfrm>
        </p:spPr>
        <p:txBody>
          <a:bodyPr>
            <a:normAutofit fontScale="90000"/>
          </a:bodyPr>
          <a:lstStyle/>
          <a:p>
            <a:r>
              <a:rPr lang="zh-CN" altLang="en-US" sz="4000"/>
              <a:t>题型</a:t>
            </a:r>
            <a:r>
              <a:rPr lang="en-US" altLang="zh-CN" sz="4000"/>
              <a:t>2</a:t>
            </a:r>
            <a:r>
              <a:rPr lang="zh-CN" altLang="en-US" sz="4000"/>
              <a:t>：已知不等式的整数解的个数，求待定字母的取值范围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38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684213" y="260350"/>
          <a:ext cx="7729537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5" name="文档" r:id="rId3" imgW="15646400" imgH="4241800" progId="Word.Document.8">
                  <p:embed/>
                </p:oleObj>
              </mc:Choice>
              <mc:Fallback>
                <p:oleObj name="文档" r:id="rId3" imgW="15646400" imgH="42418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60350"/>
                        <a:ext cx="7729537" cy="209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23850" y="2420938"/>
          <a:ext cx="8667750" cy="364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6" name="Document" r:id="rId5" imgW="11786870" imgH="4956175" progId="Word.Document.8">
                  <p:embed/>
                </p:oleObj>
              </mc:Choice>
              <mc:Fallback>
                <p:oleObj name="Document" r:id="rId5" imgW="11786870" imgH="4956175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420938"/>
                        <a:ext cx="8667750" cy="3643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39" name="AutoShape 3"/>
          <p:cNvSpPr/>
          <p:nvPr/>
        </p:nvSpPr>
        <p:spPr bwMode="auto">
          <a:xfrm>
            <a:off x="5580063" y="260350"/>
            <a:ext cx="73025" cy="647700"/>
          </a:xfrm>
          <a:prstGeom prst="leftBrace">
            <a:avLst>
              <a:gd name="adj1" fmla="val 73913"/>
              <a:gd name="adj2" fmla="val 50000"/>
            </a:avLst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1141" name="AutoShape 5"/>
          <p:cNvSpPr/>
          <p:nvPr/>
        </p:nvSpPr>
        <p:spPr bwMode="auto">
          <a:xfrm>
            <a:off x="3708400" y="2636838"/>
            <a:ext cx="73025" cy="647700"/>
          </a:xfrm>
          <a:prstGeom prst="leftBrace">
            <a:avLst>
              <a:gd name="adj1" fmla="val 73913"/>
              <a:gd name="adj2" fmla="val 50000"/>
            </a:avLst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1142" name="AutoShape 6"/>
          <p:cNvSpPr/>
          <p:nvPr/>
        </p:nvSpPr>
        <p:spPr bwMode="auto">
          <a:xfrm>
            <a:off x="7451725" y="2565400"/>
            <a:ext cx="73025" cy="647700"/>
          </a:xfrm>
          <a:prstGeom prst="leftBrace">
            <a:avLst>
              <a:gd name="adj1" fmla="val 73913"/>
              <a:gd name="adj2" fmla="val 50000"/>
            </a:avLst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6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5400" dirty="0"/>
              <a:t>练习</a:t>
            </a:r>
          </a:p>
        </p:txBody>
      </p:sp>
      <p:sp>
        <p:nvSpPr>
          <p:cNvPr id="12697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905000"/>
            <a:ext cx="8842375" cy="4332288"/>
          </a:xfrm>
        </p:spPr>
        <p:txBody>
          <a:bodyPr/>
          <a:lstStyle/>
          <a:p>
            <a:r>
              <a:rPr lang="en-US" altLang="zh-CN" sz="2800" dirty="0"/>
              <a:t>1  </a:t>
            </a:r>
            <a:r>
              <a:rPr lang="zh-CN" altLang="en-US" sz="2800" dirty="0"/>
              <a:t>如果不等式组  </a:t>
            </a:r>
            <a:r>
              <a:rPr lang="en-US" altLang="zh-CN" sz="2800" dirty="0"/>
              <a:t>-2</a:t>
            </a:r>
            <a:r>
              <a:rPr lang="zh-CN" altLang="zh-CN" sz="2800" dirty="0"/>
              <a:t>＜</a:t>
            </a:r>
            <a:r>
              <a:rPr lang="zh-CN" altLang="en-US" sz="2800" dirty="0"/>
              <a:t>x</a:t>
            </a:r>
            <a:r>
              <a:rPr lang="zh-CN" altLang="zh-CN" sz="2800" dirty="0"/>
              <a:t>≤</a:t>
            </a:r>
            <a:r>
              <a:rPr lang="zh-CN" altLang="en-US" sz="2800" dirty="0"/>
              <a:t>4</a:t>
            </a:r>
          </a:p>
          <a:p>
            <a:r>
              <a:rPr lang="en-US" altLang="zh-CN" sz="2800" dirty="0"/>
              <a:t>                            </a:t>
            </a:r>
            <a:r>
              <a:rPr lang="en-US" altLang="zh-CN" sz="2800" dirty="0" err="1"/>
              <a:t>x+m</a:t>
            </a:r>
            <a:r>
              <a:rPr lang="zh-CN" altLang="en-US" sz="2800" dirty="0"/>
              <a:t>＞</a:t>
            </a:r>
            <a:r>
              <a:rPr lang="en-US" altLang="zh-CN" sz="2800" dirty="0"/>
              <a:t>1</a:t>
            </a:r>
            <a:r>
              <a:rPr lang="zh-CN" altLang="en-US" sz="2800" dirty="0"/>
              <a:t>有</a:t>
            </a:r>
            <a:r>
              <a:rPr lang="en-US" altLang="zh-CN" sz="2800" dirty="0"/>
              <a:t>4</a:t>
            </a:r>
            <a:r>
              <a:rPr lang="zh-CN" altLang="en-US" sz="2800" dirty="0"/>
              <a:t>个整数解，求</a:t>
            </a:r>
            <a:r>
              <a:rPr lang="en-US" altLang="zh-CN" sz="2800" dirty="0"/>
              <a:t>m</a:t>
            </a:r>
            <a:r>
              <a:rPr lang="zh-CN" altLang="en-US" sz="2800" dirty="0"/>
              <a:t>的取值</a:t>
            </a:r>
          </a:p>
          <a:p>
            <a:r>
              <a:rPr lang="zh-CN" altLang="en-US" sz="2800" dirty="0"/>
              <a:t>范围？若无解呢？</a:t>
            </a:r>
          </a:p>
          <a:p>
            <a:endParaRPr lang="zh-CN" altLang="en-US" sz="2800" dirty="0"/>
          </a:p>
          <a:p>
            <a:r>
              <a:rPr lang="en-US" altLang="zh-CN" sz="2800" dirty="0"/>
              <a:t>2   </a:t>
            </a:r>
            <a:r>
              <a:rPr lang="zh-CN" altLang="en-US" sz="2800" dirty="0"/>
              <a:t>若不等式组                  的正整数解有</a:t>
            </a:r>
            <a:r>
              <a:rPr lang="en-US" altLang="zh-CN" sz="2800" dirty="0"/>
              <a:t>3</a:t>
            </a:r>
            <a:r>
              <a:rPr lang="zh-CN" altLang="en-US" sz="2800" dirty="0"/>
              <a:t>个，求</a:t>
            </a:r>
            <a:r>
              <a:rPr lang="en-US" altLang="zh-CN" sz="2800" dirty="0"/>
              <a:t>x</a:t>
            </a:r>
            <a:r>
              <a:rPr lang="zh-CN" altLang="en-US" sz="2800" dirty="0"/>
              <a:t>的取值范围</a:t>
            </a:r>
            <a:r>
              <a:rPr lang="zh-CN" altLang="en-US" sz="2800" dirty="0" smtClean="0"/>
              <a:t>？</a:t>
            </a:r>
            <a:endParaRPr lang="zh-CN" altLang="en-US" sz="2800" dirty="0"/>
          </a:p>
        </p:txBody>
      </p:sp>
      <p:graphicFrame>
        <p:nvGraphicFramePr>
          <p:cNvPr id="126985" name="Object 9"/>
          <p:cNvGraphicFramePr>
            <a:graphicFrameLocks noGrp="1" noChangeAspect="1"/>
          </p:cNvGraphicFramePr>
          <p:nvPr>
            <p:ph sz="half" idx="2"/>
          </p:nvPr>
        </p:nvGraphicFramePr>
        <p:xfrm>
          <a:off x="2987675" y="3068638"/>
          <a:ext cx="1878013" cy="212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94" name="Equation" r:id="rId3" imgW="787400" imgH="889000" progId="Equation.DSMT4">
                  <p:embed/>
                </p:oleObj>
              </mc:Choice>
              <mc:Fallback>
                <p:oleObj name="Equation" r:id="rId3" imgW="787400" imgH="8890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3068638"/>
                        <a:ext cx="1878013" cy="212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980" name="AutoShape 4"/>
          <p:cNvSpPr/>
          <p:nvPr/>
        </p:nvSpPr>
        <p:spPr bwMode="auto">
          <a:xfrm>
            <a:off x="3276600" y="1844675"/>
            <a:ext cx="142875" cy="1079500"/>
          </a:xfrm>
          <a:prstGeom prst="leftBrace">
            <a:avLst>
              <a:gd name="adj1" fmla="val 62963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1412776"/>
            <a:ext cx="8540750" cy="1143000"/>
          </a:xfrm>
        </p:spPr>
        <p:txBody>
          <a:bodyPr/>
          <a:lstStyle/>
          <a:p>
            <a:r>
              <a:rPr lang="zh-CN" altLang="en-US" sz="5400" dirty="0"/>
              <a:t>题型</a:t>
            </a:r>
            <a:r>
              <a:rPr lang="en-US" altLang="zh-CN" sz="5400" dirty="0"/>
              <a:t>3</a:t>
            </a:r>
            <a:r>
              <a:rPr lang="zh-CN" altLang="en-US" sz="5400" dirty="0"/>
              <a:t>：方程与不等式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0" y="620713"/>
            <a:ext cx="13049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GB" b="1" dirty="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例</a:t>
            </a:r>
            <a:r>
              <a:rPr lang="en-GB" altLang="zh-CN" b="1" dirty="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GB" b="1" dirty="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若</a:t>
            </a:r>
            <a:endParaRPr lang="zh-CN" altLang="en-GB" b="1" dirty="0">
              <a:ea typeface="楷体_GB2312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30051" name="Object 3"/>
          <p:cNvGraphicFramePr>
            <a:graphicFrameLocks noChangeAspect="1"/>
          </p:cNvGraphicFramePr>
          <p:nvPr/>
        </p:nvGraphicFramePr>
        <p:xfrm>
          <a:off x="1476375" y="549275"/>
          <a:ext cx="2592388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02" name="公式" r:id="rId4" imgW="698500" imgH="215900" progId="Equation.3">
                  <p:embed/>
                </p:oleObj>
              </mc:Choice>
              <mc:Fallback>
                <p:oleObj name="公式" r:id="rId4" imgW="698500" imgH="21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549275"/>
                        <a:ext cx="2592388" cy="81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3924300" y="692150"/>
            <a:ext cx="9350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GB" sz="3600" b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＜</a:t>
            </a:r>
            <a:endParaRPr lang="zh-CN" altLang="en-GB" sz="3600" b="1">
              <a:ea typeface="楷体_GB2312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30053" name="Object 5"/>
          <p:cNvGraphicFramePr>
            <a:graphicFrameLocks noChangeAspect="1"/>
          </p:cNvGraphicFramePr>
          <p:nvPr/>
        </p:nvGraphicFramePr>
        <p:xfrm>
          <a:off x="4572000" y="765175"/>
          <a:ext cx="180022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03" name="公式" r:id="rId6" imgW="698500" imgH="215900" progId="Equation.3">
                  <p:embed/>
                </p:oleObj>
              </mc:Choice>
              <mc:Fallback>
                <p:oleObj name="公式" r:id="rId6" imgW="698500" imgH="215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765175"/>
                        <a:ext cx="1800225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054" name="Rectangle 6"/>
          <p:cNvSpPr>
            <a:spLocks noChangeArrowheads="1"/>
          </p:cNvSpPr>
          <p:nvPr/>
        </p:nvSpPr>
        <p:spPr bwMode="auto">
          <a:xfrm>
            <a:off x="6227763" y="765175"/>
            <a:ext cx="309721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GB" sz="2800" b="1" dirty="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的最小整数是方程</a:t>
            </a:r>
            <a:endParaRPr lang="zh-CN" altLang="en-GB" sz="2800" b="1" dirty="0">
              <a:ea typeface="楷体_GB2312" pitchFamily="49" charset="-122"/>
              <a:cs typeface="Times New Roman" panose="02020603050405020304" pitchFamily="18" charset="0"/>
            </a:endParaRPr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endParaRPr lang="zh-CN" altLang="en-GB" sz="2800" b="1" dirty="0">
              <a:ea typeface="楷体_GB2312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30055" name="Object 7"/>
          <p:cNvGraphicFramePr>
            <a:graphicFrameLocks noChangeAspect="1"/>
          </p:cNvGraphicFramePr>
          <p:nvPr/>
        </p:nvGraphicFramePr>
        <p:xfrm>
          <a:off x="539750" y="1412875"/>
          <a:ext cx="2951163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04" name="公式" r:id="rId8" imgW="786765" imgH="393700" progId="Equation.3">
                  <p:embed/>
                </p:oleObj>
              </mc:Choice>
              <mc:Fallback>
                <p:oleObj name="公式" r:id="rId8" imgW="786765" imgH="393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412875"/>
                        <a:ext cx="2951163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056" name="Rectangle 8"/>
          <p:cNvSpPr>
            <a:spLocks noChangeArrowheads="1"/>
          </p:cNvSpPr>
          <p:nvPr/>
        </p:nvSpPr>
        <p:spPr bwMode="auto">
          <a:xfrm>
            <a:off x="3276600" y="1628775"/>
            <a:ext cx="302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GB" b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的解，求代数式</a:t>
            </a:r>
            <a:endParaRPr lang="zh-CN" altLang="en-GB" b="1">
              <a:ea typeface="楷体_GB2312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30057" name="Object 9"/>
          <p:cNvGraphicFramePr>
            <a:graphicFrameLocks noChangeAspect="1"/>
          </p:cNvGraphicFramePr>
          <p:nvPr/>
        </p:nvGraphicFramePr>
        <p:xfrm>
          <a:off x="6300788" y="1484313"/>
          <a:ext cx="25558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05" name="公式" r:id="rId10" imgW="837565" imgH="203200" progId="Equation.3">
                  <p:embed/>
                </p:oleObj>
              </mc:Choice>
              <mc:Fallback>
                <p:oleObj name="公式" r:id="rId10" imgW="837565" imgH="203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1484313"/>
                        <a:ext cx="255587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058" name="Rectangle 10"/>
          <p:cNvSpPr>
            <a:spLocks noChangeArrowheads="1"/>
          </p:cNvSpPr>
          <p:nvPr/>
        </p:nvSpPr>
        <p:spPr bwMode="auto">
          <a:xfrm>
            <a:off x="1042988" y="2227263"/>
            <a:ext cx="155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GB" sz="3600" b="1" dirty="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的值。</a:t>
            </a:r>
            <a:endParaRPr lang="zh-CN" altLang="en-GB" sz="3600" b="1" dirty="0">
              <a:ea typeface="楷体_GB2312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0059" name="Text Box 11"/>
          <p:cNvSpPr txBox="1">
            <a:spLocks noChangeArrowheads="1"/>
          </p:cNvSpPr>
          <p:nvPr/>
        </p:nvSpPr>
        <p:spPr bwMode="auto">
          <a:xfrm>
            <a:off x="323850" y="2852738"/>
            <a:ext cx="5113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400" b="1" dirty="0"/>
              <a:t>解：２（</a:t>
            </a:r>
            <a:r>
              <a:rPr lang="en-US" altLang="zh-CN" sz="2400" b="1" dirty="0"/>
              <a:t>x+1</a:t>
            </a:r>
            <a:r>
              <a:rPr lang="zh-CN" altLang="en-US" sz="2400" b="1" dirty="0"/>
              <a:t>）</a:t>
            </a:r>
            <a:r>
              <a:rPr lang="en-US" altLang="zh-CN" sz="2400" b="1" dirty="0"/>
              <a:t>-5</a:t>
            </a:r>
            <a:r>
              <a:rPr lang="zh-CN" altLang="en-US" sz="2400" b="1" dirty="0"/>
              <a:t>＜３（</a:t>
            </a:r>
            <a:r>
              <a:rPr lang="en-US" altLang="zh-CN" sz="2400" b="1" dirty="0"/>
              <a:t>x-</a:t>
            </a:r>
            <a:r>
              <a:rPr lang="zh-CN" altLang="en-US" sz="2400" b="1" dirty="0"/>
              <a:t>１）</a:t>
            </a:r>
            <a:r>
              <a:rPr lang="en-US" altLang="zh-CN" sz="2400" b="1" dirty="0"/>
              <a:t>+4</a:t>
            </a:r>
          </a:p>
        </p:txBody>
      </p:sp>
      <p:sp>
        <p:nvSpPr>
          <p:cNvPr id="130060" name="Text Box 12"/>
          <p:cNvSpPr txBox="1">
            <a:spLocks noChangeArrowheads="1"/>
          </p:cNvSpPr>
          <p:nvPr/>
        </p:nvSpPr>
        <p:spPr bwMode="auto">
          <a:xfrm>
            <a:off x="1692275" y="3357563"/>
            <a:ext cx="34559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/>
              <a:t>解得</a:t>
            </a:r>
            <a:r>
              <a:rPr lang="en-US" altLang="zh-CN" sz="2800" b="1"/>
              <a:t>x </a:t>
            </a:r>
            <a:r>
              <a:rPr lang="zh-CN" altLang="en-US" sz="2800" b="1"/>
              <a:t>＞－４</a:t>
            </a:r>
          </a:p>
        </p:txBody>
      </p:sp>
      <p:sp>
        <p:nvSpPr>
          <p:cNvPr id="130061" name="Text Box 13"/>
          <p:cNvSpPr txBox="1">
            <a:spLocks noChangeArrowheads="1"/>
          </p:cNvSpPr>
          <p:nvPr/>
        </p:nvSpPr>
        <p:spPr bwMode="auto">
          <a:xfrm>
            <a:off x="323850" y="3789363"/>
            <a:ext cx="54006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 dirty="0"/>
              <a:t>由题意</a:t>
            </a:r>
            <a:r>
              <a:rPr lang="en-US" altLang="zh-CN" sz="2800" b="1" dirty="0"/>
              <a:t>x</a:t>
            </a:r>
            <a:r>
              <a:rPr lang="zh-CN" altLang="en-US" sz="2800" b="1" dirty="0"/>
              <a:t>的</a:t>
            </a:r>
            <a:r>
              <a:rPr lang="zh-CN" altLang="en-GB" sz="2800" b="1" dirty="0"/>
              <a:t>最小整数解为</a:t>
            </a:r>
            <a:r>
              <a:rPr lang="en-US" altLang="zh-CN" sz="2800" b="1" dirty="0"/>
              <a:t>x </a:t>
            </a:r>
            <a:r>
              <a:rPr lang="zh-CN" altLang="en-US" sz="2800" b="1" dirty="0"/>
              <a:t>＝</a:t>
            </a:r>
            <a:r>
              <a:rPr lang="zh-CN" altLang="en-GB" sz="2800" b="1" dirty="0"/>
              <a:t>－３</a:t>
            </a:r>
            <a:endParaRPr lang="zh-CN" altLang="en-US" sz="2800" b="1" dirty="0"/>
          </a:p>
        </p:txBody>
      </p:sp>
      <p:sp>
        <p:nvSpPr>
          <p:cNvPr id="130062" name="Text Box 14"/>
          <p:cNvSpPr txBox="1">
            <a:spLocks noChangeArrowheads="1"/>
          </p:cNvSpPr>
          <p:nvPr/>
        </p:nvSpPr>
        <p:spPr bwMode="auto">
          <a:xfrm>
            <a:off x="468313" y="4365625"/>
            <a:ext cx="37449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/>
              <a:t>将</a:t>
            </a:r>
            <a:r>
              <a:rPr lang="en-US" altLang="zh-CN" sz="2800" b="1"/>
              <a:t>x </a:t>
            </a:r>
            <a:r>
              <a:rPr lang="zh-CN" altLang="en-US" sz="2800" b="1"/>
              <a:t>＝</a:t>
            </a:r>
            <a:r>
              <a:rPr lang="zh-CN" altLang="en-GB" sz="2800" b="1"/>
              <a:t>－３代入方程</a:t>
            </a:r>
            <a:endParaRPr lang="zh-CN" altLang="en-US" sz="2800" b="1"/>
          </a:p>
        </p:txBody>
      </p:sp>
      <p:graphicFrame>
        <p:nvGraphicFramePr>
          <p:cNvPr id="130063" name="Object 15"/>
          <p:cNvGraphicFramePr>
            <a:graphicFrameLocks noChangeAspect="1"/>
          </p:cNvGraphicFramePr>
          <p:nvPr/>
        </p:nvGraphicFramePr>
        <p:xfrm>
          <a:off x="4427538" y="4076700"/>
          <a:ext cx="367347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06" name="公式" r:id="rId12" imgW="786765" imgH="393700" progId="Equation.3">
                  <p:embed/>
                </p:oleObj>
              </mc:Choice>
              <mc:Fallback>
                <p:oleObj name="公式" r:id="rId12" imgW="786765" imgH="3937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4076700"/>
                        <a:ext cx="3673475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064" name="Text Box 16"/>
          <p:cNvSpPr txBox="1">
            <a:spLocks noChangeArrowheads="1"/>
          </p:cNvSpPr>
          <p:nvPr/>
        </p:nvSpPr>
        <p:spPr bwMode="auto">
          <a:xfrm>
            <a:off x="1116013" y="5084763"/>
            <a:ext cx="38877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b="1"/>
              <a:t>解得　</a:t>
            </a:r>
            <a:r>
              <a:rPr lang="en-US" altLang="zh-CN" b="1"/>
              <a:t>m=2</a:t>
            </a:r>
          </a:p>
        </p:txBody>
      </p:sp>
      <p:sp>
        <p:nvSpPr>
          <p:cNvPr id="130065" name="Text Box 17"/>
          <p:cNvSpPr txBox="1">
            <a:spLocks noChangeArrowheads="1"/>
          </p:cNvSpPr>
          <p:nvPr/>
        </p:nvSpPr>
        <p:spPr bwMode="auto">
          <a:xfrm>
            <a:off x="611188" y="5661025"/>
            <a:ext cx="39608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b="1"/>
              <a:t>将</a:t>
            </a:r>
            <a:r>
              <a:rPr lang="en-US" altLang="zh-CN" b="1"/>
              <a:t>m=2</a:t>
            </a:r>
            <a:r>
              <a:rPr lang="zh-CN" altLang="en-GB" b="1"/>
              <a:t>代入代数式</a:t>
            </a:r>
            <a:endParaRPr lang="zh-CN" altLang="en-US" b="1"/>
          </a:p>
        </p:txBody>
      </p:sp>
      <p:graphicFrame>
        <p:nvGraphicFramePr>
          <p:cNvPr id="130066" name="Object 18"/>
          <p:cNvGraphicFramePr>
            <a:graphicFrameLocks noChangeAspect="1"/>
          </p:cNvGraphicFramePr>
          <p:nvPr/>
        </p:nvGraphicFramePr>
        <p:xfrm>
          <a:off x="4067175" y="5516563"/>
          <a:ext cx="3025775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07" name="公式" r:id="rId13" imgW="837565" imgH="203200" progId="Equation.3">
                  <p:embed/>
                </p:oleObj>
              </mc:Choice>
              <mc:Fallback>
                <p:oleObj name="公式" r:id="rId13" imgW="837565" imgH="2032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5516563"/>
                        <a:ext cx="3025775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067" name="Text Box 19"/>
          <p:cNvSpPr txBox="1">
            <a:spLocks noChangeArrowheads="1"/>
          </p:cNvSpPr>
          <p:nvPr/>
        </p:nvSpPr>
        <p:spPr bwMode="auto">
          <a:xfrm>
            <a:off x="7056438" y="5661025"/>
            <a:ext cx="20875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b="1"/>
              <a:t>= </a:t>
            </a:r>
            <a:r>
              <a:rPr lang="zh-CN" altLang="en-GB" b="1"/>
              <a:t>－</a:t>
            </a:r>
            <a:r>
              <a:rPr lang="zh-CN" altLang="en-US" b="1"/>
              <a:t> </a:t>
            </a:r>
            <a:r>
              <a:rPr lang="en-US" altLang="zh-CN" b="1"/>
              <a:t>11</a:t>
            </a:r>
          </a:p>
        </p:txBody>
      </p:sp>
      <p:sp>
        <p:nvSpPr>
          <p:cNvPr id="130068" name="Text Box 20"/>
          <p:cNvSpPr txBox="1">
            <a:spLocks noChangeArrowheads="1"/>
          </p:cNvSpPr>
          <p:nvPr/>
        </p:nvSpPr>
        <p:spPr bwMode="auto">
          <a:xfrm>
            <a:off x="5435600" y="2133600"/>
            <a:ext cx="3348038" cy="436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/>
              <a:t>方法：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/>
              <a:t>１．解不等式，求最小整数ｘ的值；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/>
              <a:t>２．将</a:t>
            </a:r>
            <a:r>
              <a:rPr lang="en-US" altLang="zh-CN" sz="2800" b="1"/>
              <a:t>x</a:t>
            </a:r>
            <a:r>
              <a:rPr lang="zh-CN" altLang="en-US" sz="2800" b="1"/>
              <a:t>的值代入一元一次方程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/>
              <a:t>求出</a:t>
            </a:r>
            <a:r>
              <a:rPr lang="en-US" altLang="zh-CN" sz="2800" b="1"/>
              <a:t>m</a:t>
            </a:r>
            <a:r>
              <a:rPr lang="zh-CN" altLang="en-US" sz="2800" b="1"/>
              <a:t>的值．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/>
              <a:t>３．将</a:t>
            </a:r>
            <a:r>
              <a:rPr lang="en-US" altLang="zh-CN" sz="2800" b="1"/>
              <a:t>m</a:t>
            </a:r>
            <a:r>
              <a:rPr lang="zh-CN" altLang="en-US" sz="2800" b="1"/>
              <a:t>的值代入含</a:t>
            </a:r>
            <a:r>
              <a:rPr lang="en-US" altLang="zh-CN" sz="2800" b="1"/>
              <a:t>m</a:t>
            </a:r>
            <a:r>
              <a:rPr lang="zh-CN" altLang="en-US" sz="2800" b="1"/>
              <a:t>的代数式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0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30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0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0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30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30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30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300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0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30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1300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30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9" grpId="0"/>
      <p:bldP spid="130060" grpId="0"/>
      <p:bldP spid="130061" grpId="0"/>
      <p:bldP spid="130062" grpId="0"/>
      <p:bldP spid="130064" grpId="0"/>
      <p:bldP spid="130065" grpId="0"/>
      <p:bldP spid="130067" grpId="0"/>
      <p:bldP spid="130068" grpId="0"/>
      <p:bldP spid="130068" grpId="1"/>
      <p:bldP spid="130068" grpId="2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0" y="404813"/>
            <a:ext cx="35639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GB" sz="2800" b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２</a:t>
            </a:r>
            <a:r>
              <a:rPr lang="en-GB" altLang="zh-CN" sz="2800" b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.k</a:t>
            </a:r>
            <a:r>
              <a:rPr lang="zh-CN" altLang="en-GB" sz="2800" b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取何值时方程组</a:t>
            </a:r>
            <a:endParaRPr lang="zh-CN" altLang="en-GB" sz="2800" b="1">
              <a:ea typeface="楷体_GB2312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36195" name="Object 3"/>
          <p:cNvGraphicFramePr>
            <a:graphicFrameLocks noChangeAspect="1"/>
          </p:cNvGraphicFramePr>
          <p:nvPr/>
        </p:nvGraphicFramePr>
        <p:xfrm>
          <a:off x="3276600" y="0"/>
          <a:ext cx="2232025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18" name="公式" r:id="rId3" imgW="762000" imgH="457200" progId="Equation.3">
                  <p:embed/>
                </p:oleObj>
              </mc:Choice>
              <mc:Fallback>
                <p:oleObj name="公式" r:id="rId3" imgW="7620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0"/>
                        <a:ext cx="2232025" cy="1339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5543550" y="404813"/>
            <a:ext cx="3600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GB" sz="2800" b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中的</a:t>
            </a:r>
            <a:r>
              <a:rPr lang="en-GB" altLang="zh-CN" sz="2800" b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x</a:t>
            </a:r>
            <a:r>
              <a:rPr lang="zh-CN" altLang="en-GB" sz="2800" b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大于</a:t>
            </a:r>
            <a:r>
              <a:rPr lang="en-GB" altLang="zh-CN" sz="2800" b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1</a:t>
            </a:r>
            <a:r>
              <a:rPr lang="zh-CN" altLang="en-GB" sz="2800" b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，</a:t>
            </a:r>
            <a:r>
              <a:rPr lang="en-GB" altLang="zh-CN" sz="2800" b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y</a:t>
            </a:r>
            <a:r>
              <a:rPr lang="zh-CN" altLang="en-GB" sz="2800" b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小于</a:t>
            </a:r>
            <a:r>
              <a:rPr lang="en-GB" altLang="zh-CN" sz="2800" b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1</a:t>
            </a:r>
            <a:r>
              <a:rPr lang="zh-CN" altLang="en-GB" sz="2800" b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。</a:t>
            </a:r>
            <a:endParaRPr lang="zh-CN" altLang="en-GB" sz="2800" b="1">
              <a:ea typeface="楷体_GB2312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0" y="2060575"/>
            <a:ext cx="4498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GB" sz="2800" b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３</a:t>
            </a:r>
            <a:r>
              <a:rPr lang="en-GB" altLang="zh-CN" sz="2800" b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.m</a:t>
            </a:r>
            <a:r>
              <a:rPr lang="zh-CN" altLang="en-GB" sz="2800" b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是什么正整数时，方程</a:t>
            </a:r>
            <a:endParaRPr lang="zh-CN" altLang="en-GB" sz="2800" b="1">
              <a:ea typeface="楷体_GB2312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36198" name="Object 6"/>
          <p:cNvGraphicFramePr>
            <a:graphicFrameLocks noChangeAspect="1"/>
          </p:cNvGraphicFramePr>
          <p:nvPr/>
        </p:nvGraphicFramePr>
        <p:xfrm>
          <a:off x="4500563" y="1773238"/>
          <a:ext cx="2879725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19" name="公式" r:id="rId5" imgW="1143000" imgH="393700" progId="Equation.3">
                  <p:embed/>
                </p:oleObj>
              </mc:Choice>
              <mc:Fallback>
                <p:oleObj name="公式" r:id="rId5" imgW="11430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1773238"/>
                        <a:ext cx="2879725" cy="982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6199" name="Rectangle 7"/>
          <p:cNvSpPr>
            <a:spLocks noChangeArrowheads="1"/>
          </p:cNvSpPr>
          <p:nvPr/>
        </p:nvSpPr>
        <p:spPr bwMode="auto">
          <a:xfrm>
            <a:off x="323850" y="3068638"/>
            <a:ext cx="4105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GB" sz="2800" b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的解是非负数</a:t>
            </a:r>
            <a:endParaRPr lang="en-GB" altLang="zh-CN" sz="2800" b="1">
              <a:ea typeface="楷体_GB2312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6204" name="Rectangle 12"/>
          <p:cNvSpPr>
            <a:spLocks noRot="1" noChangeArrowheads="1"/>
          </p:cNvSpPr>
          <p:nvPr/>
        </p:nvSpPr>
        <p:spPr bwMode="auto">
          <a:xfrm>
            <a:off x="0" y="3860800"/>
            <a:ext cx="8540750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buFont typeface="Wingdings" panose="05000000000000000000" pitchFamily="2" charset="2"/>
              <a:buNone/>
            </a:pPr>
            <a:r>
              <a:rPr lang="en-US" altLang="zh-CN" sz="2800" b="1" dirty="0"/>
              <a:t>4.  </a:t>
            </a:r>
            <a:r>
              <a:rPr lang="zh-CN" altLang="en-US" sz="2800" b="1" dirty="0"/>
              <a:t>已知关于</a:t>
            </a:r>
            <a:r>
              <a:rPr lang="en-US" altLang="zh-CN" sz="2800" b="1" dirty="0" err="1"/>
              <a:t>x,y</a:t>
            </a:r>
            <a:r>
              <a:rPr lang="zh-CN" altLang="en-US" sz="2800" b="1" dirty="0"/>
              <a:t>的方程组 </a:t>
            </a:r>
            <a:r>
              <a:rPr lang="en-US" altLang="zh-CN" sz="2800" b="1" dirty="0" err="1"/>
              <a:t>x+y</a:t>
            </a:r>
            <a:r>
              <a:rPr lang="en-US" altLang="zh-CN" sz="2800" b="1" dirty="0"/>
              <a:t>=2a+7</a:t>
            </a: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en-US" altLang="zh-CN" sz="2800" b="1" dirty="0"/>
              <a:t>                                        x-2y=4a-3</a:t>
            </a:r>
            <a:r>
              <a:rPr lang="zh-CN" altLang="en-US" sz="2800" b="1" dirty="0"/>
              <a:t>的解为正数，且</a:t>
            </a:r>
            <a:r>
              <a:rPr lang="en-US" altLang="zh-CN" sz="2800" b="1" dirty="0"/>
              <a:t>x</a:t>
            </a:r>
            <a:r>
              <a:rPr lang="zh-CN" altLang="en-US" sz="2800" b="1" dirty="0"/>
              <a:t>的值小于</a:t>
            </a:r>
            <a:r>
              <a:rPr lang="en-US" altLang="zh-CN" sz="2800" b="1" dirty="0"/>
              <a:t>y</a:t>
            </a:r>
            <a:r>
              <a:rPr lang="zh-CN" altLang="en-US" sz="2800" b="1" dirty="0"/>
              <a:t>的值。</a:t>
            </a: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zh-CN" altLang="en-US" sz="2800" b="1" dirty="0"/>
              <a:t>  求</a:t>
            </a:r>
            <a:r>
              <a:rPr lang="en-US" altLang="zh-CN" sz="2800" b="1" dirty="0"/>
              <a:t>a</a:t>
            </a:r>
            <a:r>
              <a:rPr lang="zh-CN" altLang="en-US" sz="2800" b="1" dirty="0"/>
              <a:t>的取值范</a:t>
            </a:r>
            <a:r>
              <a:rPr lang="zh-CN" altLang="en-US" sz="2800" b="1" dirty="0" smtClean="0"/>
              <a:t>围 </a:t>
            </a:r>
            <a:endParaRPr lang="zh-CN" altLang="en-US" sz="2800" b="1" dirty="0"/>
          </a:p>
        </p:txBody>
      </p:sp>
      <p:sp>
        <p:nvSpPr>
          <p:cNvPr id="136205" name="AutoShape 13"/>
          <p:cNvSpPr/>
          <p:nvPr/>
        </p:nvSpPr>
        <p:spPr bwMode="auto">
          <a:xfrm>
            <a:off x="3924300" y="3789363"/>
            <a:ext cx="71438" cy="1152525"/>
          </a:xfrm>
          <a:prstGeom prst="leftBrace">
            <a:avLst>
              <a:gd name="adj1" fmla="val 134444"/>
              <a:gd name="adj2" fmla="val 50000"/>
            </a:avLst>
          </a:prstGeom>
          <a:noFill/>
          <a:ln w="952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755650" y="1844675"/>
            <a:ext cx="66246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）在直角坐标系中，当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x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满足什么条件时？点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P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3x-9,1+x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）在第二象限？</a:t>
            </a:r>
          </a:p>
        </p:txBody>
      </p:sp>
      <p:sp>
        <p:nvSpPr>
          <p:cNvPr id="12342" name="Rectangle 54"/>
          <p:cNvSpPr>
            <a:spLocks noChangeArrowheads="1"/>
          </p:cNvSpPr>
          <p:nvPr/>
        </p:nvSpPr>
        <p:spPr bwMode="auto">
          <a:xfrm>
            <a:off x="684213" y="549275"/>
            <a:ext cx="40322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zh-CN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观察与思考：</a:t>
            </a:r>
          </a:p>
        </p:txBody>
      </p:sp>
      <p:sp>
        <p:nvSpPr>
          <p:cNvPr id="12343" name="Text Box 55"/>
          <p:cNvSpPr txBox="1">
            <a:spLocks noChangeArrowheads="1"/>
          </p:cNvSpPr>
          <p:nvPr/>
        </p:nvSpPr>
        <p:spPr bwMode="auto">
          <a:xfrm>
            <a:off x="2608263" y="3154363"/>
            <a:ext cx="2016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3x-9</a:t>
            </a:r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＜０</a:t>
            </a:r>
          </a:p>
        </p:txBody>
      </p:sp>
      <p:sp>
        <p:nvSpPr>
          <p:cNvPr id="12344" name="Text Box 56"/>
          <p:cNvSpPr txBox="1">
            <a:spLocks noChangeArrowheads="1"/>
          </p:cNvSpPr>
          <p:nvPr/>
        </p:nvSpPr>
        <p:spPr bwMode="auto">
          <a:xfrm>
            <a:off x="2627313" y="4149725"/>
            <a:ext cx="20653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zh-CN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1+x</a:t>
            </a:r>
            <a:r>
              <a:rPr lang="zh-CN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＞０</a:t>
            </a:r>
          </a:p>
        </p:txBody>
      </p:sp>
      <p:sp>
        <p:nvSpPr>
          <p:cNvPr id="12345" name="Rectangle 57"/>
          <p:cNvSpPr>
            <a:spLocks noChangeArrowheads="1"/>
          </p:cNvSpPr>
          <p:nvPr/>
        </p:nvSpPr>
        <p:spPr bwMode="auto">
          <a:xfrm>
            <a:off x="5003800" y="3213100"/>
            <a:ext cx="592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None/>
            </a:pPr>
            <a:r>
              <a:rPr lang="zh-CN" altLang="en-US" b="1"/>
              <a:t>①</a:t>
            </a:r>
          </a:p>
        </p:txBody>
      </p:sp>
      <p:sp>
        <p:nvSpPr>
          <p:cNvPr id="12346" name="Rectangle 58"/>
          <p:cNvSpPr>
            <a:spLocks noChangeArrowheads="1"/>
          </p:cNvSpPr>
          <p:nvPr/>
        </p:nvSpPr>
        <p:spPr bwMode="auto">
          <a:xfrm>
            <a:off x="4932363" y="4221163"/>
            <a:ext cx="5921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None/>
            </a:pPr>
            <a:r>
              <a:rPr lang="zh-CN" altLang="en-US" b="1"/>
              <a:t>②</a:t>
            </a:r>
          </a:p>
        </p:txBody>
      </p:sp>
      <p:sp>
        <p:nvSpPr>
          <p:cNvPr id="12347" name="AutoShape 59"/>
          <p:cNvSpPr/>
          <p:nvPr/>
        </p:nvSpPr>
        <p:spPr bwMode="auto">
          <a:xfrm>
            <a:off x="2339975" y="3068638"/>
            <a:ext cx="288925" cy="1943100"/>
          </a:xfrm>
          <a:prstGeom prst="leftBrace">
            <a:avLst>
              <a:gd name="adj1" fmla="val 56044"/>
              <a:gd name="adj2" fmla="val 50000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43" grpId="0"/>
      <p:bldP spid="12344" grpId="0"/>
      <p:bldP spid="12345" grpId="0"/>
      <p:bldP spid="12346" grpId="0"/>
      <p:bldP spid="123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Text Box 5"/>
          <p:cNvSpPr txBox="1">
            <a:spLocks noChangeArrowheads="1"/>
          </p:cNvSpPr>
          <p:nvPr/>
        </p:nvSpPr>
        <p:spPr bwMode="auto">
          <a:xfrm>
            <a:off x="179388" y="1916113"/>
            <a:ext cx="85693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zh-CN" altLang="en-US" sz="3600" b="1" dirty="0">
                <a:latin typeface="Arial" panose="020B0604020202020204" pitchFamily="34" charset="0"/>
              </a:rPr>
              <a:t>    类似于方程组，把这样的</a:t>
            </a:r>
            <a:r>
              <a:rPr lang="zh-CN" altLang="en-US" sz="3600" b="1" dirty="0">
                <a:solidFill>
                  <a:srgbClr val="FF0066"/>
                </a:solidFill>
                <a:latin typeface="Arial" panose="020B0604020202020204" pitchFamily="34" charset="0"/>
              </a:rPr>
              <a:t>两个或两个以上的不等式</a:t>
            </a:r>
            <a:r>
              <a:rPr lang="zh-CN" altLang="en-US" sz="3600" b="1" dirty="0">
                <a:latin typeface="Arial" panose="020B0604020202020204" pitchFamily="34" charset="0"/>
              </a:rPr>
              <a:t>联立，就组成一个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不等式组。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50825" y="765175"/>
            <a:ext cx="5040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28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</a:t>
            </a:r>
            <a:r>
              <a:rPr lang="zh-CN" altLang="en-US" sz="28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一元一次不等式组的概念</a:t>
            </a: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755650" y="1628775"/>
            <a:ext cx="4629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）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“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一元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”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指的是什么？</a:t>
            </a: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914400" y="282098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1692275" y="2133600"/>
            <a:ext cx="5616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 dirty="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指不等式组中只含有一个未知数。</a:t>
            </a:r>
            <a:r>
              <a:rPr lang="zh-CN" altLang="en-US" sz="2800" b="1" dirty="0"/>
              <a:t> </a:t>
            </a:r>
          </a:p>
        </p:txBody>
      </p:sp>
      <p:sp>
        <p:nvSpPr>
          <p:cNvPr id="15401" name="Rectangle 41"/>
          <p:cNvSpPr>
            <a:spLocks noChangeArrowheads="1"/>
          </p:cNvSpPr>
          <p:nvPr/>
        </p:nvSpPr>
        <p:spPr bwMode="auto">
          <a:xfrm>
            <a:off x="755650" y="2565400"/>
            <a:ext cx="68405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（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2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）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黑体" panose="02010609060101010101" charset="-122"/>
              </a:rPr>
              <a:t>“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一次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黑体" panose="02010609060101010101" charset="-122"/>
              </a:rPr>
              <a:t>”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指的是什么？</a:t>
            </a:r>
          </a:p>
        </p:txBody>
      </p:sp>
      <p:sp>
        <p:nvSpPr>
          <p:cNvPr id="15402" name="Rectangle 42"/>
          <p:cNvSpPr>
            <a:spLocks noChangeArrowheads="1"/>
          </p:cNvSpPr>
          <p:nvPr/>
        </p:nvSpPr>
        <p:spPr bwMode="auto">
          <a:xfrm>
            <a:off x="1763713" y="3213100"/>
            <a:ext cx="4824412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" rIns="0" bIns="10800">
            <a:spAutoFit/>
          </a:bodyPr>
          <a:lstStyle/>
          <a:p>
            <a:pPr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 dirty="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指不等式中未知数的次数为</a:t>
            </a:r>
            <a:r>
              <a:rPr lang="en-US" altLang="zh-CN" sz="2800" b="1" dirty="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1.</a:t>
            </a:r>
            <a:endParaRPr lang="zh-CN" altLang="en-US" sz="2800" b="1" dirty="0">
              <a:solidFill>
                <a:srgbClr val="CC66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黑体" panose="02010609060101010101" charset="-122"/>
            </a:endParaRPr>
          </a:p>
        </p:txBody>
      </p:sp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755650" y="3789363"/>
            <a:ext cx="12239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（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3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）</a:t>
            </a:r>
          </a:p>
        </p:txBody>
      </p:sp>
      <p:sp>
        <p:nvSpPr>
          <p:cNvPr id="15404" name="Text Box 44"/>
          <p:cNvSpPr txBox="1">
            <a:spLocks noChangeArrowheads="1"/>
          </p:cNvSpPr>
          <p:nvPr/>
        </p:nvSpPr>
        <p:spPr bwMode="auto">
          <a:xfrm>
            <a:off x="1763713" y="3789363"/>
            <a:ext cx="1511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概念</a:t>
            </a:r>
          </a:p>
        </p:txBody>
      </p:sp>
      <p:grpSp>
        <p:nvGrpSpPr>
          <p:cNvPr id="15409" name="Group 49"/>
          <p:cNvGrpSpPr/>
          <p:nvPr/>
        </p:nvGrpSpPr>
        <p:grpSpPr bwMode="auto">
          <a:xfrm>
            <a:off x="971550" y="4581525"/>
            <a:ext cx="7669213" cy="1311275"/>
            <a:chOff x="612" y="2886"/>
            <a:chExt cx="4831" cy="826"/>
          </a:xfrm>
        </p:grpSpPr>
        <p:sp>
          <p:nvSpPr>
            <p:cNvPr id="15406" name="Rectangle 46"/>
            <p:cNvSpPr>
              <a:spLocks noChangeArrowheads="1"/>
            </p:cNvSpPr>
            <p:nvPr/>
          </p:nvSpPr>
          <p:spPr bwMode="auto">
            <a:xfrm>
              <a:off x="867" y="2886"/>
              <a:ext cx="4256" cy="2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10800" rIns="0" bIns="10800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28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黑体" panose="02010609060101010101" charset="-122"/>
                </a:rPr>
                <a:t>由几个含有</a:t>
              </a:r>
              <a:r>
                <a:rPr lang="zh-CN" altLang="en-US" sz="2800" b="1" dirty="0">
                  <a:solidFill>
                    <a:srgbClr val="FF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黑体" panose="02010609060101010101" charset="-122"/>
                </a:rPr>
                <a:t>同一个</a:t>
              </a:r>
              <a:r>
                <a:rPr lang="zh-CN" altLang="en-US" sz="28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黑体" panose="02010609060101010101" charset="-122"/>
                </a:rPr>
                <a:t>未知数的</a:t>
              </a:r>
              <a:r>
                <a:rPr lang="zh-CN" altLang="en-US" sz="2800" b="1" dirty="0">
                  <a:solidFill>
                    <a:srgbClr val="FF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黑体" panose="02010609060101010101" charset="-122"/>
                </a:rPr>
                <a:t>一元一次不等式</a:t>
              </a:r>
            </a:p>
          </p:txBody>
        </p:sp>
        <p:sp>
          <p:nvSpPr>
            <p:cNvPr id="15407" name="Rectangle 47"/>
            <p:cNvSpPr>
              <a:spLocks noChangeArrowheads="1"/>
            </p:cNvSpPr>
            <p:nvPr/>
          </p:nvSpPr>
          <p:spPr bwMode="auto">
            <a:xfrm>
              <a:off x="1519" y="3385"/>
              <a:ext cx="39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28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黑体" panose="02010609060101010101" charset="-122"/>
                </a:rPr>
                <a:t>不等式组叫做</a:t>
              </a:r>
              <a:r>
                <a:rPr lang="zh-CN" altLang="en-US" sz="2800" b="1" dirty="0">
                  <a:solidFill>
                    <a:srgbClr val="99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黑体" panose="02010609060101010101" charset="-122"/>
                </a:rPr>
                <a:t>一元一次不等式组</a:t>
              </a:r>
              <a:r>
                <a:rPr lang="zh-CN" altLang="en-US" sz="2800" b="1" dirty="0">
                  <a:solidFill>
                    <a:srgbClr val="99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。</a:t>
              </a:r>
            </a:p>
          </p:txBody>
        </p:sp>
        <p:sp>
          <p:nvSpPr>
            <p:cNvPr id="15408" name="Rectangle 48"/>
            <p:cNvSpPr>
              <a:spLocks noChangeArrowheads="1"/>
            </p:cNvSpPr>
            <p:nvPr/>
          </p:nvSpPr>
          <p:spPr bwMode="auto">
            <a:xfrm>
              <a:off x="612" y="3385"/>
              <a:ext cx="101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28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黑体" panose="02010609060101010101" charset="-122"/>
                </a:rPr>
                <a:t>所组成的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74" grpId="0"/>
      <p:bldP spid="15383" grpId="0"/>
      <p:bldP spid="15401" grpId="0"/>
      <p:bldP spid="15402" grpId="0"/>
      <p:bldP spid="15403" grpId="0"/>
      <p:bldP spid="1540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Box 1"/>
          <p:cNvSpPr txBox="1">
            <a:spLocks noChangeArrowheads="1"/>
          </p:cNvSpPr>
          <p:nvPr/>
        </p:nvSpPr>
        <p:spPr bwMode="auto">
          <a:xfrm>
            <a:off x="684213" y="1052513"/>
            <a:ext cx="79930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zh-CN" altLang="en-US" sz="3200" b="1">
                <a:latin typeface="Arial" panose="020B0604020202020204" pitchFamily="34" charset="0"/>
              </a:rPr>
              <a:t>下列各式中，哪些是</a:t>
            </a:r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</a:rPr>
              <a:t>一元一次不等式组</a:t>
            </a:r>
            <a:r>
              <a:rPr lang="zh-CN" altLang="en-US" sz="3200" b="1">
                <a:latin typeface="Arial" panose="020B0604020202020204" pitchFamily="34" charset="0"/>
              </a:rPr>
              <a:t>？</a:t>
            </a:r>
          </a:p>
        </p:txBody>
      </p:sp>
      <p:graphicFrame>
        <p:nvGraphicFramePr>
          <p:cNvPr id="54275" name="Object 2"/>
          <p:cNvGraphicFramePr>
            <a:graphicFrameLocks noChangeAspect="1"/>
          </p:cNvGraphicFramePr>
          <p:nvPr/>
        </p:nvGraphicFramePr>
        <p:xfrm>
          <a:off x="3059113" y="1916113"/>
          <a:ext cx="3124200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0" name="Equation" r:id="rId3" imgW="1231265" imgH="482600" progId="Equation.DSMT4">
                  <p:embed/>
                </p:oleObj>
              </mc:Choice>
              <mc:Fallback>
                <p:oleObj name="Equation" r:id="rId3" imgW="1231265" imgH="482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1916113"/>
                        <a:ext cx="3124200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kx="3284103" algn="bl" rotWithShape="0">
                                <a:schemeClr val="bg2">
                                  <a:alpha val="5000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6" name="Object 3"/>
          <p:cNvGraphicFramePr>
            <a:graphicFrameLocks noChangeAspect="1"/>
          </p:cNvGraphicFramePr>
          <p:nvPr/>
        </p:nvGraphicFramePr>
        <p:xfrm>
          <a:off x="231775" y="4076700"/>
          <a:ext cx="2468563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1" name="Equation" r:id="rId5" imgW="939800" imgH="457200" progId="Equation.DSMT4">
                  <p:embed/>
                </p:oleObj>
              </mc:Choice>
              <mc:Fallback>
                <p:oleObj name="Equation" r:id="rId5" imgW="9398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4076700"/>
                        <a:ext cx="2468563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kx="3284103" algn="bl" rotWithShape="0">
                                <a:schemeClr val="bg2">
                                  <a:alpha val="5000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7" name="Object 4"/>
          <p:cNvGraphicFramePr>
            <a:graphicFrameLocks noChangeAspect="1"/>
          </p:cNvGraphicFramePr>
          <p:nvPr/>
        </p:nvGraphicFramePr>
        <p:xfrm>
          <a:off x="3132138" y="4076700"/>
          <a:ext cx="2592387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2" name="Equation" r:id="rId7" imgW="939800" imgH="457200" progId="Equation.DSMT4">
                  <p:embed/>
                </p:oleObj>
              </mc:Choice>
              <mc:Fallback>
                <p:oleObj name="Equation" r:id="rId7" imgW="9398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4076700"/>
                        <a:ext cx="2592387" cy="126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kx="3284103" algn="bl" rotWithShape="0">
                                <a:schemeClr val="bg2">
                                  <a:alpha val="5000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8" name="Object 5"/>
          <p:cNvGraphicFramePr>
            <a:graphicFrameLocks noChangeAspect="1"/>
          </p:cNvGraphicFramePr>
          <p:nvPr/>
        </p:nvGraphicFramePr>
        <p:xfrm>
          <a:off x="6126163" y="3762375"/>
          <a:ext cx="2566987" cy="197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3" name="Equation" r:id="rId9" imgW="927100" imgH="711200" progId="Equation.DSMT4">
                  <p:embed/>
                </p:oleObj>
              </mc:Choice>
              <mc:Fallback>
                <p:oleObj name="Equation" r:id="rId9" imgW="927100" imgH="71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6163" y="3762375"/>
                        <a:ext cx="2566987" cy="197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kx="3284103" algn="bl" rotWithShape="0">
                                <a:schemeClr val="bg2">
                                  <a:alpha val="5000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0" y="1916113"/>
          <a:ext cx="3021013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4" name="Equation" r:id="rId11" imgW="1117600" imgH="457200" progId="Equation.DSMT4">
                  <p:embed/>
                </p:oleObj>
              </mc:Choice>
              <mc:Fallback>
                <p:oleObj name="Equation" r:id="rId11" imgW="111760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16113"/>
                        <a:ext cx="3021013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kx="3284103" algn="bl" rotWithShape="0">
                                <a:schemeClr val="bg2">
                                  <a:alpha val="5000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58888" y="2781300"/>
            <a:ext cx="12969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zh-CN" altLang="en-US" sz="5400" b="1">
                <a:solidFill>
                  <a:srgbClr val="FF0000"/>
                </a:solidFill>
                <a:latin typeface="Arial" panose="020B0604020202020204" pitchFamily="34" charset="0"/>
              </a:rPr>
              <a:t>√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932363" y="2708275"/>
            <a:ext cx="14398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altLang="zh-CN" sz="5400" b="1">
                <a:solidFill>
                  <a:srgbClr val="FF0000"/>
                </a:solidFill>
                <a:latin typeface="Arial" panose="020B0604020202020204" pitchFamily="34" charset="0"/>
              </a:rPr>
              <a:t>×</a:t>
            </a:r>
            <a:endParaRPr lang="zh-CN" altLang="en-US" sz="5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524750" y="5445125"/>
            <a:ext cx="9366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zh-CN" altLang="en-US" sz="5400" b="1">
                <a:solidFill>
                  <a:srgbClr val="FF0000"/>
                </a:solidFill>
                <a:latin typeface="Arial" panose="020B0604020202020204" pitchFamily="34" charset="0"/>
              </a:rPr>
              <a:t>√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258888" y="5084763"/>
            <a:ext cx="12255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altLang="zh-CN" sz="5400" b="1">
                <a:solidFill>
                  <a:srgbClr val="FF0000"/>
                </a:solidFill>
                <a:latin typeface="Arial" panose="020B0604020202020204" pitchFamily="34" charset="0"/>
              </a:rPr>
              <a:t>×</a:t>
            </a:r>
            <a:endParaRPr lang="zh-CN" altLang="en-US" sz="5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572000" y="5157788"/>
            <a:ext cx="11525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altLang="zh-CN" sz="5400" b="1">
                <a:solidFill>
                  <a:srgbClr val="FF0000"/>
                </a:solidFill>
                <a:latin typeface="Arial" panose="020B0604020202020204" pitchFamily="34" charset="0"/>
              </a:rPr>
              <a:t>×</a:t>
            </a:r>
            <a:endParaRPr lang="zh-CN" altLang="en-US" sz="5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4285" name="Object 8"/>
          <p:cNvGraphicFramePr>
            <a:graphicFrameLocks noChangeAspect="1"/>
          </p:cNvGraphicFramePr>
          <p:nvPr/>
        </p:nvGraphicFramePr>
        <p:xfrm>
          <a:off x="6084888" y="1773238"/>
          <a:ext cx="2382837" cy="167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5" name="Equation" r:id="rId13" imgW="939165" imgH="660400" progId="Equation.DSMT4">
                  <p:embed/>
                </p:oleObj>
              </mc:Choice>
              <mc:Fallback>
                <p:oleObj name="Equation" r:id="rId13" imgW="939165" imgH="660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1773238"/>
                        <a:ext cx="2382837" cy="167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kx="3284103" algn="bl" rotWithShape="0">
                                <a:schemeClr val="bg2">
                                  <a:alpha val="5000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667625" y="2779713"/>
            <a:ext cx="1296988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altLang="zh-CN" sz="5400" b="1">
                <a:solidFill>
                  <a:srgbClr val="FF0000"/>
                </a:solidFill>
                <a:latin typeface="Arial" panose="020B0604020202020204" pitchFamily="34" charset="0"/>
              </a:rPr>
              <a:t>×</a:t>
            </a:r>
            <a:endParaRPr lang="zh-CN" altLang="en-US" sz="5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4287" name="Oval 6"/>
          <p:cNvSpPr>
            <a:spLocks noChangeArrowheads="1"/>
          </p:cNvSpPr>
          <p:nvPr/>
        </p:nvSpPr>
        <p:spPr bwMode="auto">
          <a:xfrm>
            <a:off x="0" y="0"/>
            <a:ext cx="2232025" cy="1052513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lin ang="5400000" scaled="1"/>
          </a:gra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1"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观察与思考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3" grpId="0"/>
      <p:bldP spid="14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1331913" y="0"/>
            <a:ext cx="56165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sz="3200" b="1" dirty="0"/>
              <a:t>如何</a:t>
            </a:r>
            <a:r>
              <a:rPr kumimoji="1" lang="zh-CN" altLang="zh-CN" sz="3200" b="1" dirty="0"/>
              <a:t>解</a:t>
            </a:r>
            <a:r>
              <a:rPr kumimoji="1" lang="zh-CN" altLang="en-US" sz="3200" b="1" dirty="0"/>
              <a:t>此</a:t>
            </a:r>
            <a:r>
              <a:rPr kumimoji="1" lang="zh-CN" altLang="zh-CN" sz="3200" b="1" dirty="0"/>
              <a:t>不等式组</a:t>
            </a:r>
            <a:r>
              <a:rPr kumimoji="1" lang="zh-CN" altLang="en-US" sz="3200" b="1" dirty="0"/>
              <a:t>呢</a:t>
            </a:r>
            <a:r>
              <a:rPr kumimoji="1" lang="zh-CN" altLang="en-US" sz="5400" b="1" dirty="0">
                <a:solidFill>
                  <a:srgbClr val="FF0000"/>
                </a:solidFill>
              </a:rPr>
              <a:t>？</a:t>
            </a:r>
            <a:endParaRPr kumimoji="1"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3" name="Oval 9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0" y="765175"/>
            <a:ext cx="23749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1" lang="zh-CN" altLang="en-US" b="1">
                <a:latin typeface="Times New Roman" panose="02020603050405020304" pitchFamily="18" charset="0"/>
              </a:rPr>
              <a:t>分析</a:t>
            </a:r>
          </a:p>
        </p:txBody>
      </p:sp>
      <p:pic>
        <p:nvPicPr>
          <p:cNvPr id="56324" name="Picture 4" descr="22_8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451725" y="333375"/>
            <a:ext cx="1296988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2339975" y="908050"/>
            <a:ext cx="47069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 dirty="0"/>
              <a:t>类比方程组的解，怎样确定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 dirty="0"/>
              <a:t>不等式组中</a:t>
            </a:r>
            <a:r>
              <a:rPr lang="en-US" altLang="zh-CN" sz="2800" b="1" dirty="0"/>
              <a:t>X</a:t>
            </a:r>
            <a:r>
              <a:rPr lang="zh-CN" altLang="en-US" sz="2800" b="1" dirty="0"/>
              <a:t>的取值范围呢？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0" y="2060575"/>
            <a:ext cx="66135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 dirty="0">
                <a:solidFill>
                  <a:srgbClr val="800000"/>
                </a:solidFill>
              </a:rPr>
              <a:t>不等式组中的各不等式解集的公共部分，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 dirty="0">
                <a:solidFill>
                  <a:srgbClr val="800000"/>
                </a:solidFill>
              </a:rPr>
              <a:t>就是不等式组中</a:t>
            </a:r>
            <a:r>
              <a:rPr lang="en-US" altLang="zh-CN" sz="2800" b="1" dirty="0">
                <a:solidFill>
                  <a:srgbClr val="800000"/>
                </a:solidFill>
              </a:rPr>
              <a:t>X</a:t>
            </a:r>
            <a:r>
              <a:rPr lang="zh-CN" altLang="en-US" sz="2800" b="1" dirty="0">
                <a:solidFill>
                  <a:srgbClr val="800000"/>
                </a:solidFill>
              </a:rPr>
              <a:t>的取值范围</a:t>
            </a:r>
          </a:p>
        </p:txBody>
      </p:sp>
      <p:grpSp>
        <p:nvGrpSpPr>
          <p:cNvPr id="56339" name="Group 19"/>
          <p:cNvGrpSpPr/>
          <p:nvPr/>
        </p:nvGrpSpPr>
        <p:grpSpPr bwMode="auto">
          <a:xfrm>
            <a:off x="0" y="2852738"/>
            <a:ext cx="7415213" cy="1527175"/>
            <a:chOff x="340" y="255"/>
            <a:chExt cx="4671" cy="962"/>
          </a:xfrm>
        </p:grpSpPr>
        <p:sp>
          <p:nvSpPr>
            <p:cNvPr id="56340" name="Rectangle 20"/>
            <p:cNvSpPr>
              <a:spLocks noChangeArrowheads="1"/>
            </p:cNvSpPr>
            <p:nvPr/>
          </p:nvSpPr>
          <p:spPr bwMode="auto">
            <a:xfrm>
              <a:off x="340" y="482"/>
              <a:ext cx="27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anose="02010609060101010101" charset="-122"/>
                  <a:ea typeface="黑体" panose="02010609060101010101" charset="-122"/>
                </a:rPr>
                <a:t>请大家分别求出不等式组</a:t>
              </a:r>
              <a:r>
                <a:rPr lang="zh-CN" alt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anose="02010609060101010101" charset="-122"/>
                  <a:ea typeface="黑体" panose="02010609060101010101" charset="-122"/>
                </a:rPr>
                <a:t> </a:t>
              </a:r>
            </a:p>
          </p:txBody>
        </p:sp>
        <p:graphicFrame>
          <p:nvGraphicFramePr>
            <p:cNvPr id="56341" name="Object 21"/>
            <p:cNvGraphicFramePr>
              <a:graphicFrameLocks noChangeAspect="1"/>
            </p:cNvGraphicFramePr>
            <p:nvPr/>
          </p:nvGraphicFramePr>
          <p:xfrm>
            <a:off x="3200" y="300"/>
            <a:ext cx="1129" cy="3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361" name="Equation" r:id="rId5" imgW="545465" imgH="177800" progId="Equation.DSMT4">
                    <p:embed/>
                  </p:oleObj>
                </mc:Choice>
                <mc:Fallback>
                  <p:oleObj name="Equation" r:id="rId5" imgW="545465" imgH="177800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" y="300"/>
                          <a:ext cx="1129" cy="3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342" name="Object 22"/>
            <p:cNvGraphicFramePr>
              <a:graphicFrameLocks noChangeAspect="1"/>
            </p:cNvGraphicFramePr>
            <p:nvPr/>
          </p:nvGraphicFramePr>
          <p:xfrm>
            <a:off x="3273" y="663"/>
            <a:ext cx="1028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362" name="Equation" r:id="rId7" imgW="481965" imgH="177800" progId="Equation.DSMT4">
                    <p:embed/>
                  </p:oleObj>
                </mc:Choice>
                <mc:Fallback>
                  <p:oleObj name="Equation" r:id="rId7" imgW="481965" imgH="177800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3" y="663"/>
                          <a:ext cx="1028" cy="3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6343" name="AutoShape 23"/>
            <p:cNvSpPr/>
            <p:nvPr/>
          </p:nvSpPr>
          <p:spPr bwMode="auto">
            <a:xfrm>
              <a:off x="2970" y="482"/>
              <a:ext cx="45" cy="408"/>
            </a:xfrm>
            <a:prstGeom prst="leftBrace">
              <a:avLst>
                <a:gd name="adj1" fmla="val 75556"/>
                <a:gd name="adj2" fmla="val 50000"/>
              </a:avLst>
            </a:prstGeom>
            <a:noFill/>
            <a:ln w="254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6344" name="Rectangle 24"/>
            <p:cNvSpPr>
              <a:spLocks noChangeArrowheads="1"/>
            </p:cNvSpPr>
            <p:nvPr/>
          </p:nvSpPr>
          <p:spPr bwMode="auto">
            <a:xfrm>
              <a:off x="4558" y="255"/>
              <a:ext cx="4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800">
                  <a:latin typeface="黑体" panose="02010609060101010101" charset="-122"/>
                  <a:ea typeface="黑体" panose="02010609060101010101" charset="-122"/>
                </a:rPr>
                <a:t>①</a:t>
              </a:r>
              <a:r>
                <a:rPr lang="en-US" altLang="zh-CN" sz="2800" b="1">
                  <a:latin typeface="黑体" panose="02010609060101010101" charset="-122"/>
                  <a:ea typeface="黑体" panose="02010609060101010101" charset="-122"/>
                </a:rPr>
                <a:t> </a:t>
              </a:r>
            </a:p>
          </p:txBody>
        </p:sp>
        <p:sp>
          <p:nvSpPr>
            <p:cNvPr id="56345" name="Rectangle 25"/>
            <p:cNvSpPr>
              <a:spLocks noChangeArrowheads="1"/>
            </p:cNvSpPr>
            <p:nvPr/>
          </p:nvSpPr>
          <p:spPr bwMode="auto">
            <a:xfrm>
              <a:off x="4512" y="663"/>
              <a:ext cx="40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2800" b="1"/>
                <a:t> </a:t>
              </a:r>
              <a:r>
                <a:rPr lang="en-US" altLang="zh-CN" sz="2800">
                  <a:ea typeface="黑体" panose="02010609060101010101" charset="-122"/>
                </a:rPr>
                <a:t>②</a:t>
              </a:r>
            </a:p>
          </p:txBody>
        </p:sp>
        <p:sp>
          <p:nvSpPr>
            <p:cNvPr id="56346" name="Rectangle 26"/>
            <p:cNvSpPr>
              <a:spLocks noChangeArrowheads="1"/>
            </p:cNvSpPr>
            <p:nvPr/>
          </p:nvSpPr>
          <p:spPr bwMode="auto">
            <a:xfrm>
              <a:off x="430" y="890"/>
              <a:ext cx="26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黑体" panose="02010609060101010101" charset="-122"/>
                </a:rPr>
                <a:t>中的两个不等式的解集。</a:t>
              </a:r>
              <a:r>
                <a:rPr lang="zh-CN" altLang="en-US" sz="2800" b="1"/>
                <a:t> </a:t>
              </a:r>
            </a:p>
          </p:txBody>
        </p:sp>
      </p:grpSp>
      <p:sp>
        <p:nvSpPr>
          <p:cNvPr id="56347" name="AutoShape 27"/>
          <p:cNvSpPr>
            <a:spLocks noChangeArrowheads="1"/>
          </p:cNvSpPr>
          <p:nvPr/>
        </p:nvSpPr>
        <p:spPr bwMode="auto">
          <a:xfrm flipV="1">
            <a:off x="6516688" y="404813"/>
            <a:ext cx="2952750" cy="3600450"/>
          </a:xfrm>
          <a:prstGeom prst="wedgeEllipseCallout">
            <a:avLst>
              <a:gd name="adj1" fmla="val 15106"/>
              <a:gd name="adj2" fmla="val 9845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3600" b="1">
                <a:solidFill>
                  <a:srgbClr val="800000"/>
                </a:solidFill>
              </a:rPr>
              <a:t>你能说出不等式组中</a:t>
            </a:r>
            <a:r>
              <a:rPr lang="en-US" altLang="zh-CN" sz="3600" b="1">
                <a:solidFill>
                  <a:srgbClr val="800000"/>
                </a:solidFill>
              </a:rPr>
              <a:t>X</a:t>
            </a:r>
            <a:r>
              <a:rPr lang="zh-CN" altLang="en-US" sz="3600" b="1">
                <a:solidFill>
                  <a:srgbClr val="800000"/>
                </a:solidFill>
              </a:rPr>
              <a:t>的取值范围吗？</a:t>
            </a:r>
            <a:endParaRPr lang="zh-CN" altLang="en-US" sz="3600"/>
          </a:p>
        </p:txBody>
      </p:sp>
      <p:sp>
        <p:nvSpPr>
          <p:cNvPr id="56348" name="AutoShape 28"/>
          <p:cNvSpPr>
            <a:spLocks noChangeArrowheads="1"/>
          </p:cNvSpPr>
          <p:nvPr/>
        </p:nvSpPr>
        <p:spPr bwMode="auto">
          <a:xfrm>
            <a:off x="5003800" y="4194175"/>
            <a:ext cx="2951163" cy="2663825"/>
          </a:xfrm>
          <a:prstGeom prst="cloudCallout">
            <a:avLst>
              <a:gd name="adj1" fmla="val -84644"/>
              <a:gd name="adj2" fmla="val 4547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0000FF"/>
                </a:solidFill>
              </a:rPr>
              <a:t>动手操作</a:t>
            </a:r>
            <a:r>
              <a:rPr lang="en-US" altLang="zh-CN" sz="2800" b="1">
                <a:solidFill>
                  <a:srgbClr val="0000FF"/>
                </a:solidFill>
              </a:rPr>
              <a:t>:</a:t>
            </a:r>
            <a:r>
              <a:rPr kumimoji="1" lang="zh-CN" altLang="en-US" sz="2800" b="1">
                <a:solidFill>
                  <a:srgbClr val="0000FF"/>
                </a:solidFill>
              </a:rPr>
              <a:t>在</a:t>
            </a:r>
            <a:r>
              <a:rPr kumimoji="1" lang="zh-CN" altLang="en-US" sz="2800" b="1">
                <a:solidFill>
                  <a:srgbClr val="FF0000"/>
                </a:solidFill>
              </a:rPr>
              <a:t>数轴</a:t>
            </a:r>
            <a:r>
              <a:rPr kumimoji="1" lang="zh-CN" altLang="en-US" sz="2800" b="1">
                <a:solidFill>
                  <a:srgbClr val="0000FF"/>
                </a:solidFill>
              </a:rPr>
              <a:t>上分别表示出不等式① 、②的解集</a:t>
            </a:r>
            <a:r>
              <a:rPr kumimoji="1" lang="en-US" altLang="zh-CN" sz="2800" b="1">
                <a:solidFill>
                  <a:srgbClr val="0000FF"/>
                </a:solidFill>
              </a:rPr>
              <a:t>.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563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63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 autoUpdateAnimBg="0"/>
      <p:bldP spid="56325" grpId="0"/>
      <p:bldP spid="56326" grpId="0"/>
      <p:bldP spid="56347" grpId="0" animBg="1"/>
      <p:bldP spid="56347" grpId="1" animBg="1"/>
      <p:bldP spid="563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68313" y="0"/>
            <a:ext cx="52562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28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2.</a:t>
            </a:r>
            <a:r>
              <a:rPr lang="en-US" altLang="zh-CN" sz="2800" b="1" dirty="0">
                <a:solidFill>
                  <a:srgbClr val="FF3399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zh-CN" altLang="en-US" sz="28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一元一次不等式组的解集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3341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3341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18456" name="Group 24"/>
          <p:cNvGrpSpPr/>
          <p:nvPr/>
        </p:nvGrpSpPr>
        <p:grpSpPr bwMode="auto">
          <a:xfrm>
            <a:off x="539750" y="404813"/>
            <a:ext cx="7415213" cy="1527175"/>
            <a:chOff x="340" y="255"/>
            <a:chExt cx="4671" cy="962"/>
          </a:xfrm>
        </p:grpSpPr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340" y="482"/>
              <a:ext cx="269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28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anose="02010609060101010101" charset="-122"/>
                  <a:ea typeface="黑体" panose="02010609060101010101" charset="-122"/>
                </a:rPr>
                <a:t>请大家分别求出不等式组</a:t>
              </a:r>
              <a:r>
                <a:rPr lang="zh-CN" altLang="en-US" sz="28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anose="02010609060101010101" charset="-122"/>
                  <a:ea typeface="黑体" panose="02010609060101010101" charset="-122"/>
                </a:rPr>
                <a:t> </a:t>
              </a:r>
            </a:p>
          </p:txBody>
        </p:sp>
        <p:graphicFrame>
          <p:nvGraphicFramePr>
            <p:cNvPr id="18439" name="Object 7"/>
            <p:cNvGraphicFramePr>
              <a:graphicFrameLocks noChangeAspect="1"/>
            </p:cNvGraphicFramePr>
            <p:nvPr/>
          </p:nvGraphicFramePr>
          <p:xfrm>
            <a:off x="3199" y="300"/>
            <a:ext cx="1130" cy="3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68" name="Equation" r:id="rId3" imgW="545465" imgH="177800" progId="Equation.DSMT4">
                    <p:embed/>
                  </p:oleObj>
                </mc:Choice>
                <mc:Fallback>
                  <p:oleObj name="Equation" r:id="rId3" imgW="545465" imgH="1778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9" y="300"/>
                          <a:ext cx="1130" cy="3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1" name="Object 9"/>
            <p:cNvGraphicFramePr>
              <a:graphicFrameLocks noChangeAspect="1"/>
            </p:cNvGraphicFramePr>
            <p:nvPr/>
          </p:nvGraphicFramePr>
          <p:xfrm>
            <a:off x="3273" y="663"/>
            <a:ext cx="1028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69" name="Equation" r:id="rId5" imgW="481965" imgH="177800" progId="Equation.DSMT4">
                    <p:embed/>
                  </p:oleObj>
                </mc:Choice>
                <mc:Fallback>
                  <p:oleObj name="Equation" r:id="rId5" imgW="481965" imgH="1778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3" y="663"/>
                          <a:ext cx="1028" cy="3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43" name="AutoShape 11"/>
            <p:cNvSpPr/>
            <p:nvPr/>
          </p:nvSpPr>
          <p:spPr bwMode="auto">
            <a:xfrm>
              <a:off x="2970" y="482"/>
              <a:ext cx="45" cy="408"/>
            </a:xfrm>
            <a:prstGeom prst="leftBrace">
              <a:avLst>
                <a:gd name="adj1" fmla="val 75556"/>
                <a:gd name="adj2" fmla="val 50000"/>
              </a:avLst>
            </a:prstGeom>
            <a:noFill/>
            <a:ln w="254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44" name="Rectangle 12"/>
            <p:cNvSpPr>
              <a:spLocks noChangeArrowheads="1"/>
            </p:cNvSpPr>
            <p:nvPr/>
          </p:nvSpPr>
          <p:spPr bwMode="auto">
            <a:xfrm>
              <a:off x="4558" y="255"/>
              <a:ext cx="4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800">
                  <a:latin typeface="黑体" panose="02010609060101010101" charset="-122"/>
                  <a:ea typeface="黑体" panose="02010609060101010101" charset="-122"/>
                </a:rPr>
                <a:t>①</a:t>
              </a:r>
              <a:r>
                <a:rPr lang="en-US" altLang="zh-CN" sz="2800" b="1">
                  <a:latin typeface="黑体" panose="02010609060101010101" charset="-122"/>
                  <a:ea typeface="黑体" panose="02010609060101010101" charset="-122"/>
                </a:rPr>
                <a:t> </a:t>
              </a:r>
            </a:p>
          </p:txBody>
        </p:sp>
        <p:sp>
          <p:nvSpPr>
            <p:cNvPr id="18445" name="Rectangle 13"/>
            <p:cNvSpPr>
              <a:spLocks noChangeArrowheads="1"/>
            </p:cNvSpPr>
            <p:nvPr/>
          </p:nvSpPr>
          <p:spPr bwMode="auto">
            <a:xfrm>
              <a:off x="4512" y="663"/>
              <a:ext cx="40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2800" b="1"/>
                <a:t> </a:t>
              </a:r>
              <a:r>
                <a:rPr lang="en-US" altLang="zh-CN" sz="2800">
                  <a:ea typeface="黑体" panose="02010609060101010101" charset="-122"/>
                </a:rPr>
                <a:t>②</a:t>
              </a:r>
            </a:p>
          </p:txBody>
        </p:sp>
        <p:sp>
          <p:nvSpPr>
            <p:cNvPr id="18446" name="Rectangle 14"/>
            <p:cNvSpPr>
              <a:spLocks noChangeArrowheads="1"/>
            </p:cNvSpPr>
            <p:nvPr/>
          </p:nvSpPr>
          <p:spPr bwMode="auto">
            <a:xfrm>
              <a:off x="430" y="890"/>
              <a:ext cx="264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28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黑体" panose="02010609060101010101" charset="-122"/>
                </a:rPr>
                <a:t>中的两个不等式的解集。</a:t>
              </a:r>
              <a:r>
                <a:rPr lang="zh-CN" altLang="en-US" sz="2800" b="1" dirty="0"/>
                <a:t> </a:t>
              </a:r>
            </a:p>
          </p:txBody>
        </p:sp>
      </p:grp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539750" y="2133600"/>
            <a:ext cx="322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 dirty="0"/>
              <a:t> 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解不等式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①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，得：</a:t>
            </a:r>
            <a:r>
              <a:rPr lang="zh-CN" altLang="en-US" sz="2800" b="1" dirty="0"/>
              <a:t> </a:t>
            </a: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0" y="3341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8448" name="Object 16"/>
          <p:cNvGraphicFramePr>
            <a:graphicFrameLocks noChangeAspect="1"/>
          </p:cNvGraphicFramePr>
          <p:nvPr/>
        </p:nvGraphicFramePr>
        <p:xfrm>
          <a:off x="3673475" y="2060575"/>
          <a:ext cx="1004888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0" name="Equation" r:id="rId7" imgW="316865" imgH="177800" progId="Equation.DSMT4">
                  <p:embed/>
                </p:oleObj>
              </mc:Choice>
              <mc:Fallback>
                <p:oleObj name="Equation" r:id="rId7" imgW="316865" imgH="1778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3475" y="2060575"/>
                        <a:ext cx="1004888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395288" y="2636838"/>
            <a:ext cx="3305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 dirty="0"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解不等式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②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，得：</a:t>
            </a:r>
            <a:r>
              <a:rPr lang="zh-CN" altLang="en-US" sz="2800" b="1" dirty="0"/>
              <a:t> </a:t>
            </a:r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539750" y="3573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8451" name="Object 19"/>
          <p:cNvGraphicFramePr>
            <a:graphicFrameLocks noChangeAspect="1"/>
          </p:cNvGraphicFramePr>
          <p:nvPr/>
        </p:nvGraphicFramePr>
        <p:xfrm>
          <a:off x="3490913" y="2565400"/>
          <a:ext cx="1439862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1" name="Equation" r:id="rId9" imgW="431165" imgH="177800" progId="Equation.DSMT4">
                  <p:embed/>
                </p:oleObj>
              </mc:Choice>
              <mc:Fallback>
                <p:oleObj name="Equation" r:id="rId9" imgW="431165" imgH="1778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0913" y="2565400"/>
                        <a:ext cx="1439862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539750" y="5367338"/>
            <a:ext cx="1066800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10800" rIns="0" bIns="10800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概念：</a:t>
            </a:r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1763713" y="6092825"/>
            <a:ext cx="4568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叫做这个不等式组的解集。</a:t>
            </a:r>
            <a:r>
              <a:rPr lang="zh-CN" altLang="en-US" sz="2800" b="1" dirty="0"/>
              <a:t> </a:t>
            </a:r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1619250" y="5373688"/>
            <a:ext cx="67929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不等式组中</a:t>
            </a:r>
            <a:r>
              <a:rPr lang="zh-CN" altLang="en-US" sz="28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所有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不等式的解集的</a:t>
            </a:r>
            <a:r>
              <a:rPr lang="zh-CN" altLang="en-US" sz="28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公共部分</a:t>
            </a:r>
            <a:r>
              <a:rPr lang="en-US" altLang="zh-CN" sz="28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,</a:t>
            </a:r>
            <a:endParaRPr lang="zh-CN" altLang="en-US" sz="2800" b="1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18472" name="Picture 40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5076825" y="4294188"/>
            <a:ext cx="15875" cy="6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8503" name="Object 71"/>
          <p:cNvGraphicFramePr>
            <a:graphicFrameLocks noChangeAspect="1"/>
          </p:cNvGraphicFramePr>
          <p:nvPr/>
        </p:nvGraphicFramePr>
        <p:xfrm>
          <a:off x="5076825" y="4868863"/>
          <a:ext cx="4572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2" name="Equation" r:id="rId12" imgW="127000" imgH="139700" progId="Equation.DSMT4">
                  <p:embed/>
                </p:oleObj>
              </mc:Choice>
              <mc:Fallback>
                <p:oleObj name="Equation" r:id="rId12" imgW="127000" imgH="139700" progId="Equation.DSMT4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4868863"/>
                        <a:ext cx="457200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04" name="Object 72"/>
          <p:cNvGraphicFramePr>
            <a:graphicFrameLocks noChangeAspect="1"/>
          </p:cNvGraphicFramePr>
          <p:nvPr/>
        </p:nvGraphicFramePr>
        <p:xfrm>
          <a:off x="755650" y="23495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3" name="Equation" r:id="rId14" imgW="427990" imgH="666115" progId="Equation.DSMT4">
                  <p:embed/>
                </p:oleObj>
              </mc:Choice>
              <mc:Fallback>
                <p:oleObj name="Equation" r:id="rId14" imgW="427990" imgH="666115" progId="Equation.DSMT4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349500"/>
                        <a:ext cx="914400" cy="179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05" name="Object 73"/>
          <p:cNvGraphicFramePr>
            <a:graphicFrameLocks noChangeAspect="1"/>
          </p:cNvGraphicFramePr>
          <p:nvPr/>
        </p:nvGraphicFramePr>
        <p:xfrm>
          <a:off x="4572000" y="4868863"/>
          <a:ext cx="361950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4" name="Equation" r:id="rId16" imgW="127000" imgH="152400" progId="Equation.DSMT4">
                  <p:embed/>
                </p:oleObj>
              </mc:Choice>
              <mc:Fallback>
                <p:oleObj name="Equation" r:id="rId16" imgW="127000" imgH="152400" progId="Equation.DSMT4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868863"/>
                        <a:ext cx="361950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07" name="Object 75"/>
          <p:cNvGraphicFramePr>
            <a:graphicFrameLocks noChangeAspect="1"/>
          </p:cNvGraphicFramePr>
          <p:nvPr/>
        </p:nvGraphicFramePr>
        <p:xfrm>
          <a:off x="3924300" y="4868863"/>
          <a:ext cx="377825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5" name="Equation" r:id="rId18" imgW="152400" imgH="165100" progId="Equation.DSMT4">
                  <p:embed/>
                </p:oleObj>
              </mc:Choice>
              <mc:Fallback>
                <p:oleObj name="Equation" r:id="rId18" imgW="152400" imgH="165100" progId="Equation.DSMT4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4868863"/>
                        <a:ext cx="377825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08" name="Object 76"/>
          <p:cNvGraphicFramePr>
            <a:graphicFrameLocks noChangeAspect="1"/>
          </p:cNvGraphicFramePr>
          <p:nvPr/>
        </p:nvGraphicFramePr>
        <p:xfrm>
          <a:off x="5724525" y="4868863"/>
          <a:ext cx="3603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6" name="Equation" r:id="rId20" imgW="127000" imgH="152400" progId="Equation.DSMT4">
                  <p:embed/>
                </p:oleObj>
              </mc:Choice>
              <mc:Fallback>
                <p:oleObj name="Equation" r:id="rId20" imgW="127000" imgH="152400" progId="Equation.DSMT4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4868863"/>
                        <a:ext cx="36036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09" name="Object 77"/>
          <p:cNvGraphicFramePr>
            <a:graphicFrameLocks noChangeAspect="1"/>
          </p:cNvGraphicFramePr>
          <p:nvPr/>
        </p:nvGraphicFramePr>
        <p:xfrm>
          <a:off x="6300788" y="4797425"/>
          <a:ext cx="346075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7" name="Equation" r:id="rId22" imgW="114300" imgH="177800" progId="Equation.DSMT4">
                  <p:embed/>
                </p:oleObj>
              </mc:Choice>
              <mc:Fallback>
                <p:oleObj name="Equation" r:id="rId22" imgW="114300" imgH="177800" progId="Equation.DSMT4">
                  <p:embed/>
                  <p:pic>
                    <p:nvPicPr>
                      <p:cNvPr id="0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4797425"/>
                        <a:ext cx="346075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514" name="Picture 82"/>
          <p:cNvPicPr>
            <a:picLocks noChangeAspect="1" noChangeArrowheads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3059113" y="3067621"/>
            <a:ext cx="5362575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8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8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8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8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8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47" grpId="0"/>
      <p:bldP spid="18450" grpId="0"/>
      <p:bldP spid="18453" grpId="0"/>
      <p:bldP spid="18454" grpId="0"/>
      <p:bldP spid="1845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CDESIGNL</Template>
  <TotalTime>0</TotalTime>
  <Words>1839</Words>
  <Application>Microsoft Office PowerPoint</Application>
  <PresentationFormat>全屏显示(4:3)</PresentationFormat>
  <Paragraphs>380</Paragraphs>
  <Slides>37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7</vt:i4>
      </vt:variant>
      <vt:variant>
        <vt:lpstr>幻灯片标题</vt:lpstr>
      </vt:variant>
      <vt:variant>
        <vt:i4>37</vt:i4>
      </vt:variant>
    </vt:vector>
  </HeadingPairs>
  <TitlesOfParts>
    <vt:vector size="59" baseType="lpstr">
      <vt:lpstr>仿宋_GB2312</vt:lpstr>
      <vt:lpstr>汉仪大黑简</vt:lpstr>
      <vt:lpstr>黑体</vt:lpstr>
      <vt:lpstr>华文楷体</vt:lpstr>
      <vt:lpstr>楷体_GB2312</vt:lpstr>
      <vt:lpstr>隶书</vt:lpstr>
      <vt:lpstr>宋体</vt:lpstr>
      <vt:lpstr>微软雅黑</vt:lpstr>
      <vt:lpstr>Arial</vt:lpstr>
      <vt:lpstr>Cambria</vt:lpstr>
      <vt:lpstr>Maiandra GD</vt:lpstr>
      <vt:lpstr>Times New Roman</vt:lpstr>
      <vt:lpstr>Wingdings</vt:lpstr>
      <vt:lpstr>Wingdings 2</vt:lpstr>
      <vt:lpstr>WWW.2PPT.COM</vt:lpstr>
      <vt:lpstr>Equation</vt:lpstr>
      <vt:lpstr>BMP 图象</vt:lpstr>
      <vt:lpstr>公式</vt:lpstr>
      <vt:lpstr>文档</vt:lpstr>
      <vt:lpstr>Microsoft 公式 3.0</vt:lpstr>
      <vt:lpstr>WPS文字 文档</vt:lpstr>
      <vt:lpstr>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题型1：已知不等式的解集，求待定字母的值或取值范围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题型2：已知不等式的整数解的个数，求待定字母的取值范围</vt:lpstr>
      <vt:lpstr>PowerPoint 演示文稿</vt:lpstr>
      <vt:lpstr>练习</vt:lpstr>
      <vt:lpstr>题型3：方程与不等式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2022-01-05T01:25:18Z</dcterms:created>
  <dcterms:modified xsi:type="dcterms:W3CDTF">2023-01-16T19:45:08Z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AB02A7EB9B9D4BD38C088C2FEC5A8B29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