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56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00CC00"/>
    <a:srgbClr val="0033CC"/>
    <a:srgbClr val="006600"/>
    <a:srgbClr val="008000"/>
    <a:srgbClr val="FF0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F1ED-BDB1-4086-8901-1AC4F504395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10DD-295E-4FBB-8448-EDFE7F97224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10DD-295E-4FBB-8448-EDFE7F97224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15E2-63FB-44DF-90E1-E8AFAB921A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69C18-EF7A-4CE3-9ACC-CBD17ABCDE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7B0FA-5529-43F9-851E-A07EAE896B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83C32-5F52-42FC-83C7-70736FB364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A4DC7-589D-4FBC-8E12-C630E3C76C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49D0E-D54B-4743-B811-E60BA7B6BB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FEF9-DBB7-4445-B73A-9ABDA34DBE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B02A1-1B89-4726-97C4-F0318BDA60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E4D9E-3B26-44B0-9E68-32176F2404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F63AE-EA79-4C9F-B40F-D2751B398E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AC7F4-494F-4F9A-B2A6-BCC5EB10A9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A99613C-53E4-424E-8F57-8CA6B71EEB3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716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0" b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My friends</a:t>
            </a:r>
            <a:endParaRPr lang="zh-CN" altLang="en-US" sz="80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838200"/>
            <a:ext cx="495300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This is my friend </a:t>
            </a:r>
            <a:r>
              <a:rPr lang="zh-CN" altLang="en-US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，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Tom. 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He is short and thin,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but he is strong.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He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has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a green T-shirt and  green shorts.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He 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can 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play football.</a:t>
            </a:r>
          </a:p>
        </p:txBody>
      </p:sp>
      <p:pic>
        <p:nvPicPr>
          <p:cNvPr id="8199" name="Picture 7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1676400"/>
            <a:ext cx="4495800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0023ae8f98230fea5f93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1066800"/>
            <a:ext cx="373380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990600"/>
            <a:ext cx="54102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This is my friend</a:t>
            </a:r>
            <a:r>
              <a:rPr lang="zh-CN" altLang="en-US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，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Alice. 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She is tall and thin.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She 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has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long hair</a:t>
            </a:r>
            <a:r>
              <a:rPr lang="zh-CN" altLang="en-US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， 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and she is beautiful.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She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has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a pair of blue shorts.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She 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can 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skate.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9100" y="3886200"/>
            <a:ext cx="2374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图片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28600"/>
            <a:ext cx="248443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990600"/>
            <a:ext cx="5105400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They are my friends </a:t>
            </a:r>
            <a:r>
              <a:rPr lang="zh-CN" altLang="en-US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，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Peter and his cousin Sally.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Peter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has 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a blue T-shirt.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He 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can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altLang="zh-CN" sz="3400" dirty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ride a bike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Sally 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has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a red dress.</a:t>
            </a:r>
          </a:p>
          <a:p>
            <a:pPr>
              <a:spcBef>
                <a:spcPct val="50000"/>
              </a:spcBef>
            </a:pP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She</a:t>
            </a:r>
            <a:r>
              <a:rPr lang="en-US" altLang="zh-CN" sz="34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can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altLang="zh-CN" sz="3400" dirty="0">
                <a:solidFill>
                  <a:srgbClr val="006600"/>
                </a:solidFill>
                <a:latin typeface="Browallia New" pitchFamily="34" charset="-34"/>
                <a:cs typeface="Browallia New" pitchFamily="34" charset="-34"/>
              </a:rPr>
              <a:t>fly a kite</a:t>
            </a:r>
            <a:r>
              <a:rPr lang="en-US" altLang="zh-CN" sz="3400" dirty="0">
                <a:solidFill>
                  <a:srgbClr val="0000CC"/>
                </a:solidFill>
                <a:latin typeface="Browallia New" pitchFamily="34" charset="-34"/>
                <a:cs typeface="Browallia New" pitchFamily="34" charset="-3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u=63704394,335921137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819400"/>
            <a:ext cx="5486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28675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erdana" panose="020B0604030504040204"/>
                <a:ea typeface="Verdana" panose="020B0604030504040204"/>
                <a:cs typeface="Verdana" panose="020B0604030504040204"/>
              </a:rPr>
              <a:t>Guessing Game: Who is he/she?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1447800"/>
            <a:ext cx="82296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dirty="0">
                <a:solidFill>
                  <a:srgbClr val="6600CC"/>
                </a:solidFill>
                <a:ea typeface="黑体" panose="02010609060101010101" pitchFamily="2" charset="-122"/>
              </a:rPr>
              <a:t>描述一位同学的外貌及特征、衣着和特长，</a:t>
            </a:r>
          </a:p>
          <a:p>
            <a:pPr>
              <a:spcBef>
                <a:spcPct val="50000"/>
              </a:spcBef>
            </a:pPr>
            <a:r>
              <a:rPr lang="zh-CN" altLang="en-US" sz="3000" dirty="0">
                <a:solidFill>
                  <a:srgbClr val="6600CC"/>
                </a:solidFill>
                <a:ea typeface="黑体" panose="02010609060101010101" pitchFamily="2" charset="-122"/>
              </a:rPr>
              <a:t>请大家猜猜他</a:t>
            </a:r>
            <a:r>
              <a:rPr lang="en-US" altLang="zh-CN" sz="3000" dirty="0">
                <a:solidFill>
                  <a:srgbClr val="6600CC"/>
                </a:solidFill>
                <a:ea typeface="黑体" panose="02010609060101010101" pitchFamily="2" charset="-122"/>
              </a:rPr>
              <a:t>/</a:t>
            </a:r>
            <a:r>
              <a:rPr lang="zh-CN" altLang="en-US" sz="3000" dirty="0">
                <a:solidFill>
                  <a:srgbClr val="6600CC"/>
                </a:solidFill>
                <a:ea typeface="黑体" panose="02010609060101010101" pitchFamily="2" charset="-122"/>
              </a:rPr>
              <a:t>她是谁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839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He/ She is______( tall,  thin, nice, …).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33CC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He/ She has _____(long </a:t>
            </a:r>
            <a:r>
              <a:rPr lang="en-US" altLang="zh-CN" sz="2400" b="1" dirty="0" err="1">
                <a:solidFill>
                  <a:srgbClr val="0033CC"/>
                </a:solidFill>
                <a:latin typeface="Verdana" panose="020B0604030504040204" pitchFamily="34" charset="0"/>
              </a:rPr>
              <a:t>hair,eyes</a:t>
            </a: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, …).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33CC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He/she has a/an</a:t>
            </a:r>
            <a:r>
              <a:rPr lang="en-US" altLang="zh-CN" sz="2400" b="1" u="sng" dirty="0">
                <a:solidFill>
                  <a:srgbClr val="0033CC"/>
                </a:solidFill>
                <a:latin typeface="Verdana" panose="020B0604030504040204" pitchFamily="34" charset="0"/>
              </a:rPr>
              <a:t>______</a:t>
            </a: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 (</a:t>
            </a:r>
            <a:r>
              <a:rPr lang="en-US" altLang="zh-CN" sz="2400" b="1" dirty="0" err="1">
                <a:solidFill>
                  <a:srgbClr val="0033CC"/>
                </a:solidFill>
                <a:latin typeface="Verdana" panose="020B0604030504040204" pitchFamily="34" charset="0"/>
              </a:rPr>
              <a:t>colours</a:t>
            </a: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) ______ (shirt, skirt, jeans, shorts,…).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0033CC"/>
              </a:solidFill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33CC"/>
                </a:solidFill>
                <a:latin typeface="Verdana" panose="020B0604030504040204" pitchFamily="34" charset="0"/>
              </a:rPr>
              <a:t>He/she can_____(swim, run fast,…).</a:t>
            </a:r>
          </a:p>
        </p:txBody>
      </p:sp>
      <p:pic>
        <p:nvPicPr>
          <p:cNvPr id="10246" name="Picture 6" descr="3116616_171858056381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304800"/>
            <a:ext cx="9144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6608733_09235299800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46" y="381000"/>
            <a:ext cx="382905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0" y="1524000"/>
            <a:ext cx="5105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33CC"/>
                </a:solidFill>
              </a:rPr>
              <a:t>Homework: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0033CC"/>
                </a:solidFill>
              </a:rPr>
              <a:t>写一篇介绍自己朋友的短文。内容要求包括：描述外貌及特征、衣着和特长</a:t>
            </a:r>
            <a:r>
              <a:rPr lang="zh-CN" altLang="en-US" sz="4000" b="1" dirty="0" smtClean="0">
                <a:solidFill>
                  <a:srgbClr val="0033CC"/>
                </a:solidFill>
              </a:rPr>
              <a:t>。 </a:t>
            </a:r>
            <a:endParaRPr lang="zh-CN" altLang="en-US" sz="40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全屏显示(4:3)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Browallia New</vt:lpstr>
      <vt:lpstr>黑体</vt:lpstr>
      <vt:lpstr>宋体</vt:lpstr>
      <vt:lpstr>微软雅黑</vt:lpstr>
      <vt:lpstr>Arial</vt:lpstr>
      <vt:lpstr>Calibri</vt:lpstr>
      <vt:lpstr>Comic Sans MS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C377B0AA8F2B472AAD1E54A7D6C0CBFF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