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69" r:id="rId3"/>
    <p:sldId id="292" r:id="rId4"/>
    <p:sldId id="353" r:id="rId5"/>
    <p:sldId id="295" r:id="rId6"/>
    <p:sldId id="354" r:id="rId7"/>
    <p:sldId id="296" r:id="rId8"/>
    <p:sldId id="271" r:id="rId9"/>
    <p:sldId id="343" r:id="rId10"/>
    <p:sldId id="277" r:id="rId11"/>
    <p:sldId id="303" r:id="rId12"/>
    <p:sldId id="355" r:id="rId13"/>
    <p:sldId id="315" r:id="rId14"/>
    <p:sldId id="348" r:id="rId15"/>
    <p:sldId id="318" r:id="rId16"/>
    <p:sldId id="356" r:id="rId17"/>
    <p:sldId id="357" r:id="rId18"/>
    <p:sldId id="347" r:id="rId19"/>
    <p:sldId id="358" r:id="rId20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2" autoAdjust="0"/>
    <p:restoredTop sz="99488" autoAdjust="0"/>
  </p:normalViewPr>
  <p:slideViewPr>
    <p:cSldViewPr snapToGrid="0">
      <p:cViewPr varScale="1">
        <p:scale>
          <a:sx n="115" d="100"/>
          <a:sy n="115" d="100"/>
        </p:scale>
        <p:origin x="-37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3966" y="-96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00B5A-F649-40ED-8C66-15A3BE2C7B4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8A507-A2E2-4C4D-91BF-3EF1758289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B6C9C-6986-4A86-A6F8-7C57D820DD5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BCFE1-7C82-403A-9678-E02FC7A362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1BCFE1-7C82-403A-9678-E02FC7A3621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1BCFE1-7C82-403A-9678-E02FC7A3621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435913" y="1817803"/>
            <a:ext cx="9539520" cy="2311764"/>
            <a:chOff x="3333" y="1514"/>
            <a:chExt cx="11101" cy="3363"/>
          </a:xfrm>
        </p:grpSpPr>
        <p:sp>
          <p:nvSpPr>
            <p:cNvPr id="3" name="Rectangle 5"/>
            <p:cNvSpPr/>
            <p:nvPr/>
          </p:nvSpPr>
          <p:spPr>
            <a:xfrm>
              <a:off x="3387" y="4026"/>
              <a:ext cx="10993" cy="85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Integrated skills &amp; Study skills</a:t>
              </a:r>
              <a:endParaRPr lang="zh-CN" altLang="en-US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333" y="1514"/>
              <a:ext cx="11101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3</a:t>
              </a:r>
              <a:r>
                <a:rPr lang="zh-CN" altLang="en-US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Robots</a:t>
              </a:r>
              <a:endParaRPr lang="zh-CN" altLang="en-US" sz="6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35996" y="1817619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614414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25703" y="1993431"/>
            <a:ext cx="11288130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用括号内所给单词的适当形式填空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Belt and Road Forum (“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一带一路”高峰论坛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________ (hold)  successfully in Beijing last month.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他在电话中对我说：“稍等一下！”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said to me_____________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9244347" y="2884885"/>
            <a:ext cx="13227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was held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1547406" y="5681351"/>
            <a:ext cx="12362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Hold on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6305838" y="5645840"/>
            <a:ext cx="18790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the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31929" y="1051074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adv.(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电话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接通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841351" y="1721616"/>
            <a:ext cx="10206502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hold and I'll put you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请稍等，我给您接通。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用作副词，意为“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电话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接通”。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put…through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意为“给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接通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电话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sb through to sb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意为“为某人接通某人的电话”。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put me through to the manager.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请为我接通经理的电话。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25703" y="1993431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—Oh, my God! I've left my keys in the room. I'll have to get in ________ the window.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—It's dangerous. You'd better wait for your mum to come back.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across     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1289953" y="2938152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20997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4622" y="1751127"/>
            <a:ext cx="11110452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Maybe we need to leave home earlier in order to get there 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on time.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为了准时赶到那里，也许我们需要早点儿离开家。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807892" y="3141620"/>
            <a:ext cx="10759994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order to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意为“为了；以便”，后接动词原形，否定形式为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。其同义词组为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as to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as to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通常不放在句首，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可置于句首。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that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后接从句，意为“为了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133333" y="4083372"/>
            <a:ext cx="20850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order not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735320" y="1816631"/>
            <a:ext cx="10759994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order to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as to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在句中表示目的时，常可以转换成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that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that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引导的目的状语从句。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715536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79078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2400580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为了实现中国梦，我们必须努力学习和工作。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 achieve our Chinese Dream, we must study hard and work hard.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863826" y="4030105"/>
            <a:ext cx="16153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order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31929" y="1051074"/>
            <a:ext cx="8713787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 us to have it checked?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你想让我们派人检查它吗？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841351" y="2370287"/>
            <a:ext cx="10206502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“have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＋过去分词”意为“让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使某人做某事”。用过去分词作宾语补足语，说明宾语与过去分词表示的动作之间为动宾关系。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had the bike mended just now.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我们刚才请人修理了自行车。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768780" y="997568"/>
            <a:ext cx="1611563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1886" y="1796143"/>
          <a:ext cx="11277600" cy="4114800"/>
        </p:xfrm>
        <a:graphic>
          <a:graphicData uri="http://schemas.openxmlformats.org/drawingml/2006/table">
            <a:tbl>
              <a:tblPr/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have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＋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sb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＋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do sth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表示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让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使某人做某事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，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do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是省略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to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的不定式作宾语补足语。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have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＋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sb/sth 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＋现在分词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表示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让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使某人做某事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，现在分词作宾语补足语，和宾语之间是主谓关系，且动作正在进行。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have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＋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sth</a:t>
                      </a: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＋</a:t>
                      </a: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to do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表示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有某事要做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，这件事是由主语来做的。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917200" y="1383088"/>
            <a:ext cx="8713787" cy="4159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boss often has them work 14 hours a day.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老板经常让他们一天工作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个小时。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have the baby crying!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不要让婴儿一直哭！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a lot of homework to do every day.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我每天有很多家庭作业要做。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959507" y="1245019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28181" y="131138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5351" y="1912308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银川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are you going to have your hair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—This afternoon.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cut 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cutting    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cut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9581698" y="2174671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47766" y="4012627"/>
            <a:ext cx="11454530" cy="24929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考查非谓语动词。句意：“你打算什么时候去剪头发？”“今天下午。”“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have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sth (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宾语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＋过去分词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宾语补足语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)”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意为“让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使某人做某事”，宾语后面用过去分词作宾语补足语，说明宾语与过去分词表示的动作之间是动宾关系。故选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015069" y="2144267"/>
          <a:ext cx="9962339" cy="3977526"/>
        </p:xfrm>
        <a:graphic>
          <a:graphicData uri="http://schemas.openxmlformats.org/drawingml/2006/table">
            <a:tbl>
              <a:tblPr/>
              <a:tblGrid>
                <a:gridCol w="1241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1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75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电池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复数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消费者，顾客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3.(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电话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接通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adv.________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4.(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打电话时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等待，不挂断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vi.________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过去式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过去分词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244027" y="2404568"/>
            <a:ext cx="11416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battery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6978349" y="2440081"/>
            <a:ext cx="13292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batteries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5699965" y="3212435"/>
            <a:ext cx="13981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customer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415880" y="4002546"/>
            <a:ext cx="12402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through</a:t>
            </a: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7590909" y="4774908"/>
            <a:ext cx="7665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hold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4323927" y="5547265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held</a:t>
            </a:r>
          </a:p>
        </p:txBody>
      </p:sp>
      <p:sp>
        <p:nvSpPr>
          <p:cNvPr id="17" name="矩形 28"/>
          <p:cNvSpPr>
            <a:spLocks noChangeArrowheads="1"/>
          </p:cNvSpPr>
          <p:nvPr/>
        </p:nvSpPr>
        <p:spPr bwMode="auto">
          <a:xfrm>
            <a:off x="7946015" y="5547265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3886200"/>
        </p:xfrm>
        <a:graphic>
          <a:graphicData uri="http://schemas.openxmlformats.org/drawingml/2006/table">
            <a:tbl>
              <a:tblPr/>
              <a:tblGrid>
                <a:gridCol w="11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在展览的第一天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准时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想要某人做某事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对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感兴趣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查清楚，弄明白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726598" y="1783131"/>
            <a:ext cx="37433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the first day of the show</a:t>
            </a: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4377191" y="2582123"/>
            <a:ext cx="11673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time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868648" y="3354479"/>
            <a:ext cx="31197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would like sb to do sth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5504652" y="4153469"/>
            <a:ext cx="219566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interested in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108338" y="4925825"/>
            <a:ext cx="12202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find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3886200"/>
        </p:xfrm>
        <a:graphic>
          <a:graphicData uri="http://schemas.openxmlformats.org/drawingml/2006/table">
            <a:tbl>
              <a:tblPr/>
              <a:tblGrid>
                <a:gridCol w="11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 the price of a ticket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7. in order to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8. put sb through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9.go travelling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10.for free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6259259" y="1783131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一张票的价格</a:t>
            </a: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5460266" y="2573245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为了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273829" y="3318968"/>
            <a:ext cx="25555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给某人接通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电话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5566796" y="4126838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去旅行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034140" y="4899191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免费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172993" y="1274139"/>
          <a:ext cx="10508249" cy="5166360"/>
        </p:xfrm>
        <a:graphic>
          <a:graphicData uri="http://schemas.openxmlformats.org/drawingml/2006/table">
            <a:tbl>
              <a:tblPr/>
              <a:tblGrid>
                <a:gridCol w="1107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1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其中一个机器人是为帮助学生做家庭作业而设计的。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One of the robots ________________ students with their homework.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它能在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分钟内看完一本书，然后用清晰的语言告诉你这本书的内容。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It can read a book ________________ and tell you about it________________.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610417" y="2272325"/>
            <a:ext cx="25875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 designed to help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5974404" y="5210834"/>
            <a:ext cx="21162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five minutes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867222" y="5876659"/>
            <a:ext cx="26477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a clear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63630" y="1320752"/>
          <a:ext cx="11013216" cy="4060709"/>
        </p:xfrm>
        <a:graphic>
          <a:graphicData uri="http://schemas.openxmlformats.org/drawingml/2006/table">
            <a:tbl>
              <a:tblPr/>
              <a:tblGrid>
                <a:gridCol w="109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4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为了准时赶到那里，也许我们需要早点儿离开家。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Maybe we need to leave home earlier ____________ get there 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请稍等，我给您接通。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Please ________ and I'll __________________.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8276681" y="2494268"/>
            <a:ext cx="1580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order to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3198655" y="3195604"/>
            <a:ext cx="11673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time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225287" y="4775828"/>
            <a:ext cx="7665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hold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6474514" y="4749194"/>
            <a:ext cx="23190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put you through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63630" y="1320752"/>
          <a:ext cx="11013216" cy="4060709"/>
        </p:xfrm>
        <a:graphic>
          <a:graphicData uri="http://schemas.openxmlformats.org/drawingml/2006/table">
            <a:tbl>
              <a:tblPr/>
              <a:tblGrid>
                <a:gridCol w="109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4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你想让我们派人检查它吗？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Would you like us to ________________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遗憾的是这个机器人从不和他看电影。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  the robot never goes to ________________.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640013" y="2858253"/>
            <a:ext cx="22012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it checked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035679" y="4411843"/>
            <a:ext cx="21178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 is a pity that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8312192" y="4385211"/>
            <a:ext cx="26629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see a film with him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1" y="894081"/>
            <a:ext cx="3457600" cy="65951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65020" y="984996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639729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77434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 vi.(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打电话时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等待，不挂断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31554" y="3020017"/>
            <a:ext cx="11052446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I'll put you through.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请稍等，我给您接通。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用作动词，意为“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打电话时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等待，不挂断”，还可译为“持有；拥有；保持”。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(1)hold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作动词，还可表示“拿着；抱住；举行”等。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was holding the baby in his arms.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他抱着婴儿。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held a party to celebrate our success.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我们举行宴会庆祝我们的成功。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的常用短语：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 on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电话用语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别挂断，等一下；停住；坚持住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 back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抑制；阻挡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 off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推迟；延迟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1145</Words>
  <Application>Microsoft Office PowerPoint</Application>
  <PresentationFormat>宽屏</PresentationFormat>
  <Paragraphs>158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2023-01-16T19:45:31Z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15CEC03CA3D146E4B78C47C481962E9C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