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7" r:id="rId4"/>
    <p:sldId id="268" r:id="rId5"/>
    <p:sldId id="258" r:id="rId6"/>
    <p:sldId id="259" r:id="rId7"/>
    <p:sldId id="263" r:id="rId8"/>
    <p:sldId id="271" r:id="rId9"/>
    <p:sldId id="269" r:id="rId10"/>
    <p:sldId id="260" r:id="rId11"/>
    <p:sldId id="264" r:id="rId12"/>
    <p:sldId id="262" r:id="rId13"/>
    <p:sldId id="265" r:id="rId14"/>
    <p:sldId id="272" r:id="rId15"/>
    <p:sldId id="273" r:id="rId16"/>
    <p:sldId id="266" r:id="rId17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6600"/>
    <a:srgbClr val="FF3300"/>
    <a:srgbClr val="FFFF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9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81" d="100"/>
        <a:sy n="8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8FBAED-2022-4267-A684-3B318FEC9F02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F6978E-01EA-4F6A-805A-FB1E8D91F7AB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C240D3-05B1-43B0-9A79-23EA22935B85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0C474FB-BD9F-4AD8-9F2E-36A0E7A5449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2023-01-17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0C474FB-BD9F-4AD8-9F2E-36A0E7A5449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2023-01-17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788E33D-5749-4CD0-B0C5-4DDA882F9414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B63517-4BA7-44BA-9837-FEDAC216BF48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39EFDA6-A270-4E94-9977-655476817D7C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B0C5CF4-CDDB-42EF-8F6F-D539B782B16E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9682986-DB51-4690-AE6B-CFCC832F322B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CEA4CA3-49BC-47C4-8A24-EEBD82B00EE0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CEB8742-D20F-47AF-B223-1691DC438F22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0C474FB-BD9F-4AD8-9F2E-36A0E7A5449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2023-01-17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/>
          <p:nvPr/>
        </p:nvSpPr>
        <p:spPr>
          <a:xfrm>
            <a:off x="1012825" y="2276475"/>
            <a:ext cx="7199313" cy="101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6000" b="1" dirty="0">
                <a:latin typeface="Arial" panose="020B0604020202020204" pitchFamily="34" charset="0"/>
                <a:ea typeface="黑体" panose="02010609060101010101" pitchFamily="2" charset="-122"/>
              </a:rPr>
              <a:t>描述简单的行走路线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1017588" y="776288"/>
            <a:ext cx="4608513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西师大版六年级数学下册</a:t>
            </a:r>
          </a:p>
        </p:txBody>
      </p:sp>
      <p:sp>
        <p:nvSpPr>
          <p:cNvPr id="4" name="矩形 3"/>
          <p:cNvSpPr/>
          <p:nvPr/>
        </p:nvSpPr>
        <p:spPr>
          <a:xfrm>
            <a:off x="3333166" y="4797108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WWW.PPT818.COM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4"/>
          <p:cNvSpPr>
            <a:spLocks noTextEdit="1"/>
          </p:cNvSpPr>
          <p:nvPr/>
        </p:nvSpPr>
        <p:spPr>
          <a:xfrm>
            <a:off x="1042988" y="836613"/>
            <a:ext cx="1944687" cy="79216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7815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>
                <a:ln w="9525" cap="flat" cmpd="sng">
                  <a:solidFill>
                    <a:srgbClr val="FFFF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FF00"/>
                </a:solidFill>
                <a:latin typeface="隶书" panose="02010509060101010101" charset="-122"/>
                <a:ea typeface="隶书" panose="02010509060101010101" charset="-122"/>
              </a:rPr>
              <a:t>想一想</a:t>
            </a:r>
          </a:p>
        </p:txBody>
      </p:sp>
      <p:sp>
        <p:nvSpPr>
          <p:cNvPr id="6149" name="Text Box 5"/>
          <p:cNvSpPr txBox="1"/>
          <p:nvPr/>
        </p:nvSpPr>
        <p:spPr>
          <a:xfrm>
            <a:off x="900113" y="1989138"/>
            <a:ext cx="7632700" cy="3444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latin typeface="Arial" panose="020B0604020202020204" pitchFamily="34" charset="0"/>
                <a:ea typeface="楷体_GB2312" pitchFamily="49" charset="-122"/>
              </a:rPr>
              <a:t>你家在学校的什么方向？从学校回家，途中要经过哪些有明显标志的地方？和同学说说你放学回家的路线。</a:t>
            </a:r>
          </a:p>
          <a:p>
            <a:pPr>
              <a:spcBef>
                <a:spcPct val="50000"/>
              </a:spcBef>
            </a:pPr>
            <a:endParaRPr lang="en-US" altLang="zh-CN" sz="4000" b="1" dirty="0">
              <a:latin typeface="Arial" panose="020B0604020202020204" pitchFamily="34" charset="0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/>
          <p:nvPr/>
        </p:nvSpPr>
        <p:spPr>
          <a:xfrm>
            <a:off x="1187450" y="2643188"/>
            <a:ext cx="691197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3300"/>
                </a:solidFill>
                <a:latin typeface="Arial" panose="020B0604020202020204" pitchFamily="34" charset="0"/>
                <a:ea typeface="楷体_GB2312" pitchFamily="49" charset="-122"/>
              </a:rPr>
              <a:t>你上学的路线又是怎样的呢</a:t>
            </a:r>
            <a:r>
              <a:rPr lang="en-US" altLang="zh-CN" sz="4000" b="1" dirty="0">
                <a:solidFill>
                  <a:srgbClr val="FF3300"/>
                </a:solidFill>
                <a:latin typeface="Arial" panose="020B0604020202020204" pitchFamily="34" charset="0"/>
                <a:ea typeface="楷体_GB2312" pitchFamily="49" charset="-122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000364" y="642918"/>
            <a:ext cx="296747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全课小结</a:t>
            </a:r>
            <a:endParaRPr kumimoji="0" lang="zh-CN" altLang="en-US" sz="5400" b="1" i="0" u="none" strike="noStrike" kern="1200" cap="none" spc="0" normalizeH="0" baseline="0" noProof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5603" name="TextBox 4"/>
          <p:cNvSpPr txBox="1"/>
          <p:nvPr/>
        </p:nvSpPr>
        <p:spPr>
          <a:xfrm>
            <a:off x="1785938" y="3143250"/>
            <a:ext cx="6286500" cy="8620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5000" dirty="0">
                <a:latin typeface="华文行楷" panose="02010800040101010101" pitchFamily="2" charset="-122"/>
                <a:ea typeface="华文行楷" panose="02010800040101010101" pitchFamily="2" charset="-122"/>
              </a:rPr>
              <a:t>这节课你学会了什么</a:t>
            </a:r>
            <a:r>
              <a:rPr lang="en-US" altLang="zh-CN" sz="5000" dirty="0">
                <a:latin typeface="华文行楷" panose="02010800040101010101" pitchFamily="2" charset="-122"/>
                <a:ea typeface="华文行楷" panose="02010800040101010101" pitchFamily="2" charset="-122"/>
              </a:rPr>
              <a:t>?</a:t>
            </a:r>
            <a:endParaRPr lang="zh-CN" altLang="en-US" sz="50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/>
          <p:nvPr/>
        </p:nvSpPr>
        <p:spPr>
          <a:xfrm>
            <a:off x="381000" y="1219200"/>
            <a:ext cx="8077200" cy="1920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小明家与学校相距</a:t>
            </a:r>
            <a:r>
              <a:rPr lang="en-US" altLang="zh-CN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千米，与少年宫相距</a:t>
            </a:r>
            <a:r>
              <a:rPr lang="en-US" altLang="zh-CN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3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千米，那么学校与少年宫相距（     ）千米。</a:t>
            </a:r>
          </a:p>
        </p:txBody>
      </p:sp>
      <p:pic>
        <p:nvPicPr>
          <p:cNvPr id="23555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575" y="3462338"/>
            <a:ext cx="2671763" cy="2819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6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67000" y="4038600"/>
            <a:ext cx="3200400" cy="21367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7" name="Picture 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38800" y="3810000"/>
            <a:ext cx="2638425" cy="23510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630" name="WordArt 6"/>
          <p:cNvSpPr>
            <a:spLocks noTextEdit="1"/>
          </p:cNvSpPr>
          <p:nvPr/>
        </p:nvSpPr>
        <p:spPr>
          <a:xfrm>
            <a:off x="838200" y="304800"/>
            <a:ext cx="2362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 b="1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难点题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课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013" y="0"/>
            <a:ext cx="6767512" cy="4319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7651" name="Text Box 4"/>
          <p:cNvSpPr txBox="1"/>
          <p:nvPr/>
        </p:nvSpPr>
        <p:spPr>
          <a:xfrm>
            <a:off x="539750" y="4373563"/>
            <a:ext cx="8353425" cy="1616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小芳看小丽在北偏东    方向，</a:t>
            </a:r>
          </a:p>
          <a:p>
            <a:pPr>
              <a:spcBef>
                <a:spcPct val="50000"/>
              </a:spcBef>
            </a:pP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小丽看小芳在</a:t>
            </a:r>
            <a:r>
              <a:rPr lang="zh-CN" altLang="en-US" sz="4000" b="1" u="sng" dirty="0"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偏</a:t>
            </a:r>
            <a:r>
              <a:rPr lang="zh-CN" altLang="en-US" sz="4000" b="1" u="sng" dirty="0"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  <a:r>
              <a:rPr lang="en-US" altLang="zh-CN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(    )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方向</a:t>
            </a:r>
            <a:r>
              <a:rPr lang="en-US" altLang="zh-CN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</a:p>
        </p:txBody>
      </p:sp>
      <p:sp>
        <p:nvSpPr>
          <p:cNvPr id="27652" name="Text Box 5"/>
          <p:cNvSpPr txBox="1"/>
          <p:nvPr/>
        </p:nvSpPr>
        <p:spPr>
          <a:xfrm>
            <a:off x="5291138" y="4365625"/>
            <a:ext cx="1296987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latin typeface="Arial" panose="020B0604020202020204" pitchFamily="34" charset="0"/>
              </a:rPr>
              <a:t>50</a:t>
            </a:r>
            <a:r>
              <a:rPr lang="en-US" altLang="zh-CN" sz="2800" b="1" baseline="70000" dirty="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30725" name="Text Box 5"/>
          <p:cNvSpPr txBox="1"/>
          <p:nvPr/>
        </p:nvSpPr>
        <p:spPr>
          <a:xfrm>
            <a:off x="6083300" y="5319713"/>
            <a:ext cx="1296988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CC0000"/>
                </a:solidFill>
                <a:latin typeface="Arial" panose="020B0604020202020204" pitchFamily="34" charset="0"/>
              </a:rPr>
              <a:t>50</a:t>
            </a:r>
            <a:r>
              <a:rPr lang="en-US" altLang="zh-CN" sz="2800" b="1" baseline="70000" dirty="0">
                <a:solidFill>
                  <a:srgbClr val="CC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30726" name="Text Box 6"/>
          <p:cNvSpPr txBox="1"/>
          <p:nvPr/>
        </p:nvSpPr>
        <p:spPr>
          <a:xfrm>
            <a:off x="3708400" y="5229225"/>
            <a:ext cx="72072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南</a:t>
            </a:r>
          </a:p>
        </p:txBody>
      </p:sp>
      <p:sp>
        <p:nvSpPr>
          <p:cNvPr id="30727" name="Text Box 7"/>
          <p:cNvSpPr txBox="1"/>
          <p:nvPr/>
        </p:nvSpPr>
        <p:spPr>
          <a:xfrm>
            <a:off x="5003800" y="5248275"/>
            <a:ext cx="792163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  <p:bldP spid="30726" grpId="0"/>
      <p:bldP spid="307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课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8913"/>
            <a:ext cx="9144000" cy="47132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1747" name="Text Box 4"/>
          <p:cNvSpPr txBox="1"/>
          <p:nvPr/>
        </p:nvSpPr>
        <p:spPr>
          <a:xfrm>
            <a:off x="323850" y="5070475"/>
            <a:ext cx="8353425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小猪从家出发，向</a:t>
            </a:r>
            <a:r>
              <a:rPr lang="zh-CN" altLang="en-US" sz="4000" b="1" u="sng" dirty="0"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偏</a:t>
            </a:r>
            <a:r>
              <a:rPr lang="zh-CN" altLang="en-US" sz="4000" b="1" u="sng" dirty="0"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  <a:r>
              <a:rPr lang="en-US" altLang="zh-CN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(    )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的方向走</a:t>
            </a:r>
            <a:r>
              <a:rPr lang="zh-CN" altLang="en-US" sz="4000" b="1" u="sng" dirty="0">
                <a:latin typeface="黑体" panose="02010609060101010101" pitchFamily="2" charset="-122"/>
                <a:ea typeface="黑体" panose="02010609060101010101" pitchFamily="2" charset="-122"/>
              </a:rPr>
              <a:t>      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米到公园。</a:t>
            </a:r>
            <a:endParaRPr lang="en-US" altLang="zh-CN" sz="40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1748" name="Text Box 5"/>
          <p:cNvSpPr txBox="1"/>
          <p:nvPr/>
        </p:nvSpPr>
        <p:spPr>
          <a:xfrm>
            <a:off x="6877050" y="5157788"/>
            <a:ext cx="1296988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CC0000"/>
                </a:solidFill>
                <a:latin typeface="Arial" panose="020B0604020202020204" pitchFamily="34" charset="0"/>
              </a:rPr>
              <a:t>75</a:t>
            </a:r>
            <a:r>
              <a:rPr lang="en-US" altLang="zh-CN" sz="2800" b="1" baseline="70000" dirty="0">
                <a:solidFill>
                  <a:srgbClr val="CC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31749" name="Text Box 5"/>
          <p:cNvSpPr txBox="1"/>
          <p:nvPr/>
        </p:nvSpPr>
        <p:spPr>
          <a:xfrm>
            <a:off x="4500563" y="5013325"/>
            <a:ext cx="72072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南</a:t>
            </a:r>
          </a:p>
        </p:txBody>
      </p:sp>
      <p:sp>
        <p:nvSpPr>
          <p:cNvPr id="31750" name="Text Box 6"/>
          <p:cNvSpPr txBox="1"/>
          <p:nvPr/>
        </p:nvSpPr>
        <p:spPr>
          <a:xfrm>
            <a:off x="5795963" y="5032375"/>
            <a:ext cx="79216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东</a:t>
            </a:r>
          </a:p>
        </p:txBody>
      </p:sp>
      <p:sp>
        <p:nvSpPr>
          <p:cNvPr id="31751" name="Text Box 7"/>
          <p:cNvSpPr txBox="1"/>
          <p:nvPr/>
        </p:nvSpPr>
        <p:spPr>
          <a:xfrm>
            <a:off x="2268538" y="5680075"/>
            <a:ext cx="244792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490</a:t>
            </a:r>
          </a:p>
        </p:txBody>
      </p:sp>
      <p:sp>
        <p:nvSpPr>
          <p:cNvPr id="31752" name="Text Box 4"/>
          <p:cNvSpPr txBox="1"/>
          <p:nvPr/>
        </p:nvSpPr>
        <p:spPr>
          <a:xfrm>
            <a:off x="323850" y="5070475"/>
            <a:ext cx="8353425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小猴从家出发，向</a:t>
            </a:r>
            <a:r>
              <a:rPr lang="zh-CN" altLang="en-US" sz="4000" b="1" u="sng" dirty="0"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偏</a:t>
            </a:r>
            <a:r>
              <a:rPr lang="zh-CN" altLang="en-US" sz="4000" b="1" u="sng" dirty="0"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  <a:r>
              <a:rPr lang="en-US" altLang="zh-CN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(    )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的方向走</a:t>
            </a:r>
            <a:r>
              <a:rPr lang="zh-CN" altLang="en-US" sz="4000" b="1" u="sng" dirty="0">
                <a:latin typeface="黑体" panose="02010609060101010101" pitchFamily="2" charset="-122"/>
                <a:ea typeface="黑体" panose="02010609060101010101" pitchFamily="2" charset="-122"/>
              </a:rPr>
              <a:t>      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米到公园。</a:t>
            </a:r>
            <a:endParaRPr lang="en-US" altLang="zh-CN" sz="40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1753" name="Text Box 5"/>
          <p:cNvSpPr txBox="1"/>
          <p:nvPr/>
        </p:nvSpPr>
        <p:spPr>
          <a:xfrm>
            <a:off x="6877050" y="5157788"/>
            <a:ext cx="1296988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CC0000"/>
                </a:solidFill>
                <a:latin typeface="Arial" panose="020B0604020202020204" pitchFamily="34" charset="0"/>
              </a:rPr>
              <a:t>80</a:t>
            </a:r>
            <a:r>
              <a:rPr lang="en-US" altLang="zh-CN" sz="2800" b="1" baseline="70000" dirty="0">
                <a:solidFill>
                  <a:srgbClr val="CC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31754" name="Text Box 10"/>
          <p:cNvSpPr txBox="1"/>
          <p:nvPr/>
        </p:nvSpPr>
        <p:spPr>
          <a:xfrm>
            <a:off x="4500563" y="5013325"/>
            <a:ext cx="72072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南</a:t>
            </a:r>
          </a:p>
        </p:txBody>
      </p:sp>
      <p:sp>
        <p:nvSpPr>
          <p:cNvPr id="31755" name="Text Box 11"/>
          <p:cNvSpPr txBox="1"/>
          <p:nvPr/>
        </p:nvSpPr>
        <p:spPr>
          <a:xfrm>
            <a:off x="5795963" y="5032375"/>
            <a:ext cx="79216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西</a:t>
            </a:r>
          </a:p>
        </p:txBody>
      </p:sp>
      <p:sp>
        <p:nvSpPr>
          <p:cNvPr id="31756" name="Text Box 12"/>
          <p:cNvSpPr txBox="1"/>
          <p:nvPr/>
        </p:nvSpPr>
        <p:spPr>
          <a:xfrm>
            <a:off x="2268538" y="5680075"/>
            <a:ext cx="244792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550</a:t>
            </a:r>
          </a:p>
        </p:txBody>
      </p:sp>
      <p:sp>
        <p:nvSpPr>
          <p:cNvPr id="31757" name="Text Box 4"/>
          <p:cNvSpPr txBox="1"/>
          <p:nvPr/>
        </p:nvSpPr>
        <p:spPr>
          <a:xfrm>
            <a:off x="323850" y="5070475"/>
            <a:ext cx="8353425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小鹿从家出发，向</a:t>
            </a:r>
            <a:r>
              <a:rPr lang="zh-CN" altLang="en-US" sz="4000" b="1" u="sng" dirty="0"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偏</a:t>
            </a:r>
            <a:r>
              <a:rPr lang="zh-CN" altLang="en-US" sz="4000" b="1" u="sng" dirty="0"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  <a:r>
              <a:rPr lang="en-US" altLang="zh-CN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(    )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的方向走</a:t>
            </a:r>
            <a:r>
              <a:rPr lang="zh-CN" altLang="en-US" sz="4000" b="1" u="sng" dirty="0">
                <a:latin typeface="黑体" panose="02010609060101010101" pitchFamily="2" charset="-122"/>
                <a:ea typeface="黑体" panose="02010609060101010101" pitchFamily="2" charset="-122"/>
              </a:rPr>
              <a:t>      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米到公园。</a:t>
            </a:r>
            <a:endParaRPr lang="en-US" altLang="zh-CN" sz="40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1758" name="Text Box 5"/>
          <p:cNvSpPr txBox="1"/>
          <p:nvPr/>
        </p:nvSpPr>
        <p:spPr>
          <a:xfrm>
            <a:off x="6877050" y="5157788"/>
            <a:ext cx="1296988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CC0000"/>
                </a:solidFill>
                <a:latin typeface="Arial" panose="020B0604020202020204" pitchFamily="34" charset="0"/>
              </a:rPr>
              <a:t>40</a:t>
            </a:r>
            <a:r>
              <a:rPr lang="en-US" altLang="zh-CN" sz="2800" b="1" baseline="70000" dirty="0">
                <a:solidFill>
                  <a:srgbClr val="CC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31759" name="Text Box 15"/>
          <p:cNvSpPr txBox="1"/>
          <p:nvPr/>
        </p:nvSpPr>
        <p:spPr>
          <a:xfrm>
            <a:off x="4500563" y="5013325"/>
            <a:ext cx="72072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北</a:t>
            </a:r>
          </a:p>
        </p:txBody>
      </p:sp>
      <p:sp>
        <p:nvSpPr>
          <p:cNvPr id="31760" name="Text Box 16"/>
          <p:cNvSpPr txBox="1"/>
          <p:nvPr/>
        </p:nvSpPr>
        <p:spPr>
          <a:xfrm>
            <a:off x="5795963" y="5032375"/>
            <a:ext cx="79216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东</a:t>
            </a:r>
          </a:p>
        </p:txBody>
      </p:sp>
      <p:sp>
        <p:nvSpPr>
          <p:cNvPr id="31761" name="Text Box 17"/>
          <p:cNvSpPr txBox="1"/>
          <p:nvPr/>
        </p:nvSpPr>
        <p:spPr>
          <a:xfrm>
            <a:off x="2268538" y="5680075"/>
            <a:ext cx="244792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513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  <p:bldP spid="31747" grpId="1"/>
      <p:bldP spid="31748" grpId="0"/>
      <p:bldP spid="31748" grpId="1"/>
      <p:bldP spid="31749" grpId="0"/>
      <p:bldP spid="31749" grpId="1"/>
      <p:bldP spid="31750" grpId="0"/>
      <p:bldP spid="31750" grpId="1"/>
      <p:bldP spid="31751" grpId="0"/>
      <p:bldP spid="31751" grpId="1"/>
      <p:bldP spid="31752" grpId="0"/>
      <p:bldP spid="31752" grpId="1"/>
      <p:bldP spid="31753" grpId="0"/>
      <p:bldP spid="31753" grpId="1"/>
      <p:bldP spid="31754" grpId="0"/>
      <p:bldP spid="31754" grpId="1"/>
      <p:bldP spid="31755" grpId="0"/>
      <p:bldP spid="31755" grpId="1"/>
      <p:bldP spid="31756" grpId="0"/>
      <p:bldP spid="31756" grpId="1"/>
      <p:bldP spid="31757" grpId="0"/>
      <p:bldP spid="31758" grpId="0"/>
      <p:bldP spid="31759" grpId="0"/>
      <p:bldP spid="31760" grpId="0"/>
      <p:bldP spid="3176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/>
          <p:nvPr/>
        </p:nvSpPr>
        <p:spPr>
          <a:xfrm>
            <a:off x="685800" y="1993900"/>
            <a:ext cx="7543800" cy="1739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某小学大门在教室的正南方向</a:t>
            </a:r>
            <a:r>
              <a:rPr lang="en-US" altLang="zh-CN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50</a:t>
            </a:r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米处</a:t>
            </a:r>
            <a:r>
              <a:rPr lang="en-US" altLang="zh-CN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,</a:t>
            </a:r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图书馆在教室北偏东</a:t>
            </a:r>
            <a:r>
              <a:rPr lang="en-US" altLang="zh-CN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60°</a:t>
            </a:r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方向的</a:t>
            </a:r>
            <a:r>
              <a:rPr lang="en-US" altLang="zh-CN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100</a:t>
            </a:r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米处。请画出示意图。 </a:t>
            </a:r>
          </a:p>
        </p:txBody>
      </p:sp>
      <p:sp>
        <p:nvSpPr>
          <p:cNvPr id="29699" name="WordArt 3"/>
          <p:cNvSpPr>
            <a:spLocks noTextEdit="1"/>
          </p:cNvSpPr>
          <p:nvPr/>
        </p:nvSpPr>
        <p:spPr>
          <a:xfrm>
            <a:off x="838200" y="677863"/>
            <a:ext cx="2362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3600" b="1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难点题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6"/>
          <p:cNvSpPr txBox="1"/>
          <p:nvPr/>
        </p:nvSpPr>
        <p:spPr>
          <a:xfrm>
            <a:off x="325438" y="209550"/>
            <a:ext cx="928846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dirty="0">
                <a:latin typeface="Arial" panose="020B0604020202020204" pitchFamily="34" charset="0"/>
                <a:ea typeface="黑体" panose="02010609060101010101" pitchFamily="2" charset="-122"/>
              </a:rPr>
              <a:t>下面是李伟家附近部分街道的平面图。</a:t>
            </a:r>
          </a:p>
        </p:txBody>
      </p:sp>
      <p:pic>
        <p:nvPicPr>
          <p:cNvPr id="3080" name="Picture 8" descr="3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0" y="908050"/>
            <a:ext cx="8496300" cy="53292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82" name="Oval 10"/>
          <p:cNvSpPr/>
          <p:nvPr/>
        </p:nvSpPr>
        <p:spPr>
          <a:xfrm>
            <a:off x="2339975" y="4652963"/>
            <a:ext cx="863600" cy="792162"/>
          </a:xfrm>
          <a:prstGeom prst="ellipse">
            <a:avLst/>
          </a:prstGeom>
          <a:noFill/>
          <a:ln w="3810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083" name="Oval 11"/>
          <p:cNvSpPr/>
          <p:nvPr/>
        </p:nvSpPr>
        <p:spPr>
          <a:xfrm>
            <a:off x="6084888" y="3860800"/>
            <a:ext cx="863600" cy="792163"/>
          </a:xfrm>
          <a:prstGeom prst="ellipse">
            <a:avLst/>
          </a:prstGeom>
          <a:noFill/>
          <a:ln w="3810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084" name="Oval 12"/>
          <p:cNvSpPr/>
          <p:nvPr/>
        </p:nvSpPr>
        <p:spPr>
          <a:xfrm>
            <a:off x="5435600" y="981075"/>
            <a:ext cx="1368425" cy="576263"/>
          </a:xfrm>
          <a:prstGeom prst="ellipse">
            <a:avLst/>
          </a:prstGeom>
          <a:noFill/>
          <a:ln w="3810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103" name="Text Box 7"/>
          <p:cNvSpPr txBox="1"/>
          <p:nvPr/>
        </p:nvSpPr>
        <p:spPr>
          <a:xfrm>
            <a:off x="1476375" y="5980113"/>
            <a:ext cx="7127875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 dirty="0">
                <a:latin typeface="Arial" panose="020B0604020202020204" pitchFamily="34" charset="0"/>
                <a:ea typeface="楷体_GB2312" pitchFamily="49" charset="-122"/>
              </a:rPr>
              <a:t>李伟上学的行走路线。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  <p:bldP spid="3082" grpId="0" animBg="1"/>
      <p:bldP spid="3083" grpId="0" animBg="1"/>
      <p:bldP spid="3084" grpId="0" animBg="1"/>
      <p:bldP spid="410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图片 3" descr="30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4267200"/>
            <a:ext cx="1281113" cy="20605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云形标注 4"/>
          <p:cNvSpPr/>
          <p:nvPr/>
        </p:nvSpPr>
        <p:spPr>
          <a:xfrm>
            <a:off x="1476375" y="765175"/>
            <a:ext cx="6983413" cy="3200400"/>
          </a:xfrm>
          <a:prstGeom prst="cloudCallout">
            <a:avLst>
              <a:gd name="adj1" fmla="val -40333"/>
              <a:gd name="adj2" fmla="val 103125"/>
            </a:avLst>
          </a:prstGeom>
          <a:solidFill>
            <a:srgbClr val="92D05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eaLnBrk="0" hangingPunct="0"/>
            <a:r>
              <a:rPr lang="zh-CN" altLang="en-US" sz="4000" dirty="0">
                <a:latin typeface="黑体" panose="02010609060101010101" pitchFamily="2" charset="-122"/>
                <a:ea typeface="黑体" panose="02010609060101010101" pitchFamily="2" charset="-122"/>
              </a:rPr>
              <a:t>李伟先向东走</a:t>
            </a:r>
            <a:r>
              <a:rPr lang="en-US" altLang="zh-CN" sz="4000" dirty="0">
                <a:latin typeface="黑体" panose="02010609060101010101" pitchFamily="2" charset="-122"/>
                <a:ea typeface="黑体" panose="02010609060101010101" pitchFamily="2" charset="-122"/>
              </a:rPr>
              <a:t>180</a:t>
            </a:r>
            <a:r>
              <a:rPr lang="zh-CN" altLang="en-US" sz="4000" dirty="0">
                <a:latin typeface="黑体" panose="02010609060101010101" pitchFamily="2" charset="-122"/>
                <a:ea typeface="黑体" panose="02010609060101010101" pitchFamily="2" charset="-122"/>
              </a:rPr>
              <a:t>米到超市，再向东北方向走</a:t>
            </a:r>
            <a:r>
              <a:rPr lang="en-US" altLang="zh-CN" sz="4000" dirty="0">
                <a:latin typeface="黑体" panose="02010609060101010101" pitchFamily="2" charset="-122"/>
                <a:ea typeface="黑体" panose="02010609060101010101" pitchFamily="2" charset="-122"/>
              </a:rPr>
              <a:t>240</a:t>
            </a:r>
            <a:r>
              <a:rPr lang="zh-CN" altLang="en-US" sz="4000" dirty="0">
                <a:latin typeface="黑体" panose="02010609060101010101" pitchFamily="2" charset="-122"/>
                <a:ea typeface="黑体" panose="02010609060101010101" pitchFamily="2" charset="-122"/>
              </a:rPr>
              <a:t>米到医院</a:t>
            </a:r>
            <a:r>
              <a:rPr lang="en-US" altLang="zh-CN" sz="4000" dirty="0">
                <a:latin typeface="方正卡通简体" pitchFamily="65" charset="-122"/>
                <a:ea typeface="黑体" panose="02010609060101010101" pitchFamily="2" charset="-122"/>
              </a:rPr>
              <a:t>……</a:t>
            </a:r>
            <a:r>
              <a:rPr lang="zh-CN" altLang="en-US" sz="4000" dirty="0">
                <a:latin typeface="黑体" panose="02010609060101010101" pitchFamily="2" charset="-122"/>
                <a:ea typeface="黑体" panose="02010609060101010101" pitchFamily="2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云形标注 3"/>
          <p:cNvSpPr/>
          <p:nvPr/>
        </p:nvSpPr>
        <p:spPr>
          <a:xfrm>
            <a:off x="1371600" y="914400"/>
            <a:ext cx="6858000" cy="2895600"/>
          </a:xfrm>
          <a:prstGeom prst="cloudCallout">
            <a:avLst>
              <a:gd name="adj1" fmla="val -49426"/>
              <a:gd name="adj2" fmla="val 106403"/>
            </a:avLst>
          </a:prstGeom>
          <a:solidFill>
            <a:srgbClr val="92D05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eaLnBrk="0" hangingPunct="0">
              <a:buNone/>
            </a:pPr>
            <a:r>
              <a:rPr lang="zh-CN" altLang="en-US" sz="4000" dirty="0">
                <a:latin typeface="黑体" panose="02010609060101010101" pitchFamily="2" charset="-122"/>
                <a:ea typeface="黑体" panose="02010609060101010101" pitchFamily="2" charset="-122"/>
              </a:rPr>
              <a:t>李伟先向东走</a:t>
            </a:r>
            <a:r>
              <a:rPr lang="en-US" altLang="zh-CN" sz="4000" dirty="0">
                <a:latin typeface="黑体" panose="02010609060101010101" pitchFamily="2" charset="-122"/>
                <a:ea typeface="黑体" panose="02010609060101010101" pitchFamily="2" charset="-122"/>
              </a:rPr>
              <a:t>180</a:t>
            </a:r>
            <a:r>
              <a:rPr lang="zh-CN" altLang="en-US" sz="4000" dirty="0">
                <a:latin typeface="黑体" panose="02010609060101010101" pitchFamily="2" charset="-122"/>
                <a:ea typeface="黑体" panose="02010609060101010101" pitchFamily="2" charset="-122"/>
              </a:rPr>
              <a:t>米，再向北偏东</a:t>
            </a:r>
            <a:r>
              <a:rPr lang="en-US" altLang="zh-CN" sz="4000" dirty="0">
                <a:latin typeface="黑体" panose="02010609060101010101" pitchFamily="2" charset="-122"/>
                <a:ea typeface="黑体" panose="02010609060101010101" pitchFamily="2" charset="-122"/>
              </a:rPr>
              <a:t>60</a:t>
            </a:r>
            <a:r>
              <a:rPr lang="en-US" altLang="zh-CN" sz="4000" dirty="0">
                <a:latin typeface="Arial" panose="020B0604020202020204" pitchFamily="34" charset="0"/>
                <a:ea typeface="黑体" panose="02010609060101010101" pitchFamily="2" charset="-122"/>
              </a:rPr>
              <a:t>º</a:t>
            </a:r>
            <a:r>
              <a:rPr lang="zh-CN" altLang="en-US" sz="4000" dirty="0">
                <a:latin typeface="黑体" panose="02010609060101010101" pitchFamily="2" charset="-122"/>
                <a:ea typeface="黑体" panose="02010609060101010101" pitchFamily="2" charset="-122"/>
              </a:rPr>
              <a:t>方向走</a:t>
            </a:r>
            <a:r>
              <a:rPr lang="en-US" altLang="zh-CN" sz="4000" dirty="0">
                <a:latin typeface="黑体" panose="02010609060101010101" pitchFamily="2" charset="-122"/>
                <a:ea typeface="黑体" panose="02010609060101010101" pitchFamily="2" charset="-122"/>
              </a:rPr>
              <a:t>240</a:t>
            </a:r>
            <a:r>
              <a:rPr lang="zh-CN" altLang="en-US" sz="4000" dirty="0">
                <a:latin typeface="黑体" panose="02010609060101010101" pitchFamily="2" charset="-122"/>
                <a:ea typeface="黑体" panose="02010609060101010101" pitchFamily="2" charset="-122"/>
              </a:rPr>
              <a:t>米</a:t>
            </a:r>
            <a:r>
              <a:rPr lang="en-US" altLang="zh-CN" sz="4000" dirty="0">
                <a:latin typeface="Arial" panose="020B0604020202020204" pitchFamily="34" charset="0"/>
                <a:ea typeface="黑体" panose="02010609060101010101" pitchFamily="2" charset="-122"/>
              </a:rPr>
              <a:t>……</a:t>
            </a:r>
            <a:r>
              <a:rPr lang="zh-CN" altLang="en-US" sz="4000" dirty="0">
                <a:latin typeface="黑体" panose="02010609060101010101" pitchFamily="2" charset="-122"/>
                <a:ea typeface="黑体" panose="02010609060101010101" pitchFamily="2" charset="-122"/>
              </a:rPr>
              <a:t>。</a:t>
            </a:r>
          </a:p>
        </p:txBody>
      </p:sp>
      <p:pic>
        <p:nvPicPr>
          <p:cNvPr id="17411" name="图片 4" descr="30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91050"/>
            <a:ext cx="1390650" cy="2266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3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288" y="260350"/>
            <a:ext cx="8353425" cy="52562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3" name="Text Box 7"/>
          <p:cNvSpPr txBox="1"/>
          <p:nvPr/>
        </p:nvSpPr>
        <p:spPr>
          <a:xfrm>
            <a:off x="684213" y="5661025"/>
            <a:ext cx="8316912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 dirty="0">
                <a:latin typeface="Arial" panose="020B0604020202020204" pitchFamily="34" charset="0"/>
                <a:ea typeface="楷体_GB2312" pitchFamily="49" charset="-122"/>
              </a:rPr>
              <a:t>说说李伟放学回家的行走路线。</a:t>
            </a:r>
          </a:p>
        </p:txBody>
      </p:sp>
      <p:sp>
        <p:nvSpPr>
          <p:cNvPr id="4104" name="Rectangle 8"/>
          <p:cNvSpPr/>
          <p:nvPr/>
        </p:nvSpPr>
        <p:spPr>
          <a:xfrm>
            <a:off x="1042988" y="4797425"/>
            <a:ext cx="719137" cy="7302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105" name="Rectangle 9"/>
          <p:cNvSpPr/>
          <p:nvPr/>
        </p:nvSpPr>
        <p:spPr>
          <a:xfrm rot="-2095333">
            <a:off x="3348038" y="4652963"/>
            <a:ext cx="719137" cy="7302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106" name="Rectangle 10"/>
          <p:cNvSpPr/>
          <p:nvPr/>
        </p:nvSpPr>
        <p:spPr>
          <a:xfrm rot="5400000">
            <a:off x="5688013" y="2598738"/>
            <a:ext cx="719137" cy="7302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107" name="Line 11"/>
          <p:cNvSpPr/>
          <p:nvPr/>
        </p:nvSpPr>
        <p:spPr>
          <a:xfrm>
            <a:off x="6032500" y="1052513"/>
            <a:ext cx="0" cy="792162"/>
          </a:xfrm>
          <a:prstGeom prst="line">
            <a:avLst/>
          </a:prstGeom>
          <a:ln w="57150" cap="flat" cmpd="sng">
            <a:solidFill>
              <a:srgbClr val="FF33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08" name="Oval 12"/>
          <p:cNvSpPr/>
          <p:nvPr/>
        </p:nvSpPr>
        <p:spPr>
          <a:xfrm>
            <a:off x="6156325" y="3141663"/>
            <a:ext cx="720725" cy="719137"/>
          </a:xfrm>
          <a:prstGeom prst="ellipse">
            <a:avLst/>
          </a:prstGeom>
          <a:noFill/>
          <a:ln w="3810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109" name="Oval 13"/>
          <p:cNvSpPr/>
          <p:nvPr/>
        </p:nvSpPr>
        <p:spPr>
          <a:xfrm>
            <a:off x="2484438" y="4005263"/>
            <a:ext cx="720725" cy="719137"/>
          </a:xfrm>
          <a:prstGeom prst="ellipse">
            <a:avLst/>
          </a:prstGeom>
          <a:noFill/>
          <a:ln w="3810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155" name="Line 11"/>
          <p:cNvSpPr/>
          <p:nvPr/>
        </p:nvSpPr>
        <p:spPr>
          <a:xfrm flipH="1">
            <a:off x="4500563" y="3644900"/>
            <a:ext cx="719137" cy="504825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56" name="Line 12"/>
          <p:cNvSpPr/>
          <p:nvPr/>
        </p:nvSpPr>
        <p:spPr>
          <a:xfrm flipH="1">
            <a:off x="1908175" y="4868863"/>
            <a:ext cx="863600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 animBg="1"/>
      <p:bldP spid="4105" grpId="0" animBg="1"/>
      <p:bldP spid="4106" grpId="0" animBg="1"/>
      <p:bldP spid="4108" grpId="0" animBg="1"/>
      <p:bldP spid="410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6"/>
          <p:cNvSpPr txBox="1"/>
          <p:nvPr/>
        </p:nvSpPr>
        <p:spPr>
          <a:xfrm>
            <a:off x="611188" y="4581525"/>
            <a:ext cx="3563937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3300"/>
                </a:solidFill>
                <a:latin typeface="Arial" panose="020B0604020202020204" pitchFamily="34" charset="0"/>
                <a:ea typeface="楷体_GB2312" pitchFamily="49" charset="-122"/>
              </a:rPr>
              <a:t>东           </a:t>
            </a:r>
            <a:r>
              <a:rPr lang="en-US" altLang="zh-CN" sz="4000" b="1" dirty="0">
                <a:solidFill>
                  <a:srgbClr val="FF3300"/>
                </a:solidFill>
                <a:latin typeface="Arial" panose="020B0604020202020204" pitchFamily="34" charset="0"/>
                <a:ea typeface="楷体_GB2312" pitchFamily="49" charset="-122"/>
              </a:rPr>
              <a:t>1</a:t>
            </a:r>
          </a:p>
        </p:txBody>
      </p:sp>
      <p:sp>
        <p:nvSpPr>
          <p:cNvPr id="5127" name="Text Box 7"/>
          <p:cNvSpPr txBox="1"/>
          <p:nvPr/>
        </p:nvSpPr>
        <p:spPr>
          <a:xfrm>
            <a:off x="1071563" y="5189538"/>
            <a:ext cx="7812087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3300"/>
                </a:solidFill>
                <a:latin typeface="Arial" panose="020B0604020202020204" pitchFamily="34" charset="0"/>
                <a:ea typeface="楷体_GB2312" pitchFamily="49" charset="-122"/>
              </a:rPr>
              <a:t>北          东                         </a:t>
            </a:r>
            <a:r>
              <a:rPr lang="en-US" altLang="zh-CN" sz="4000" b="1" dirty="0">
                <a:solidFill>
                  <a:srgbClr val="FF3300"/>
                </a:solidFill>
                <a:latin typeface="Arial" panose="020B0604020202020204" pitchFamily="34" charset="0"/>
                <a:ea typeface="楷体_GB2312" pitchFamily="49" charset="-122"/>
              </a:rPr>
              <a:t>1.5 </a:t>
            </a:r>
          </a:p>
        </p:txBody>
      </p:sp>
      <p:grpSp>
        <p:nvGrpSpPr>
          <p:cNvPr id="19460" name="Group 20"/>
          <p:cNvGrpSpPr/>
          <p:nvPr/>
        </p:nvGrpSpPr>
        <p:grpSpPr>
          <a:xfrm>
            <a:off x="179388" y="4005263"/>
            <a:ext cx="8748712" cy="2590800"/>
            <a:chOff x="249" y="482"/>
            <a:chExt cx="5511" cy="1632"/>
          </a:xfrm>
        </p:grpSpPr>
        <p:sp>
          <p:nvSpPr>
            <p:cNvPr id="19462" name="Text Box 10"/>
            <p:cNvSpPr txBox="1"/>
            <p:nvPr/>
          </p:nvSpPr>
          <p:spPr>
            <a:xfrm>
              <a:off x="249" y="482"/>
              <a:ext cx="5511" cy="16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4000" b="1" dirty="0">
                  <a:latin typeface="Arial" panose="020B0604020202020204" pitchFamily="34" charset="0"/>
                  <a:ea typeface="楷体_GB2312" pitchFamily="49" charset="-122"/>
                </a:rPr>
                <a:t>（</a:t>
              </a:r>
              <a:r>
                <a:rPr lang="en-US" altLang="zh-CN" sz="4000" b="1" dirty="0">
                  <a:latin typeface="Arial" panose="020B0604020202020204" pitchFamily="34" charset="0"/>
                  <a:ea typeface="楷体_GB2312" pitchFamily="49" charset="-122"/>
                </a:rPr>
                <a:t>1</a:t>
              </a:r>
              <a:r>
                <a:rPr lang="zh-CN" altLang="en-US" sz="4000" b="1" dirty="0">
                  <a:latin typeface="Arial" panose="020B0604020202020204" pitchFamily="34" charset="0"/>
                  <a:ea typeface="楷体_GB2312" pitchFamily="49" charset="-122"/>
                </a:rPr>
                <a:t>）</a:t>
              </a:r>
              <a:r>
                <a:rPr lang="en-US" altLang="zh-CN" sz="4000" b="1" dirty="0">
                  <a:latin typeface="Arial" panose="020B0604020202020204" pitchFamily="34" charset="0"/>
                  <a:ea typeface="楷体_GB2312" pitchFamily="49" charset="-122"/>
                </a:rPr>
                <a:t>5</a:t>
              </a:r>
              <a:r>
                <a:rPr lang="zh-CN" altLang="en-US" sz="4000" b="1" dirty="0">
                  <a:latin typeface="Arial" panose="020B0604020202020204" pitchFamily="34" charset="0"/>
                  <a:ea typeface="楷体_GB2312" pitchFamily="49" charset="-122"/>
                </a:rPr>
                <a:t>路公共汽车从火车站出发，向      （   ）行（   ）千米到达新华书店，再向（  ）偏（   ）    的方向行（    ）千米到达公园</a:t>
              </a:r>
              <a:r>
                <a:rPr lang="zh-CN" altLang="en-US" sz="4400" b="1" dirty="0">
                  <a:latin typeface="Arial" panose="020B0604020202020204" pitchFamily="34" charset="0"/>
                  <a:ea typeface="楷体_GB2312" pitchFamily="49" charset="-122"/>
                </a:rPr>
                <a:t>。</a:t>
              </a:r>
            </a:p>
          </p:txBody>
        </p:sp>
        <p:graphicFrame>
          <p:nvGraphicFramePr>
            <p:cNvPr id="19463" name="Object 13"/>
            <p:cNvGraphicFramePr>
              <a:graphicFrameLocks noChangeAspect="1"/>
            </p:cNvGraphicFramePr>
            <p:nvPr/>
          </p:nvGraphicFramePr>
          <p:xfrm>
            <a:off x="2562" y="1207"/>
            <a:ext cx="545" cy="4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1" r:id="rId3" imgW="241300" imgH="203200" progId="Equation.3">
                    <p:embed/>
                  </p:oleObj>
                </mc:Choice>
                <mc:Fallback>
                  <p:oleObj r:id="rId3" imgW="241300" imgH="203200" progId="Equation.3">
                    <p:embed/>
                    <p:pic>
                      <p:nvPicPr>
                        <p:cNvPr id="0" name="图片 3075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562" y="1207"/>
                          <a:ext cx="545" cy="45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9461" name="Picture 8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388" y="241300"/>
            <a:ext cx="8472487" cy="32591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/>
          <p:nvPr/>
        </p:nvGrpSpPr>
        <p:grpSpPr>
          <a:xfrm>
            <a:off x="250825" y="3789363"/>
            <a:ext cx="8820150" cy="2530475"/>
            <a:chOff x="204" y="2251"/>
            <a:chExt cx="5556" cy="1594"/>
          </a:xfrm>
        </p:grpSpPr>
        <p:sp>
          <p:nvSpPr>
            <p:cNvPr id="20487" name="Text Box 11"/>
            <p:cNvSpPr txBox="1"/>
            <p:nvPr/>
          </p:nvSpPr>
          <p:spPr>
            <a:xfrm>
              <a:off x="204" y="2251"/>
              <a:ext cx="5556" cy="159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4000" b="1" dirty="0">
                  <a:latin typeface="Arial" panose="020B0604020202020204" pitchFamily="34" charset="0"/>
                  <a:ea typeface="楷体_GB2312" pitchFamily="49" charset="-122"/>
                </a:rPr>
                <a:t>（</a:t>
              </a:r>
              <a:r>
                <a:rPr lang="en-US" altLang="zh-CN" sz="4000" b="1" dirty="0">
                  <a:latin typeface="Arial" panose="020B0604020202020204" pitchFamily="34" charset="0"/>
                  <a:ea typeface="楷体_GB2312" pitchFamily="49" charset="-122"/>
                </a:rPr>
                <a:t>2</a:t>
              </a:r>
              <a:r>
                <a:rPr lang="zh-CN" altLang="en-US" sz="4000" b="1" dirty="0">
                  <a:latin typeface="Arial" panose="020B0604020202020204" pitchFamily="34" charset="0"/>
                  <a:ea typeface="楷体_GB2312" pitchFamily="49" charset="-122"/>
                </a:rPr>
                <a:t>）由中心广场向南偏（    ）（    ）的方向行（    ）千米到达医院，再向北偏（   ） （   ）的方向行（    ）千米到达体育馆。</a:t>
              </a:r>
            </a:p>
          </p:txBody>
        </p:sp>
        <p:sp>
          <p:nvSpPr>
            <p:cNvPr id="20488" name="Oval 16"/>
            <p:cNvSpPr/>
            <p:nvPr/>
          </p:nvSpPr>
          <p:spPr>
            <a:xfrm flipH="1">
              <a:off x="5512" y="2297"/>
              <a:ext cx="90" cy="90"/>
            </a:xfrm>
            <a:prstGeom prst="ellipse">
              <a:avLst/>
            </a:prstGeom>
            <a:noFill/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b="1" dirty="0">
                <a:latin typeface="Arial" panose="020B0604020202020204" pitchFamily="34" charset="0"/>
              </a:endParaRPr>
            </a:p>
          </p:txBody>
        </p:sp>
        <p:sp>
          <p:nvSpPr>
            <p:cNvPr id="20489" name="Oval 17"/>
            <p:cNvSpPr/>
            <p:nvPr/>
          </p:nvSpPr>
          <p:spPr>
            <a:xfrm flipH="1">
              <a:off x="2699" y="3067"/>
              <a:ext cx="90" cy="90"/>
            </a:xfrm>
            <a:prstGeom prst="ellipse">
              <a:avLst/>
            </a:prstGeom>
            <a:noFill/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b="1" dirty="0">
                <a:latin typeface="Arial" panose="020B0604020202020204" pitchFamily="34" charset="0"/>
              </a:endParaRPr>
            </a:p>
          </p:txBody>
        </p:sp>
      </p:grpSp>
      <p:sp>
        <p:nvSpPr>
          <p:cNvPr id="7" name="Text Box 8"/>
          <p:cNvSpPr txBox="1"/>
          <p:nvPr/>
        </p:nvSpPr>
        <p:spPr>
          <a:xfrm>
            <a:off x="6154738" y="3806825"/>
            <a:ext cx="266541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3300"/>
                </a:solidFill>
                <a:latin typeface="Arial" panose="020B0604020202020204" pitchFamily="34" charset="0"/>
                <a:ea typeface="楷体_GB2312" pitchFamily="49" charset="-122"/>
              </a:rPr>
              <a:t>东       </a:t>
            </a:r>
            <a:r>
              <a:rPr lang="en-US" altLang="zh-CN" sz="4000" b="1" dirty="0">
                <a:solidFill>
                  <a:srgbClr val="FF3300"/>
                </a:solidFill>
                <a:latin typeface="Arial" panose="020B0604020202020204" pitchFamily="34" charset="0"/>
                <a:ea typeface="楷体_GB2312" pitchFamily="49" charset="-122"/>
              </a:rPr>
              <a:t>55</a:t>
            </a:r>
          </a:p>
        </p:txBody>
      </p:sp>
      <p:sp>
        <p:nvSpPr>
          <p:cNvPr id="8" name="Text Box 9"/>
          <p:cNvSpPr txBox="1"/>
          <p:nvPr/>
        </p:nvSpPr>
        <p:spPr>
          <a:xfrm>
            <a:off x="1728788" y="5013325"/>
            <a:ext cx="611981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3300"/>
                </a:solidFill>
                <a:latin typeface="Arial" panose="020B0604020202020204" pitchFamily="34" charset="0"/>
                <a:ea typeface="楷体_GB2312" pitchFamily="49" charset="-122"/>
              </a:rPr>
              <a:t>东        </a:t>
            </a:r>
            <a:r>
              <a:rPr lang="en-US" altLang="zh-CN" sz="4000" b="1" dirty="0">
                <a:solidFill>
                  <a:srgbClr val="FF3300"/>
                </a:solidFill>
                <a:latin typeface="Arial" panose="020B0604020202020204" pitchFamily="34" charset="0"/>
                <a:ea typeface="楷体_GB2312" pitchFamily="49" charset="-122"/>
              </a:rPr>
              <a:t>30                    1.3</a:t>
            </a:r>
          </a:p>
        </p:txBody>
      </p:sp>
      <p:sp>
        <p:nvSpPr>
          <p:cNvPr id="9" name="Text Box 12"/>
          <p:cNvSpPr txBox="1"/>
          <p:nvPr/>
        </p:nvSpPr>
        <p:spPr>
          <a:xfrm>
            <a:off x="2703513" y="4381500"/>
            <a:ext cx="143986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FF3300"/>
                </a:solidFill>
                <a:latin typeface="Arial" panose="020B0604020202020204" pitchFamily="34" charset="0"/>
                <a:ea typeface="楷体_GB2312" pitchFamily="49" charset="-122"/>
              </a:rPr>
              <a:t>1.2</a:t>
            </a:r>
          </a:p>
        </p:txBody>
      </p:sp>
      <p:pic>
        <p:nvPicPr>
          <p:cNvPr id="20486" name="Pictur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3400" y="188913"/>
            <a:ext cx="8001000" cy="30781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3"/>
          <p:cNvSpPr txBox="1"/>
          <p:nvPr/>
        </p:nvSpPr>
        <p:spPr>
          <a:xfrm>
            <a:off x="323850" y="115888"/>
            <a:ext cx="88931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说一说从火车站到体育馆的行使路线。</a:t>
            </a:r>
          </a:p>
        </p:txBody>
      </p:sp>
      <p:pic>
        <p:nvPicPr>
          <p:cNvPr id="21507" name="Picture 102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8313" y="476250"/>
            <a:ext cx="8001000" cy="30781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9700" name="TextBox 3"/>
          <p:cNvSpPr txBox="1"/>
          <p:nvPr/>
        </p:nvSpPr>
        <p:spPr>
          <a:xfrm>
            <a:off x="323850" y="115888"/>
            <a:ext cx="82073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说一说从体育馆到火车站的行使路线。</a:t>
            </a:r>
          </a:p>
        </p:txBody>
      </p:sp>
      <p:sp>
        <p:nvSpPr>
          <p:cNvPr id="29701" name="Rectangle 1029"/>
          <p:cNvSpPr/>
          <p:nvPr/>
        </p:nvSpPr>
        <p:spPr>
          <a:xfrm>
            <a:off x="179388" y="3508375"/>
            <a:ext cx="8569325" cy="30162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从火车站出发，向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(  )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行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(  )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千米，到达新华书店；再向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(  )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偏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(  )(  )</a:t>
            </a:r>
            <a:r>
              <a:rPr lang="en-US" altLang="zh-CN" sz="3200" b="1" dirty="0">
                <a:latin typeface="Arial" panose="020B0604020202020204" pitchFamily="34" charset="0"/>
                <a:ea typeface="黑体" panose="02010609060101010101" pitchFamily="2" charset="-122"/>
              </a:rPr>
              <a:t>º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的方向行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(  )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千米到达公园；然后向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(  )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行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(  )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千米，到达中心广场；再向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(  )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偏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(  )(  )</a:t>
            </a:r>
            <a:r>
              <a:rPr lang="en-US" altLang="zh-CN" sz="3200" b="1" dirty="0">
                <a:latin typeface="Arial" panose="020B0604020202020204" pitchFamily="34" charset="0"/>
                <a:ea typeface="黑体" panose="02010609060101010101" pitchFamily="2" charset="-122"/>
              </a:rPr>
              <a:t>º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的方向行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(  )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千米到达医院；最后向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(  )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偏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(  )(  )</a:t>
            </a:r>
            <a:r>
              <a:rPr lang="en-US" altLang="zh-CN" sz="3200" b="1" dirty="0">
                <a:latin typeface="Arial" panose="020B0604020202020204" pitchFamily="34" charset="0"/>
                <a:ea typeface="黑体" panose="02010609060101010101" pitchFamily="2" charset="-122"/>
              </a:rPr>
              <a:t>º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的方向行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(  )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千米到达体育馆。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8" grpId="1"/>
      <p:bldP spid="29700" grpId="0"/>
      <p:bldP spid="29701" grpId="0"/>
      <p:bldP spid="2970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1268413"/>
            <a:ext cx="9137650" cy="2667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33350" y="215900"/>
            <a:ext cx="8534400" cy="1016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下图是某市旅游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zh-CN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号车行驶的线路图，请根据线路图填空。</a:t>
            </a:r>
          </a:p>
        </p:txBody>
      </p:sp>
      <p:sp>
        <p:nvSpPr>
          <p:cNvPr id="22532" name="TextBox 5"/>
          <p:cNvSpPr txBox="1"/>
          <p:nvPr/>
        </p:nvSpPr>
        <p:spPr>
          <a:xfrm>
            <a:off x="-46037" y="3830638"/>
            <a:ext cx="9190037" cy="30162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buNone/>
            </a:pP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）旅游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号车从起点站出发，向（  ）行（  ）千米，到达青水公园，再向（ ）偏（ ）（ ）</a:t>
            </a:r>
            <a:r>
              <a:rPr lang="en-US" altLang="zh-CN" sz="3200" b="1" baseline="30000" dirty="0">
                <a:latin typeface="Arial" panose="020B0604020202020204" pitchFamily="34" charset="0"/>
                <a:ea typeface="黑体" panose="02010609060101010101" pitchFamily="2" charset="-122"/>
              </a:rPr>
              <a:t>º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的方向行（ ）千米到达抗战纪念碑。</a:t>
            </a:r>
          </a:p>
          <a:p>
            <a:pPr>
              <a:buNone/>
            </a:pP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）由绿博园向南偏（  ）（  ）</a:t>
            </a:r>
            <a:r>
              <a:rPr lang="en-US" altLang="zh-CN" sz="3200" b="1" baseline="30000" dirty="0">
                <a:latin typeface="Arial" panose="020B0604020202020204" pitchFamily="34" charset="0"/>
                <a:ea typeface="黑体" panose="02010609060101010101" pitchFamily="2" charset="-122"/>
              </a:rPr>
              <a:t>º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的方向行（ ）千米到达购物中心，再向北偏（  ）（  ）</a:t>
            </a:r>
            <a:r>
              <a:rPr lang="en-US" altLang="zh-CN" sz="3200" b="1" baseline="30000" dirty="0">
                <a:latin typeface="Arial" panose="020B0604020202020204" pitchFamily="34" charset="0"/>
                <a:ea typeface="黑体" panose="02010609060101010101" pitchFamily="2" charset="-122"/>
              </a:rPr>
              <a:t>º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的方向行（  ）千米到达人民公园。</a:t>
            </a:r>
          </a:p>
        </p:txBody>
      </p:sp>
      <p:sp>
        <p:nvSpPr>
          <p:cNvPr id="22533" name="Text Box 1029"/>
          <p:cNvSpPr txBox="1"/>
          <p:nvPr/>
        </p:nvSpPr>
        <p:spPr>
          <a:xfrm>
            <a:off x="1042988" y="2917825"/>
            <a:ext cx="792162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latin typeface="Arial" panose="020B0604020202020204" pitchFamily="34" charset="0"/>
              </a:rPr>
              <a:t>2</a:t>
            </a:r>
            <a:r>
              <a:rPr lang="zh-CN" altLang="en-US" dirty="0">
                <a:latin typeface="Arial" panose="020B0604020202020204" pitchFamily="34" charset="0"/>
              </a:rPr>
              <a:t>千米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570</Words>
  <Application>Microsoft Office PowerPoint</Application>
  <PresentationFormat>全屏显示(4:3)</PresentationFormat>
  <Paragraphs>52</Paragraphs>
  <Slides>16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8" baseType="lpstr">
      <vt:lpstr>方正卡通简体</vt:lpstr>
      <vt:lpstr>黑体</vt:lpstr>
      <vt:lpstr>华文彩云</vt:lpstr>
      <vt:lpstr>华文行楷</vt:lpstr>
      <vt:lpstr>楷体_GB2312</vt:lpstr>
      <vt:lpstr>隶书</vt:lpstr>
      <vt:lpstr>宋体</vt:lpstr>
      <vt:lpstr>微软雅黑</vt:lpstr>
      <vt:lpstr>Arial</vt:lpstr>
      <vt:lpstr>Calibri</vt:lpstr>
      <vt:lpstr>WWW.2PPT.COM
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2007-07-23T02:42:30Z</dcterms:created>
  <dcterms:modified xsi:type="dcterms:W3CDTF">2023-01-16T19:45:37Z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C28FF64496964CCA8ACD3388AAEFC16C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