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708" r:id="rId3"/>
    <p:sldId id="709" r:id="rId4"/>
    <p:sldId id="710" r:id="rId5"/>
    <p:sldId id="711" r:id="rId6"/>
    <p:sldId id="712" r:id="rId7"/>
    <p:sldId id="258" r:id="rId8"/>
  </p:sldIdLst>
  <p:sldSz cx="12192000" cy="6858000"/>
  <p:notesSz cx="6858000" cy="9144000"/>
  <p:embeddedFontLst>
    <p:embeddedFont>
      <p:font typeface="思源黑体 CN Medium" panose="02010600030101010101" charset="-122"/>
      <p:regular r:id="rId10"/>
    </p:embeddedFont>
  </p:embeddedFontLst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>
        <p:scale>
          <a:sx n="66" d="100"/>
          <a:sy n="66" d="100"/>
        </p:scale>
        <p:origin x="1458" y="756"/>
      </p:cViewPr>
      <p:guideLst>
        <p:guide pos="416"/>
        <p:guide pos="7256"/>
        <p:guide orient="horz" pos="600"/>
        <p:guide orient="horz" pos="663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10600030101010101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10600030101010101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语文园地（八）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语文精品课件 二年级上册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Medium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1"/>
          <p:cNvSpPr txBox="1">
            <a:spLocks noChangeArrowheads="1"/>
          </p:cNvSpPr>
          <p:nvPr/>
        </p:nvSpPr>
        <p:spPr bwMode="auto">
          <a:xfrm>
            <a:off x="815262" y="1237120"/>
            <a:ext cx="11273957" cy="530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endParaRPr lang="zh-CN" altLang="en-US" sz="2665" b="1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猜猜下面词语的读音，再选择合适的放在句子里读一读。</a:t>
            </a: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啪         唰             吱呀                  叮当</a:t>
            </a: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嘟嘟嘟             咚咚咚                   哗啦哗啦                    叽叽喳喳</a:t>
            </a: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大家都睡着了，突然响起</a:t>
            </a:r>
            <a:r>
              <a:rPr lang="zh-CN" altLang="en-US" sz="2400" u="sng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____________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的敲门声。</a:t>
            </a: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u="sng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____________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，雨不停地下着。</a:t>
            </a:r>
          </a:p>
          <a:p>
            <a:pPr defTabSz="1219200"/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u="sng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u="sng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字词句运用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图片 1" descr="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23" y="1610537"/>
            <a:ext cx="4872567" cy="341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53885" y="5346824"/>
            <a:ext cx="761153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800" kern="0" dirty="0">
                <a:solidFill>
                  <a:srgbClr val="7030A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有的字左右两边宽窄大致相等</a:t>
            </a:r>
          </a:p>
        </p:txBody>
      </p:sp>
      <p:pic>
        <p:nvPicPr>
          <p:cNvPr id="19461" name="图片 1" descr="群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189" y="1661337"/>
            <a:ext cx="490008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 书写提示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81315" y="5268596"/>
            <a:ext cx="668443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800" kern="0">
                <a:solidFill>
                  <a:srgbClr val="7030A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先看后写，减少修改次数。</a:t>
            </a:r>
          </a:p>
        </p:txBody>
      </p:sp>
      <p:pic>
        <p:nvPicPr>
          <p:cNvPr id="20483" name="图片 2" descr="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99" y="1805277"/>
            <a:ext cx="4474633" cy="313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图片 1" descr="朗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48" y="1779878"/>
            <a:ext cx="4512733" cy="316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 书写提示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图片 1" descr="而风格风格风帆股份翻到放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6" r="3294" b="5379"/>
          <a:stretch>
            <a:fillRect/>
          </a:stretch>
        </p:blipFill>
        <p:spPr bwMode="auto">
          <a:xfrm>
            <a:off x="1140268" y="1545100"/>
            <a:ext cx="9719733" cy="321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07142" y="5282826"/>
            <a:ext cx="895138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800" kern="0" dirty="0">
                <a:solidFill>
                  <a:srgbClr val="7030A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含有动物名称的成语你还知道哪些呢？说一说吧！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</a:t>
            </a:r>
            <a:r>
              <a:rPr lang="zh-CN" altLang="en-US" b="1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日积月累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18721" y="2123473"/>
            <a:ext cx="10154557" cy="314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250000"/>
              </a:lnSpc>
            </a:pP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8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《称赞》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这一短篇童话，语言简练，含意深邃。告诉我们</a:t>
            </a:r>
            <a:r>
              <a:rPr lang="zh-CN" altLang="en-US" sz="2800" kern="0" dirty="0">
                <a:solidFill>
                  <a:srgbClr val="0000FF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称赞能带给我们勇气和自信，能带给我们成功和喜悦，能带给我们那么多的欢乐！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</a:t>
            </a:r>
            <a:r>
              <a:rPr lang="zh-CN" altLang="en-US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我爱阅读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语文精品课件 二年级上册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Medium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宽屏</PresentationFormat>
  <Paragraphs>36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思源黑体 CN Regular</vt:lpstr>
      <vt:lpstr>思源黑体 CN Bold</vt:lpstr>
      <vt:lpstr>思源黑体 CN Light</vt:lpstr>
      <vt:lpstr>Arial</vt:lpstr>
      <vt:lpstr>思源黑体 CN Medium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2020-10-19T02:44:00Z</dcterms:created>
  <dcterms:modified xsi:type="dcterms:W3CDTF">2023-01-13T19:55:28Z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EC0AA13B1D514349B7834B24B28F5639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