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2" r:id="rId2"/>
    <p:sldId id="303" r:id="rId3"/>
    <p:sldId id="304" r:id="rId4"/>
    <p:sldId id="300" r:id="rId5"/>
    <p:sldId id="306" r:id="rId6"/>
    <p:sldId id="265" r:id="rId7"/>
    <p:sldId id="285" r:id="rId8"/>
    <p:sldId id="309" r:id="rId9"/>
    <p:sldId id="266" r:id="rId10"/>
    <p:sldId id="313" r:id="rId11"/>
    <p:sldId id="314" r:id="rId12"/>
    <p:sldId id="286" r:id="rId13"/>
    <p:sldId id="26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>
          <p15:clr>
            <a:srgbClr val="A4A3A4"/>
          </p15:clr>
        </p15:guide>
        <p15:guide id="2" pos="29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9933"/>
    <a:srgbClr val="0000FF"/>
    <a:srgbClr val="000000"/>
    <a:srgbClr val="FF0000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10"/>
        <p:guide pos="29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3D035-3A2E-4178-8928-B0B2B224169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E9ADA-5F80-40D6-9E5D-EBDEE624E3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E9ADA-5F80-40D6-9E5D-EBDEE624E3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3744094" cy="1143000"/>
          </a:xfrm>
        </p:spPr>
        <p:txBody>
          <a:bodyPr/>
          <a:lstStyle/>
          <a:p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2400" dirty="0" smtClean="0"/>
              <a:t>冀教版 九年级</a:t>
            </a:r>
            <a:br>
              <a:rPr lang="zh-CN" altLang="en-US" sz="2400" dirty="0" smtClean="0"/>
            </a:br>
            <a:endParaRPr lang="en-US" altLang="zh-CN" sz="24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9144000" cy="2116832"/>
          </a:xfrm>
        </p:spPr>
        <p:txBody>
          <a:bodyPr/>
          <a:lstStyle/>
          <a:p>
            <a:pPr algn="ctr">
              <a:buFontTx/>
              <a:buNone/>
            </a:pPr>
            <a:r>
              <a:rPr lang="zh-CN" altLang="en-US" sz="4800" b="1" dirty="0" smtClean="0"/>
              <a:t>L</a:t>
            </a:r>
            <a:r>
              <a:rPr lang="en-US" altLang="zh-CN" sz="4800" b="1" dirty="0" smtClean="0"/>
              <a:t>esson53: </a:t>
            </a:r>
          </a:p>
          <a:p>
            <a:pPr algn="ctr">
              <a:buFontTx/>
              <a:buNone/>
            </a:pPr>
            <a:r>
              <a:rPr lang="en-US" altLang="zh-CN" sz="6000" b="1" dirty="0" smtClean="0"/>
              <a:t>Working in Groups</a:t>
            </a:r>
          </a:p>
        </p:txBody>
      </p:sp>
      <p:sp>
        <p:nvSpPr>
          <p:cNvPr id="4" name="矩形 3"/>
          <p:cNvSpPr/>
          <p:nvPr/>
        </p:nvSpPr>
        <p:spPr>
          <a:xfrm>
            <a:off x="2853476" y="47251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0"/>
            <a:ext cx="2386013" cy="765175"/>
          </a:xfrm>
        </p:spPr>
        <p:txBody>
          <a:bodyPr/>
          <a:lstStyle/>
          <a:p>
            <a:r>
              <a:rPr lang="en-US" altLang="zh-CN" b="1" dirty="0" smtClean="0"/>
              <a:t>Summary</a:t>
            </a:r>
            <a:r>
              <a:rPr lang="en-US" altLang="zh-CN" dirty="0" smtClean="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229600" cy="55435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 smtClean="0"/>
              <a:t>New words and important phrases.</a:t>
            </a:r>
          </a:p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缺席的；不在的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_________ </a:t>
            </a:r>
            <a:r>
              <a:rPr lang="zh-CN" altLang="en-US" sz="2400" dirty="0" smtClean="0">
                <a:solidFill>
                  <a:srgbClr val="0000FF"/>
                </a:solidFill>
              </a:rPr>
              <a:t>麻烦；困难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_________</a:t>
            </a:r>
          </a:p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秘密（的 </a:t>
            </a:r>
            <a:r>
              <a:rPr lang="en-US" altLang="zh-CN" sz="2400" dirty="0" smtClean="0">
                <a:solidFill>
                  <a:srgbClr val="0000FF"/>
                </a:solidFill>
              </a:rPr>
              <a:t>)__________  </a:t>
            </a:r>
            <a:r>
              <a:rPr lang="zh-CN" altLang="en-US" sz="2400" dirty="0" smtClean="0">
                <a:solidFill>
                  <a:srgbClr val="0000FF"/>
                </a:solidFill>
              </a:rPr>
              <a:t>期盼；盼望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_______________</a:t>
            </a:r>
          </a:p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缺席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_______________  </a:t>
            </a:r>
          </a:p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陷入困境，处于麻烦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____________</a:t>
            </a:r>
          </a:p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目前为止；迄今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   </a:t>
            </a:r>
            <a:r>
              <a:rPr lang="zh-CN" altLang="en-US" sz="2400" dirty="0" smtClean="0">
                <a:solidFill>
                  <a:srgbClr val="0000FF"/>
                </a:solidFill>
              </a:rPr>
              <a:t>从现在起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______________</a:t>
            </a:r>
          </a:p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尽某人的责任；做分内工作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___________________</a:t>
            </a:r>
          </a:p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保守秘密</a:t>
            </a:r>
            <a:r>
              <a:rPr lang="en-US" altLang="zh-CN" sz="2400" dirty="0" smtClean="0">
                <a:solidFill>
                  <a:srgbClr val="0000FF"/>
                </a:solidFill>
              </a:rPr>
              <a:t>_____________________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/>
              <a:t>What have we learned from the class?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When we meet problems, we need communication.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700338" y="1196975"/>
            <a:ext cx="2376487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absent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724525" y="1196975"/>
            <a:ext cx="2159000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trouble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908175" y="1628775"/>
            <a:ext cx="2087563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secret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292725" y="1628775"/>
            <a:ext cx="2951163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look  forward to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042988" y="2060575"/>
            <a:ext cx="3960812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be absent from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348038" y="2492375"/>
            <a:ext cx="2233612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in trouble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2700338" y="2924175"/>
            <a:ext cx="1154112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so far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2051050" y="5300663"/>
            <a:ext cx="2376488" cy="366712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5292725" y="2852738"/>
            <a:ext cx="2592388" cy="519112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from now on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5853" name="Text Box 15"/>
          <p:cNvSpPr txBox="1">
            <a:spLocks noChangeArrowheads="1"/>
          </p:cNvSpPr>
          <p:nvPr/>
        </p:nvSpPr>
        <p:spPr bwMode="auto">
          <a:xfrm>
            <a:off x="5651500" y="1628775"/>
            <a:ext cx="2449513" cy="3667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211638" y="3357563"/>
            <a:ext cx="3889375" cy="519112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do one’s part / share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763713" y="3789363"/>
            <a:ext cx="3887787" cy="519112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keep sth. as secrets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/>
      <p:bldP spid="49160" grpId="0"/>
      <p:bldP spid="49161" grpId="0"/>
      <p:bldP spid="49162" grpId="0"/>
      <p:bldP spid="49163" grpId="0"/>
      <p:bldP spid="49166" grpId="0"/>
      <p:bldP spid="49168" grpId="0"/>
      <p:bldP spid="491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1196975"/>
            <a:ext cx="3609975" cy="1143000"/>
          </a:xfrm>
        </p:spPr>
        <p:txBody>
          <a:bodyPr/>
          <a:lstStyle/>
          <a:p>
            <a:r>
              <a:rPr lang="en-US" altLang="zh-CN" sz="4000" b="1" dirty="0" smtClean="0">
                <a:solidFill>
                  <a:srgbClr val="0000FF"/>
                </a:solidFill>
              </a:rPr>
              <a:t>Homework</a:t>
            </a:r>
            <a:r>
              <a:rPr lang="en-US" altLang="zh-CN" sz="4000" b="1" dirty="0" smtClean="0">
                <a:solidFill>
                  <a:schemeClr val="tx1"/>
                </a:solidFill>
              </a:rPr>
              <a:t/>
            </a:r>
            <a:br>
              <a:rPr lang="en-US" altLang="zh-CN" sz="4000" b="1" dirty="0" smtClean="0">
                <a:solidFill>
                  <a:schemeClr val="tx1"/>
                </a:solidFill>
              </a:rPr>
            </a:br>
            <a:endParaRPr lang="zh-CN" alt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187575"/>
            <a:ext cx="8229600" cy="46704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200" dirty="0" smtClean="0"/>
              <a:t>        </a:t>
            </a:r>
          </a:p>
          <a:p>
            <a:pPr>
              <a:buFontTx/>
              <a:buNone/>
            </a:pPr>
            <a:endParaRPr lang="zh-CN" altLang="en-US" sz="3200" dirty="0" smtClean="0"/>
          </a:p>
          <a:p>
            <a:pPr>
              <a:buFontTx/>
              <a:buNone/>
            </a:pPr>
            <a:r>
              <a:rPr lang="zh-CN" altLang="en-US" sz="3200" dirty="0" smtClean="0"/>
              <a:t>          </a:t>
            </a:r>
            <a:r>
              <a:rPr lang="zh-CN" altLang="en-US" sz="3200" b="1" dirty="0" smtClean="0"/>
              <a:t>Writing</a:t>
            </a:r>
            <a:r>
              <a:rPr lang="en-US" altLang="zh-CN" sz="3200" b="1" dirty="0" smtClean="0"/>
              <a:t>: Show your group to us.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6626225" cy="863600"/>
          </a:xfrm>
        </p:spPr>
        <p:txBody>
          <a:bodyPr/>
          <a:lstStyle/>
          <a:p>
            <a:pPr algn="l" eaLnBrk="1" hangingPunct="1"/>
            <a:r>
              <a:rPr lang="en-US" altLang="zh-CN" sz="3600" b="1" smtClean="0">
                <a:solidFill>
                  <a:schemeClr val="bg1"/>
                </a:solidFill>
              </a:rPr>
              <a:t>Show time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323850" y="260350"/>
            <a:ext cx="8820150" cy="813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zh-CN" sz="3200" dirty="0">
                <a:solidFill>
                  <a:srgbClr val="0000CC"/>
                </a:solidFill>
              </a:rPr>
              <a:t>                  Here is an example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dirty="0"/>
              <a:t>Hello everyone,</a:t>
            </a:r>
          </a:p>
          <a:p>
            <a:pPr eaLnBrk="1" hangingPunct="1">
              <a:lnSpc>
                <a:spcPct val="105000"/>
              </a:lnSpc>
            </a:pPr>
            <a:r>
              <a:rPr lang="zh-CN" altLang="en-US" sz="2800" dirty="0"/>
              <a:t>I'm glad to introduce my group to you!</a:t>
            </a:r>
          </a:p>
          <a:p>
            <a:pPr eaLnBrk="1" hangingPunct="1">
              <a:lnSpc>
                <a:spcPct val="105000"/>
              </a:lnSpc>
            </a:pPr>
            <a:r>
              <a:rPr lang="zh-CN" altLang="en-US" sz="2800" dirty="0"/>
              <a:t>My group is “</a:t>
            </a:r>
            <a:r>
              <a:rPr lang="en-US" altLang="zh-CN" sz="2800" dirty="0"/>
              <a:t>……’’</a:t>
            </a:r>
          </a:p>
          <a:p>
            <a:pPr eaLnBrk="1" hangingPunct="1">
              <a:lnSpc>
                <a:spcPct val="105000"/>
              </a:lnSpc>
            </a:pPr>
            <a:r>
              <a:rPr lang="zh-CN" altLang="en-US" sz="2800" dirty="0"/>
              <a:t>I'm the leader because I'm…</a:t>
            </a:r>
            <a:r>
              <a:rPr lang="en-US" altLang="zh-CN" sz="2800" dirty="0"/>
              <a:t>…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dirty="0"/>
              <a:t>…… is a kind/clever boy/girl .</a:t>
            </a:r>
            <a:r>
              <a:rPr lang="zh-CN" altLang="en-US" sz="2800" dirty="0"/>
              <a:t>He</a:t>
            </a:r>
            <a:r>
              <a:rPr lang="en-US" altLang="zh-CN" sz="2800" dirty="0"/>
              <a:t>/She is good at English/</a:t>
            </a:r>
            <a:r>
              <a:rPr lang="en-US" altLang="zh-CN" sz="2800" dirty="0" err="1"/>
              <a:t>maths</a:t>
            </a:r>
            <a:r>
              <a:rPr lang="en-US" altLang="zh-CN" sz="2800" dirty="0"/>
              <a:t> , so he/she always helps us in our English/</a:t>
            </a:r>
            <a:r>
              <a:rPr lang="en-US" altLang="zh-CN" sz="2800" dirty="0" err="1"/>
              <a:t>maths</a:t>
            </a:r>
            <a:r>
              <a:rPr lang="en-US" altLang="zh-CN" sz="2800" dirty="0"/>
              <a:t> project 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dirty="0"/>
              <a:t>…… is the recorder, because he/she is </a:t>
            </a:r>
            <a:r>
              <a:rPr lang="zh-CN" altLang="en-US" sz="2800" dirty="0"/>
              <a:t>quick</a:t>
            </a:r>
            <a:r>
              <a:rPr lang="en-US" altLang="zh-CN" sz="2800" dirty="0"/>
              <a:t>-minded.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dirty="0"/>
              <a:t>…… </a:t>
            </a:r>
            <a:r>
              <a:rPr lang="zh-CN" altLang="en-US" sz="2800" dirty="0"/>
              <a:t>is good at making a speech</a:t>
            </a:r>
            <a:r>
              <a:rPr lang="en-US" altLang="zh-CN" sz="2800" dirty="0"/>
              <a:t>, so he/she is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dirty="0"/>
              <a:t>the speaker….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dirty="0"/>
              <a:t>In our group, we  can do ourselves share/part,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zh-CN" sz="2800" dirty="0"/>
              <a:t>we can communicate with each other and solve the problems.</a:t>
            </a:r>
          </a:p>
          <a:p>
            <a:pPr eaLnBrk="1" hangingPunct="1"/>
            <a:endParaRPr lang="en-US" altLang="zh-CN" sz="2800" dirty="0"/>
          </a:p>
          <a:p>
            <a:pPr eaLnBrk="1" hangingPunct="1"/>
            <a:endParaRPr lang="en-US" altLang="zh-CN" sz="2800" dirty="0"/>
          </a:p>
          <a:p>
            <a:pPr eaLnBrk="1" hangingPunct="1"/>
            <a:r>
              <a:rPr lang="zh-CN" altLang="en-US" sz="2800" dirty="0"/>
              <a:t>                       </a:t>
            </a:r>
          </a:p>
          <a:p>
            <a:pPr eaLnBrk="1" hangingPunct="1"/>
            <a:r>
              <a:rPr lang="zh-CN" altLang="en-US" sz="2800" dirty="0"/>
              <a:t>              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4259263" cy="1143000"/>
          </a:xfrm>
        </p:spPr>
        <p:txBody>
          <a:bodyPr/>
          <a:lstStyle/>
          <a:p>
            <a:pPr eaLnBrk="1" hangingPunct="1"/>
            <a:r>
              <a:rPr lang="zh-CN" altLang="en-US" sz="4400" smtClean="0"/>
              <a:t>Homework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311525" y="2060575"/>
            <a:ext cx="5832475" cy="3921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zh-CN" altLang="en-US" sz="3200" dirty="0" smtClean="0"/>
          </a:p>
          <a:p>
            <a:pPr eaLnBrk="1" hangingPunct="1"/>
            <a:r>
              <a:rPr lang="zh-CN" altLang="en-US" sz="3200" dirty="0" smtClean="0"/>
              <a:t>Writing: My group.</a:t>
            </a:r>
          </a:p>
          <a:p>
            <a:pPr eaLnBrk="1" hangingPunct="1"/>
            <a:r>
              <a:rPr lang="zh-CN" altLang="en-US" sz="3200" dirty="0" smtClean="0"/>
              <a:t>Finish the exercise on your </a:t>
            </a:r>
            <a:r>
              <a:rPr lang="en-US" altLang="zh-CN" sz="3200" dirty="0" smtClean="0"/>
              <a:t>Exercise Book.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631" tIns="0" rIns="20631" bIns="0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0"/>
            <a:ext cx="4824413" cy="1143000"/>
          </a:xfrm>
        </p:spPr>
        <p:txBody>
          <a:bodyPr/>
          <a:lstStyle/>
          <a:p>
            <a:r>
              <a:rPr lang="en-US" altLang="zh-CN" sz="4000" b="1" dirty="0" smtClean="0"/>
              <a:t>Learning Aims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540067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zh-CN" b="1" dirty="0" smtClean="0"/>
              <a:t>Master words and expressions</a:t>
            </a:r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(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掌握重点词汇与短语）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b="1" dirty="0" smtClean="0"/>
              <a:t>     </a:t>
            </a:r>
            <a:r>
              <a:rPr lang="en-US" altLang="zh-CN" dirty="0" smtClean="0">
                <a:solidFill>
                  <a:schemeClr val="accent2"/>
                </a:solidFill>
              </a:rPr>
              <a:t>absent;  trouble;  secret;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chemeClr val="accent2"/>
                </a:solidFill>
              </a:rPr>
              <a:t>     be absent from; so far; do one’s share/  part;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chemeClr val="accent2"/>
                </a:solidFill>
              </a:rPr>
              <a:t>     in trouble; look forward to;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b="1" dirty="0" smtClean="0"/>
              <a:t>2. To learn about how to help others in a group work.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(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学习在小组合作中怎样帮助别人）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ea typeface="楷体" panose="02010609060101010101" pitchFamily="49" charset="-122"/>
              </a:rPr>
              <a:t>3. To realize the necessary of communication in a group work.</a:t>
            </a:r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(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认识到在小组合作中交流的必要性）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04813"/>
            <a:ext cx="4608512" cy="1143000"/>
          </a:xfrm>
        </p:spPr>
        <p:txBody>
          <a:bodyPr/>
          <a:lstStyle/>
          <a:p>
            <a:r>
              <a:rPr lang="en-US" altLang="zh-CN" sz="4000" b="1" dirty="0" smtClean="0"/>
              <a:t>New Words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z="3200" dirty="0" smtClean="0"/>
              <a:t>absent  /</a:t>
            </a:r>
            <a:r>
              <a:rPr lang="en-US" altLang="en-US" sz="3200" dirty="0" smtClean="0"/>
              <a:t>′</a:t>
            </a:r>
            <a:r>
              <a:rPr lang="en-US" altLang="zh-CN" sz="3200" dirty="0" err="1" smtClean="0"/>
              <a:t>æbsənt</a:t>
            </a:r>
            <a:r>
              <a:rPr lang="en-US" altLang="zh-CN" sz="3200" dirty="0" smtClean="0"/>
              <a:t>/   adj.  </a:t>
            </a:r>
            <a:r>
              <a:rPr lang="zh-CN" altLang="en-US" sz="3200" dirty="0" smtClean="0"/>
              <a:t>缺席的；不在的</a:t>
            </a:r>
          </a:p>
          <a:p>
            <a:pPr>
              <a:buFontTx/>
              <a:buNone/>
            </a:pPr>
            <a:endParaRPr lang="en-US" altLang="zh-CN" sz="3200" dirty="0" smtClean="0"/>
          </a:p>
          <a:p>
            <a:pPr>
              <a:buFontTx/>
              <a:buNone/>
            </a:pPr>
            <a:r>
              <a:rPr lang="en-US" altLang="zh-CN" sz="3200" dirty="0" smtClean="0"/>
              <a:t>trouble / </a:t>
            </a:r>
            <a:r>
              <a:rPr lang="en-US" altLang="en-US" sz="3200" dirty="0" smtClean="0"/>
              <a:t>′</a:t>
            </a:r>
            <a:r>
              <a:rPr lang="en-US" altLang="zh-CN" sz="3200" dirty="0" err="1" smtClean="0"/>
              <a:t>trʌbl</a:t>
            </a:r>
            <a:r>
              <a:rPr lang="en-US" altLang="zh-CN" sz="3200" dirty="0" smtClean="0"/>
              <a:t>/    n. </a:t>
            </a:r>
            <a:r>
              <a:rPr lang="zh-CN" altLang="en-US" sz="3200" dirty="0" smtClean="0"/>
              <a:t>麻烦；困难</a:t>
            </a:r>
          </a:p>
          <a:p>
            <a:pPr>
              <a:buFontTx/>
              <a:buNone/>
            </a:pPr>
            <a:endParaRPr lang="en-US" altLang="zh-CN" sz="3200" dirty="0" smtClean="0"/>
          </a:p>
          <a:p>
            <a:pPr>
              <a:buFontTx/>
              <a:buNone/>
            </a:pPr>
            <a:r>
              <a:rPr lang="en-US" altLang="zh-CN" sz="3200" dirty="0" smtClean="0"/>
              <a:t>secret  /'</a:t>
            </a:r>
            <a:r>
              <a:rPr lang="en-US" altLang="zh-CN" sz="3200" dirty="0" err="1" smtClean="0"/>
              <a:t>si:krɪt</a:t>
            </a:r>
            <a:r>
              <a:rPr lang="en-US" altLang="zh-CN" sz="3200" dirty="0" smtClean="0"/>
              <a:t>/  n. </a:t>
            </a:r>
            <a:r>
              <a:rPr lang="zh-CN" altLang="en-US" sz="3200" dirty="0" smtClean="0"/>
              <a:t>＆ </a:t>
            </a:r>
            <a:r>
              <a:rPr lang="en-US" altLang="zh-CN" sz="3200" dirty="0" smtClean="0"/>
              <a:t>adj.   </a:t>
            </a:r>
            <a:r>
              <a:rPr lang="zh-CN" altLang="en-US" sz="3200" dirty="0" smtClean="0"/>
              <a:t>秘密（的 </a:t>
            </a:r>
            <a:r>
              <a:rPr lang="en-US" altLang="zh-CN" sz="3200" dirty="0" smtClean="0"/>
              <a:t>)</a:t>
            </a:r>
          </a:p>
          <a:p>
            <a:pPr>
              <a:buFontTx/>
              <a:buNone/>
            </a:pPr>
            <a:endParaRPr lang="zh-CN" altLang="en-US" sz="32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404813"/>
            <a:ext cx="8964488" cy="1143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800000"/>
                </a:solidFill>
              </a:rPr>
              <a:t>Do you know these words?</a:t>
            </a:r>
            <a:r>
              <a:rPr lang="zh-CN" altLang="en-US" dirty="0" smtClean="0"/>
              <a:t>    </a:t>
            </a:r>
            <a:br>
              <a:rPr lang="zh-CN" altLang="en-US" dirty="0" smtClean="0"/>
            </a:br>
            <a:r>
              <a:rPr lang="zh-CN" altLang="en-US" dirty="0" smtClean="0"/>
              <a:t>Match the words and the correct meanings</a:t>
            </a:r>
            <a:r>
              <a:rPr lang="en-US" altLang="zh-CN" dirty="0" smtClean="0"/>
              <a:t>.</a:t>
            </a:r>
            <a:endParaRPr lang="zh-CN" alt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73238"/>
            <a:ext cx="4038600" cy="4525962"/>
          </a:xfrm>
        </p:spPr>
        <p:txBody>
          <a:bodyPr/>
          <a:lstStyle/>
          <a:p>
            <a:pPr eaLnBrk="1" hangingPunct="1"/>
            <a:r>
              <a:rPr lang="zh-CN" altLang="en-US" sz="3200" smtClean="0">
                <a:solidFill>
                  <a:srgbClr val="800000"/>
                </a:solidFill>
              </a:rPr>
              <a:t>absent</a:t>
            </a:r>
          </a:p>
          <a:p>
            <a:pPr eaLnBrk="1" hangingPunct="1"/>
            <a:endParaRPr lang="zh-CN" altLang="en-US" smtClean="0"/>
          </a:p>
          <a:p>
            <a:pPr eaLnBrk="1" hangingPunct="1"/>
            <a:r>
              <a:rPr lang="zh-CN" altLang="en-US" sz="3200" smtClean="0">
                <a:solidFill>
                  <a:srgbClr val="800000"/>
                </a:solidFill>
              </a:rPr>
              <a:t>trouble</a:t>
            </a:r>
          </a:p>
          <a:p>
            <a:pPr eaLnBrk="1" hangingPunct="1"/>
            <a:endParaRPr lang="zh-CN" altLang="en-US" smtClean="0"/>
          </a:p>
          <a:p>
            <a:pPr eaLnBrk="1" hangingPunct="1"/>
            <a:r>
              <a:rPr lang="zh-CN" altLang="en-US" sz="3200" smtClean="0">
                <a:solidFill>
                  <a:srgbClr val="800000"/>
                </a:solidFill>
              </a:rPr>
              <a:t>secret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/>
        </p:nvSpPr>
        <p:spPr bwMode="auto">
          <a:xfrm>
            <a:off x="3492500" y="1701800"/>
            <a:ext cx="5256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800">
                <a:ea typeface="微软雅黑" panose="020B0503020204020204" pitchFamily="34" charset="-122"/>
              </a:rPr>
              <a:t>some dif</a:t>
            </a:r>
            <a:r>
              <a:rPr lang="en-US" altLang="zh-CN" sz="2800">
                <a:ea typeface="微软雅黑" panose="020B0503020204020204" pitchFamily="34" charset="-122"/>
              </a:rPr>
              <a:t>ficulties or problems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800"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800">
                <a:ea typeface="微软雅黑" panose="020B0503020204020204" pitchFamily="34" charset="-122"/>
              </a:rPr>
              <a:t>something that you don't want the others know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2800"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800">
                <a:ea typeface="微软雅黑" panose="020B0503020204020204" pitchFamily="34" charset="-122"/>
              </a:rPr>
              <a:t>not in the place</a:t>
            </a:r>
          </a:p>
        </p:txBody>
      </p:sp>
      <p:sp>
        <p:nvSpPr>
          <p:cNvPr id="10245" name="箭头 171"/>
          <p:cNvSpPr>
            <a:spLocks noChangeShapeType="1"/>
          </p:cNvSpPr>
          <p:nvPr/>
        </p:nvSpPr>
        <p:spPr bwMode="auto">
          <a:xfrm flipV="1">
            <a:off x="2195513" y="3070225"/>
            <a:ext cx="1368425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箭头 172"/>
          <p:cNvSpPr>
            <a:spLocks noChangeShapeType="1"/>
          </p:cNvSpPr>
          <p:nvPr/>
        </p:nvSpPr>
        <p:spPr bwMode="auto">
          <a:xfrm flipV="1">
            <a:off x="2268538" y="2060575"/>
            <a:ext cx="1366837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箭头 173"/>
          <p:cNvSpPr>
            <a:spLocks noChangeShapeType="1"/>
          </p:cNvSpPr>
          <p:nvPr/>
        </p:nvSpPr>
        <p:spPr bwMode="auto">
          <a:xfrm>
            <a:off x="2195513" y="1989138"/>
            <a:ext cx="1439862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18488" cy="1143000"/>
          </a:xfrm>
        </p:spPr>
        <p:txBody>
          <a:bodyPr/>
          <a:lstStyle/>
          <a:p>
            <a:r>
              <a:rPr lang="en-US" altLang="zh-CN" sz="2800" b="1" dirty="0" smtClean="0"/>
              <a:t>Listening and answer the following questions</a:t>
            </a:r>
            <a:r>
              <a:rPr lang="en-US" altLang="zh-CN" b="1" dirty="0" smtClean="0"/>
              <a:t> </a:t>
            </a:r>
            <a:endParaRPr lang="en-US" altLang="zh-CN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96887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zh-CN" dirty="0" smtClean="0">
                <a:ea typeface="楷体" panose="02010609060101010101" pitchFamily="49" charset="-122"/>
              </a:rPr>
              <a:t>The group is working slowly. Yi Han wants to solve the problem. What does she do?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楷体" panose="02010609060101010101" pitchFamily="49" charset="-122"/>
              </a:rPr>
              <a:t>      </a:t>
            </a:r>
            <a:r>
              <a:rPr lang="zh-CN" altLang="en-US" dirty="0" smtClean="0"/>
              <a:t>□</a:t>
            </a:r>
            <a:r>
              <a:rPr lang="en-US" altLang="zh-CN" dirty="0" smtClean="0">
                <a:solidFill>
                  <a:schemeClr val="accent2"/>
                </a:solidFill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ea typeface="楷体" panose="02010609060101010101" pitchFamily="49" charset="-122"/>
              </a:rPr>
              <a:t>Tell the teacher.         </a:t>
            </a:r>
            <a:r>
              <a:rPr lang="zh-CN" altLang="en-US" dirty="0" smtClean="0"/>
              <a:t>□</a:t>
            </a:r>
            <a:r>
              <a:rPr lang="en-US" altLang="zh-CN" dirty="0" smtClean="0">
                <a:ea typeface="楷体" panose="02010609060101010101" pitchFamily="49" charset="-122"/>
              </a:rPr>
              <a:t> Talk to Li </a:t>
            </a:r>
            <a:r>
              <a:rPr lang="en-US" altLang="zh-CN" dirty="0" err="1" smtClean="0">
                <a:ea typeface="楷体" panose="02010609060101010101" pitchFamily="49" charset="-122"/>
              </a:rPr>
              <a:t>Tian</a:t>
            </a:r>
            <a:r>
              <a:rPr lang="en-US" altLang="zh-CN" dirty="0" smtClean="0">
                <a:ea typeface="楷体" panose="02010609060101010101" pitchFamily="49" charset="-122"/>
              </a:rPr>
              <a:t>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楷体" panose="02010609060101010101" pitchFamily="49" charset="-122"/>
              </a:rPr>
              <a:t>2. Li </a:t>
            </a:r>
            <a:r>
              <a:rPr lang="en-US" altLang="zh-CN" dirty="0" err="1" smtClean="0">
                <a:ea typeface="楷体" panose="02010609060101010101" pitchFamily="49" charset="-122"/>
              </a:rPr>
              <a:t>Tian</a:t>
            </a:r>
            <a:r>
              <a:rPr lang="en-US" altLang="zh-CN" dirty="0" smtClean="0">
                <a:ea typeface="楷体" panose="02010609060101010101" pitchFamily="49" charset="-122"/>
              </a:rPr>
              <a:t> has some difficulties. What are they?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楷体" panose="02010609060101010101" pitchFamily="49" charset="-122"/>
              </a:rPr>
              <a:t>     </a:t>
            </a:r>
            <a:r>
              <a:rPr lang="zh-CN" altLang="en-US" dirty="0" smtClean="0"/>
              <a:t>□</a:t>
            </a:r>
            <a:r>
              <a:rPr lang="en-US" altLang="zh-CN" dirty="0" smtClean="0">
                <a:ea typeface="楷体" panose="02010609060101010101" pitchFamily="49" charset="-122"/>
              </a:rPr>
              <a:t> He doesn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’</a:t>
            </a:r>
            <a:r>
              <a:rPr lang="en-US" altLang="zh-CN" dirty="0" smtClean="0">
                <a:ea typeface="楷体" panose="02010609060101010101" pitchFamily="49" charset="-122"/>
              </a:rPr>
              <a:t>t want to be in the group.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楷体" panose="02010609060101010101" pitchFamily="49" charset="-122"/>
              </a:rPr>
              <a:t>     </a:t>
            </a:r>
            <a:r>
              <a:rPr lang="zh-CN" altLang="en-US" dirty="0" smtClean="0"/>
              <a:t>□</a:t>
            </a:r>
            <a:r>
              <a:rPr lang="en-US" altLang="zh-CN" dirty="0" smtClean="0">
                <a:ea typeface="楷体" panose="02010609060101010101" pitchFamily="49" charset="-122"/>
              </a:rPr>
              <a:t> He doesn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’</a:t>
            </a:r>
            <a:r>
              <a:rPr lang="en-US" altLang="zh-CN" dirty="0" smtClean="0">
                <a:ea typeface="楷体" panose="02010609060101010101" pitchFamily="49" charset="-122"/>
              </a:rPr>
              <a:t>t understand the things they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’</a:t>
            </a:r>
            <a:r>
              <a:rPr lang="en-US" altLang="zh-CN" dirty="0" smtClean="0">
                <a:ea typeface="楷体" panose="02010609060101010101" pitchFamily="49" charset="-122"/>
              </a:rPr>
              <a:t>re learning.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楷体" panose="02010609060101010101" pitchFamily="49" charset="-122"/>
              </a:rPr>
              <a:t>3. Knowing Yi Han decides to help him, what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楷体" panose="02010609060101010101" pitchFamily="49" charset="-122"/>
              </a:rPr>
              <a:t>     will Li </a:t>
            </a:r>
            <a:r>
              <a:rPr lang="en-US" altLang="zh-CN" dirty="0" err="1" smtClean="0">
                <a:ea typeface="楷体" panose="02010609060101010101" pitchFamily="49" charset="-122"/>
              </a:rPr>
              <a:t>Tian</a:t>
            </a:r>
            <a:r>
              <a:rPr lang="en-US" altLang="zh-CN" dirty="0" smtClean="0">
                <a:ea typeface="楷体" panose="02010609060101010101" pitchFamily="49" charset="-122"/>
              </a:rPr>
              <a:t> do?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楷体" panose="02010609060101010101" pitchFamily="49" charset="-122"/>
              </a:rPr>
              <a:t>    </a:t>
            </a:r>
            <a:r>
              <a:rPr lang="zh-CN" altLang="en-US" dirty="0" smtClean="0"/>
              <a:t>□</a:t>
            </a:r>
            <a:r>
              <a:rPr lang="en-US" altLang="zh-CN" dirty="0" smtClean="0">
                <a:ea typeface="楷体" panose="02010609060101010101" pitchFamily="49" charset="-122"/>
              </a:rPr>
              <a:t> He will try hard to do his part.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zh-CN" dirty="0" smtClean="0">
                <a:ea typeface="楷体" panose="02010609060101010101" pitchFamily="49" charset="-122"/>
              </a:rPr>
              <a:t>    </a:t>
            </a:r>
            <a:r>
              <a:rPr lang="zh-CN" altLang="en-US" dirty="0" smtClean="0"/>
              <a:t>□</a:t>
            </a:r>
            <a:r>
              <a:rPr lang="zh-CN" altLang="en-US" dirty="0" smtClean="0">
                <a:solidFill>
                  <a:schemeClr val="accent2"/>
                </a:solidFill>
              </a:rPr>
              <a:t> </a:t>
            </a:r>
            <a:r>
              <a:rPr lang="en-US" altLang="zh-CN" dirty="0" smtClean="0">
                <a:ea typeface="楷体" panose="02010609060101010101" pitchFamily="49" charset="-122"/>
              </a:rPr>
              <a:t>He think it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’</a:t>
            </a:r>
            <a:r>
              <a:rPr lang="en-US" altLang="zh-CN" dirty="0" smtClean="0">
                <a:ea typeface="楷体" panose="02010609060101010101" pitchFamily="49" charset="-122"/>
              </a:rPr>
              <a:t>s not fair to do his part.</a:t>
            </a:r>
          </a:p>
        </p:txBody>
      </p:sp>
      <p:sp>
        <p:nvSpPr>
          <p:cNvPr id="35844" name="AutoShape 5"/>
          <p:cNvSpPr>
            <a:spLocks noChangeArrowheads="1"/>
          </p:cNvSpPr>
          <p:nvPr/>
        </p:nvSpPr>
        <p:spPr bwMode="auto">
          <a:xfrm flipH="1">
            <a:off x="4787900" y="2276475"/>
            <a:ext cx="4318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 flipH="1">
            <a:off x="827088" y="3644900"/>
            <a:ext cx="4318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35846" name="AutoShape 5"/>
          <p:cNvSpPr>
            <a:spLocks noChangeArrowheads="1"/>
          </p:cNvSpPr>
          <p:nvPr/>
        </p:nvSpPr>
        <p:spPr bwMode="auto">
          <a:xfrm flipH="1">
            <a:off x="827088" y="5445125"/>
            <a:ext cx="4318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403725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Further reading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50900" y="1052513"/>
            <a:ext cx="8293100" cy="4525962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zh-CN" sz="24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Read </a:t>
            </a:r>
            <a:r>
              <a:rPr lang="zh-CN" altLang="en-US" sz="24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the text and answer the questions.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Who is the leader of the group?</a:t>
            </a:r>
          </a:p>
          <a:p>
            <a:pPr marL="457200" indent="-457200"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      </a:t>
            </a:r>
            <a:r>
              <a:rPr lang="en-US" altLang="zh-CN" sz="2400" dirty="0" smtClean="0"/>
              <a:t>______ is the group leader.</a:t>
            </a:r>
            <a:endParaRPr lang="zh-CN" altLang="en-US" sz="2400" b="1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2. What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slows the whole group down ?</a:t>
            </a:r>
          </a:p>
          <a:p>
            <a:pPr marL="457200" indent="-457200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    </a:t>
            </a:r>
            <a:r>
              <a:rPr lang="zh-CN" altLang="en-US" sz="2400" dirty="0" smtClean="0"/>
              <a:t>Because Li Tian </a:t>
            </a:r>
            <a:r>
              <a:rPr lang="en-US" altLang="zh-CN" sz="2400" dirty="0" smtClean="0"/>
              <a:t>_________________  the group meetings.</a:t>
            </a:r>
            <a:r>
              <a:rPr lang="zh-CN" altLang="en-US" sz="2400" dirty="0" smtClean="0"/>
              <a:t> He doesn</a:t>
            </a:r>
            <a:r>
              <a:rPr lang="en-US" altLang="zh-CN" sz="2400" dirty="0" smtClean="0"/>
              <a:t>’</a:t>
            </a:r>
            <a:r>
              <a:rPr lang="zh-CN" altLang="en-US" sz="2400" dirty="0" smtClean="0"/>
              <a:t>t</a:t>
            </a:r>
            <a:r>
              <a:rPr lang="en-US" altLang="zh-CN" sz="2400" dirty="0" smtClean="0"/>
              <a:t>_____________, and he___________________.</a:t>
            </a:r>
            <a:endParaRPr lang="en-US" altLang="zh-CN" sz="2400" b="1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3. Did Yi Han tell Ms. Liu about these problems?</a:t>
            </a:r>
          </a:p>
          <a:p>
            <a:pPr marL="457200" indent="-457200"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_______________</a:t>
            </a:r>
          </a:p>
          <a:p>
            <a:pPr marL="457200" indent="-457200"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4. What did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she decide to do?</a:t>
            </a:r>
          </a:p>
          <a:p>
            <a:pPr marL="457200" indent="-457200">
              <a:buFontTx/>
              <a:buNone/>
            </a:pPr>
            <a:r>
              <a:rPr lang="zh-CN" altLang="en-US" sz="2400" dirty="0" smtClean="0"/>
              <a:t>   She  decided to </a:t>
            </a:r>
          </a:p>
          <a:p>
            <a:pPr marL="457200" indent="-457200">
              <a:buFontTx/>
              <a:buNone/>
            </a:pPr>
            <a:r>
              <a:rPr lang="en-US" altLang="zh-CN" sz="2400" dirty="0" smtClean="0"/>
              <a:t>___________________________________________</a:t>
            </a:r>
          </a:p>
          <a:p>
            <a:pPr marL="457200" indent="-457200" eaLnBrk="1" hangingPunct="1">
              <a:buFontTx/>
              <a:buNone/>
            </a:pPr>
            <a:endParaRPr lang="en-US" altLang="zh-CN" sz="2400" b="1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buFontTx/>
              <a:buNone/>
            </a:pPr>
            <a:endParaRPr lang="zh-CN" altLang="en-US" sz="2400" b="1" dirty="0" smtClean="0">
              <a:latin typeface="Times New Roman" panose="02020603050405020304" pitchFamily="18" charset="0"/>
            </a:endParaRPr>
          </a:p>
          <a:p>
            <a:pPr marL="457200" indent="-457200" eaLnBrk="1" hangingPunct="1">
              <a:buFontTx/>
              <a:buNone/>
            </a:pPr>
            <a:endParaRPr lang="zh-CN" altLang="en-US" sz="2400" b="1" dirty="0" smtClean="0">
              <a:latin typeface="Times New Roman" panose="02020603050405020304" pitchFamily="18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3575" y="2781300"/>
            <a:ext cx="3167063" cy="4572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</a:rPr>
              <a:t>is always absent from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339975" y="3141663"/>
            <a:ext cx="2376488" cy="4572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</a:rPr>
              <a:t>follow the rules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220072" y="3141663"/>
            <a:ext cx="4103688" cy="4572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0000FF"/>
                </a:solidFill>
              </a:rPr>
              <a:t>refuses to do any work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041500" y="3979863"/>
            <a:ext cx="2952750" cy="4572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</a:rPr>
              <a:t>No, she didn't.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904876" y="5276850"/>
            <a:ext cx="7272337" cy="4572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</a:rPr>
              <a:t>talk to Li Tian </a:t>
            </a:r>
            <a:r>
              <a:rPr lang="en-US" altLang="zh-CN" sz="2400" dirty="0">
                <a:solidFill>
                  <a:srgbClr val="0000FF"/>
                </a:solidFill>
              </a:rPr>
              <a:t>and find out </a:t>
            </a:r>
            <a:r>
              <a:rPr lang="zh-CN" altLang="en-US" sz="2400" dirty="0">
                <a:solidFill>
                  <a:srgbClr val="0000FF"/>
                </a:solidFill>
              </a:rPr>
              <a:t>what the problem is.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042988" y="1844675"/>
            <a:ext cx="1150937" cy="4572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</a:rPr>
              <a:t>Yi Han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11277" grpId="0"/>
      <p:bldP spid="11278" grpId="0"/>
      <p:bldP spid="11279" grpId="0"/>
      <p:bldP spid="112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4403725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Further reading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50900" y="1341438"/>
            <a:ext cx="82931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Read </a:t>
            </a:r>
            <a:r>
              <a:rPr lang="zh-CN" altLang="en-US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the text and answer the questions.</a:t>
            </a:r>
          </a:p>
          <a:p>
            <a:pPr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5. Who needs help in the group?</a:t>
            </a:r>
          </a:p>
          <a:p>
            <a:pPr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 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__________ </a:t>
            </a:r>
            <a:r>
              <a:rPr lang="zh-CN" altLang="en-US" sz="2400" dirty="0" smtClean="0"/>
              <a:t>needs help!</a:t>
            </a:r>
            <a:endParaRPr lang="en-US" altLang="zh-CN" sz="2400" b="1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6. What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’s the result of their communication?</a:t>
            </a:r>
          </a:p>
          <a:p>
            <a:pPr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Yi Han will __________________________________________________</a:t>
            </a:r>
          </a:p>
          <a:p>
            <a:pPr eaLnBrk="1" hangingPunct="1">
              <a:buFontTx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</a:rPr>
              <a:t>7. What can you learn from Yi Han?</a:t>
            </a:r>
          </a:p>
          <a:p>
            <a:pPr eaLnBrk="1" hangingPunct="1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 ___________________________________________________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2988" y="2205038"/>
            <a:ext cx="1163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</a:t>
            </a:r>
            <a:r>
              <a:rPr lang="zh-CN" altLang="en-US" sz="2400">
                <a:solidFill>
                  <a:srgbClr val="0000FF"/>
                </a:solidFill>
              </a:rPr>
              <a:t>Li Tian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90563" y="4437063"/>
            <a:ext cx="8453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</a:rPr>
              <a:t>Talking about problems is better than keeping them as </a:t>
            </a:r>
          </a:p>
          <a:p>
            <a:pPr eaLnBrk="1" hangingPunct="1"/>
            <a:r>
              <a:rPr lang="zh-CN" altLang="en-US" sz="2400">
                <a:solidFill>
                  <a:srgbClr val="0000FF"/>
                </a:solidFill>
              </a:rPr>
              <a:t>secrets.</a:t>
            </a:r>
            <a:r>
              <a:rPr lang="zh-CN" altLang="en-US" sz="24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39975" y="3141663"/>
            <a:ext cx="6472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</a:rPr>
              <a:t>do her best to help Li Tian feel more confident </a:t>
            </a:r>
          </a:p>
          <a:p>
            <a:pPr eaLnBrk="1" hangingPunct="1"/>
            <a:r>
              <a:rPr lang="zh-CN" altLang="en-US" sz="2400">
                <a:solidFill>
                  <a:srgbClr val="0000FF"/>
                </a:solidFill>
              </a:rPr>
              <a:t>and Li Tian will try hard to do his part.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ldLvl="0" autoUpdateAnimBg="0"/>
      <p:bldP spid="12294" grpId="0" bldLvl="0" autoUpdateAnimBg="0"/>
      <p:bldP spid="1229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6769100" cy="1143000"/>
          </a:xfrm>
        </p:spPr>
        <p:txBody>
          <a:bodyPr/>
          <a:lstStyle/>
          <a:p>
            <a:r>
              <a:rPr lang="en-US" altLang="zh-CN" b="1" dirty="0" smtClean="0"/>
              <a:t>Find out the important phrases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8191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期盼；盼望</a:t>
            </a:r>
            <a:r>
              <a:rPr lang="en-US" altLang="zh-CN" dirty="0" smtClean="0"/>
              <a:t>_______________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缺席</a:t>
            </a:r>
            <a:r>
              <a:rPr lang="en-US" altLang="zh-CN" dirty="0" smtClean="0"/>
              <a:t>_____________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陷入困境，处于麻烦</a:t>
            </a:r>
            <a:r>
              <a:rPr lang="en-US" altLang="zh-CN" dirty="0" smtClean="0"/>
              <a:t>____________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目前为止；迄今</a:t>
            </a:r>
            <a:r>
              <a:rPr lang="en-US" altLang="zh-CN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从现在起</a:t>
            </a:r>
            <a:r>
              <a:rPr lang="en-US" altLang="zh-CN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尽某人的责任；做分内工作</a:t>
            </a:r>
            <a:r>
              <a:rPr lang="en-US" altLang="zh-CN" dirty="0" smtClean="0"/>
              <a:t>_______________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保守秘密</a:t>
            </a:r>
            <a:r>
              <a:rPr lang="en-US" altLang="zh-CN" dirty="0" smtClean="0"/>
              <a:t>_______________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843213" y="1484313"/>
            <a:ext cx="3600450" cy="519112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look  forward to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619250" y="2060575"/>
            <a:ext cx="4321175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</a:rPr>
              <a:t>be absent from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798541" y="2597151"/>
            <a:ext cx="2232025" cy="519112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in trouble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203227" y="3171825"/>
            <a:ext cx="1800225" cy="519112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so far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123728" y="3789040"/>
            <a:ext cx="2879725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from now on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607992" y="4409281"/>
            <a:ext cx="3457575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do one’s part / share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123728" y="5100638"/>
            <a:ext cx="3959225" cy="519113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keep </a:t>
            </a:r>
            <a:r>
              <a:rPr lang="en-US" altLang="zh-CN" sz="2800" dirty="0" err="1">
                <a:solidFill>
                  <a:srgbClr val="FF0000"/>
                </a:solidFill>
              </a:rPr>
              <a:t>sth</a:t>
            </a:r>
            <a:r>
              <a:rPr lang="en-US" altLang="zh-CN" sz="2800" dirty="0">
                <a:solidFill>
                  <a:srgbClr val="FF0000"/>
                </a:solidFill>
              </a:rPr>
              <a:t>. as secrets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20" grpId="0"/>
      <p:bldP spid="38921" grpId="0"/>
      <p:bldP spid="38922" grpId="0"/>
      <p:bldP spid="38924" grpId="0"/>
      <p:bldP spid="38926" grpId="0"/>
      <p:bldP spid="389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19138" y="1916113"/>
            <a:ext cx="8424862" cy="331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000" dirty="0" smtClean="0"/>
              <a:t> </a:t>
            </a:r>
            <a:r>
              <a:rPr lang="zh-CN" altLang="en-US" sz="2400" dirty="0" smtClean="0"/>
              <a:t>1. Don</a:t>
            </a:r>
            <a:r>
              <a:rPr lang="en-US" altLang="zh-CN" sz="2400" dirty="0" smtClean="0"/>
              <a:t>’</a:t>
            </a:r>
            <a:r>
              <a:rPr lang="zh-CN" altLang="en-US" sz="2400" dirty="0" smtClean="0"/>
              <a:t>t miss “Gardening with Mary” on Saturday afternoons. Mary Green will share her rose growing _______ with you.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 2. Cathy _________________ school because she had a bad headache.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 3. I wrote a letter to Rose. I</a:t>
            </a:r>
            <a:r>
              <a:rPr lang="en-US" altLang="zh-CN" sz="2400" dirty="0" smtClean="0"/>
              <a:t>’</a:t>
            </a:r>
            <a:r>
              <a:rPr lang="zh-CN" altLang="en-US" sz="2400" dirty="0" smtClean="0"/>
              <a:t>m ________________ her reply.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 4. — How is your second-hand laptop?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     — ______, so good.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 5. He always gets himself into ______ 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/>
              <a:t>     by doing things carelessly.</a:t>
            </a:r>
          </a:p>
          <a:p>
            <a:pPr eaLnBrk="1" hangingPunct="1">
              <a:buFontTx/>
              <a:buNone/>
            </a:pPr>
            <a:r>
              <a:rPr lang="en-US" altLang="zh-CN" sz="2400" dirty="0" smtClean="0"/>
              <a:t> 6. I’ll try hard to  _______________at school.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179388" y="404813"/>
            <a:ext cx="9577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/>
              <a:t>Fill in the blanks with the correct forms of the words or phrases.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4572000" y="3500438"/>
            <a:ext cx="283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looking forward to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6372225" y="2276475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secret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1835150" y="2708275"/>
            <a:ext cx="258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was absent from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1331913" y="436562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So far</a:t>
            </a:r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4643438" y="4797425"/>
            <a:ext cx="1214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trouble</a:t>
            </a:r>
          </a:p>
        </p:txBody>
      </p:sp>
      <p:sp>
        <p:nvSpPr>
          <p:cNvPr id="34825" name="AutoShape 11"/>
          <p:cNvSpPr>
            <a:spLocks noChangeArrowheads="1"/>
          </p:cNvSpPr>
          <p:nvPr/>
        </p:nvSpPr>
        <p:spPr bwMode="auto">
          <a:xfrm>
            <a:off x="971550" y="981075"/>
            <a:ext cx="727233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altLang="zh-CN" sz="2400"/>
              <a:t>so far      trouble      be absent from        secret  </a:t>
            </a:r>
          </a:p>
          <a:p>
            <a:pPr algn="ctr"/>
            <a:r>
              <a:rPr lang="en-US" altLang="zh-CN" sz="2400"/>
              <a:t> look forward to        do one’s part/share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700338" y="5661025"/>
            <a:ext cx="2879725" cy="4572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do my part/share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5508625" y="4149725"/>
            <a:ext cx="3455988" cy="1008063"/>
          </a:xfrm>
          <a:prstGeom prst="wedgeEllipseCallout">
            <a:avLst>
              <a:gd name="adj1" fmla="val -11829"/>
              <a:gd name="adj2" fmla="val -725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FF0000"/>
                </a:solidFill>
              </a:rPr>
              <a:t>look forward to sth./doing sth.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ldLvl="0" autoUpdateAnimBg="0"/>
      <p:bldP spid="13318" grpId="0" bldLvl="0" autoUpdateAnimBg="0"/>
      <p:bldP spid="13319" grpId="0" bldLvl="0" autoUpdateAnimBg="0"/>
      <p:bldP spid="13320" grpId="0" bldLvl="0" autoUpdateAnimBg="0"/>
      <p:bldP spid="13321" grpId="0" bldLvl="0" autoUpdateAnimBg="0"/>
      <p:bldP spid="13327" grpId="0"/>
      <p:bldP spid="1332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915</Words>
  <Application>Microsoft Office PowerPoint</Application>
  <PresentationFormat>全屏显示(4:3)</PresentationFormat>
  <Paragraphs>152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MS PGothic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 冀教版 九年级 </vt:lpstr>
      <vt:lpstr>Learning Aims</vt:lpstr>
      <vt:lpstr>New Words</vt:lpstr>
      <vt:lpstr>Do you know these words?     Match the words and the correct meanings.</vt:lpstr>
      <vt:lpstr>Listening and answer the following questions </vt:lpstr>
      <vt:lpstr>Further reading</vt:lpstr>
      <vt:lpstr>Further reading</vt:lpstr>
      <vt:lpstr>Find out the important phrases</vt:lpstr>
      <vt:lpstr>PowerPoint 演示文稿</vt:lpstr>
      <vt:lpstr>Summary </vt:lpstr>
      <vt:lpstr>Homework </vt:lpstr>
      <vt:lpstr>Show time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2012-06-06T01:30:00Z</dcterms:created>
  <dcterms:modified xsi:type="dcterms:W3CDTF">2023-01-16T19:46:10Z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593A6067C65F408888644429CE771A0B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