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andolFang R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511"/>
    <a:srgbClr val="F7A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F31E868-B6C7-4BC0-9CFF-3502527D9CD6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40D7FD8-7E14-4C60-83A3-1FC908EFD6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hyperlink" Target="&#35838;&#25991;&#26391;&#35835;&#8212;&#8212;&#21548;&#21548;&#65292;&#31179;&#30340;&#22768;&#38899;/&#35838;&#25991;&#26391;&#35835;%20%20&#20154;&#25945;&#29256;-&#19977;&#19978;-7-&#21548;&#21548;&#65292;&#31179;&#30340;&#22768;&#38899;.mp4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7783" y="1972059"/>
            <a:ext cx="6606085" cy="1904851"/>
            <a:chOff x="7229012" y="2494915"/>
            <a:chExt cx="6606085" cy="190485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494915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5C351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听听，秋的声音</a:t>
              </a:r>
              <a:endParaRPr lang="en-US" altLang="zh-CN" sz="7200" dirty="0">
                <a:solidFill>
                  <a:srgbClr val="5C351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C3511">
                      <a:alpha val="0"/>
                    </a:srgbClr>
                  </a:gs>
                  <a:gs pos="100000">
                    <a:srgbClr val="5C351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4238" y="2898574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42" y="3894056"/>
            <a:ext cx="864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课文主要写了秋天里大自然的一些声音。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4279" y="1372614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05216" y="2383903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821" y="3320007"/>
            <a:ext cx="10542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小节）：具体描写秋天的落叶、蟋蟀、大雁、秋风的声音。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小节）：秋的声音还有许多，就在叶子、小花等事物中。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小节）：激发读者去聆听秋的声音。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33821" y="1375791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76374" y="217897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秋的声音，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大树抖动手臂，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“唰唰”，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是黄叶道别的话音。</a:t>
            </a:r>
          </a:p>
        </p:txBody>
      </p:sp>
      <p:sp>
        <p:nvSpPr>
          <p:cNvPr id="13" name="云形 12"/>
          <p:cNvSpPr/>
          <p:nvPr/>
        </p:nvSpPr>
        <p:spPr>
          <a:xfrm>
            <a:off x="6817648" y="3831289"/>
            <a:ext cx="4292835" cy="1986098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拟人写法，生动展现了风摇树枝的动作。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76375" y="129606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2047" y="5109611"/>
            <a:ext cx="5987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黄叶仿佛在说：大树妈妈，我真舍不得您！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920390" y="3672333"/>
            <a:ext cx="2592288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秋风落叶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408" y="1487528"/>
            <a:ext cx="406400" cy="40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02480"/>
            <a:ext cx="3527312" cy="1986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63542" y="2195422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秋的声音，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蟋蟀振动翅膀，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“㘗㘗”，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是和阳台告别的歌韵。</a:t>
            </a:r>
          </a:p>
        </p:txBody>
      </p:sp>
      <p:sp>
        <p:nvSpPr>
          <p:cNvPr id="20" name="云形 19"/>
          <p:cNvSpPr/>
          <p:nvPr/>
        </p:nvSpPr>
        <p:spPr>
          <a:xfrm>
            <a:off x="5368345" y="4264844"/>
            <a:ext cx="6174428" cy="1701922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“㘗㘗”既是蟋蟀叫声的写实，也是告诉人们秋天来了，蟋蟀要告别阳台了。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63543" y="1312516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07558" y="4264844"/>
            <a:ext cx="1728192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蟋蟀叫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0704" y="1986906"/>
            <a:ext cx="406400" cy="406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88" y="1133166"/>
            <a:ext cx="319600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42638" y="2251511"/>
            <a:ext cx="677108" cy="3024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听听，秋的声音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58031" y="1852562"/>
            <a:ext cx="2240561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可感的声音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362718" y="1603439"/>
            <a:ext cx="180020" cy="396044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02664" y="1387415"/>
            <a:ext cx="2464896" cy="2041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黄叶  唰唰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  㘗㘗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大雁  叮咛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秋风  歌吟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42737" y="4444850"/>
            <a:ext cx="2271148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无声的声音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4404" y="3882334"/>
            <a:ext cx="1280708" cy="2041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叶子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小花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汗水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谷粒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 flipH="1">
            <a:off x="7301322" y="1531431"/>
            <a:ext cx="347925" cy="3888432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691310" y="2683559"/>
            <a:ext cx="1836849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声音美妙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秋天美好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4755212" y="1387415"/>
            <a:ext cx="307061" cy="1987946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4691325" y="3865241"/>
            <a:ext cx="263681" cy="2058678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  <p:bldP spid="14" grpId="0" animBg="1"/>
      <p:bldP spid="15" grpId="0"/>
      <p:bldP spid="16" grpId="0"/>
      <p:bldP spid="17" grpId="0"/>
      <p:bldP spid="18" grpId="0" animBg="1"/>
      <p:bldP spid="25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7085" y="3899847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仿写拟人句。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7085" y="461992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大树抖抖手臂，“唰唰”，是黄叶道别的话音。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7085" y="1307559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根据课文内容在括号里填上合适的词语。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5605" y="245836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）的话音  （         ）的叮咛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）的歌韵  （         ）的歌吟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215327" y="241845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道别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506876" y="251506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暖暖</a:t>
            </a:r>
          </a:p>
        </p:txBody>
      </p:sp>
      <p:sp>
        <p:nvSpPr>
          <p:cNvPr id="13" name="矩形 12"/>
          <p:cNvSpPr/>
          <p:nvPr/>
        </p:nvSpPr>
        <p:spPr>
          <a:xfrm>
            <a:off x="1078937" y="5481121"/>
            <a:ext cx="7809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小草轻轻摆头，在微风中与小花一起舞蹈。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1249232" y="299067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告别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06876" y="303009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74489" y="1650245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你从第五小节中感受到了什么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771384"/>
            <a:ext cx="7849818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我感受到了一种可以心领神会而不可闻的无声的声音，感受到了秋景给人的细微的感受。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C3511">
                      <a:alpha val="0"/>
                    </a:srgbClr>
                  </a:gs>
                  <a:gs pos="100000">
                    <a:srgbClr val="5C351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3542" y="4771195"/>
            <a:ext cx="100418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上面这些大自然的声音，大家肯定都听到过。大自然的声音是不是很美妙呢？今天让我们一起来听一听秋天都有哪些声音！</a:t>
            </a:r>
          </a:p>
        </p:txBody>
      </p:sp>
      <p:pic>
        <p:nvPicPr>
          <p:cNvPr id="8" name="布谷鸟叫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3291" y="1771538"/>
            <a:ext cx="406400" cy="406400"/>
          </a:xfrm>
          <a:prstGeom prst="rect">
            <a:avLst/>
          </a:prstGeom>
        </p:spPr>
      </p:pic>
      <p:pic>
        <p:nvPicPr>
          <p:cNvPr id="9" name="青蛙夜鸣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8347" y="3429000"/>
            <a:ext cx="406400" cy="406400"/>
          </a:xfrm>
          <a:prstGeom prst="rect">
            <a:avLst/>
          </a:prstGeom>
        </p:spPr>
      </p:pic>
      <p:pic>
        <p:nvPicPr>
          <p:cNvPr id="10" name="雨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26851" y="3225800"/>
            <a:ext cx="406400" cy="406400"/>
          </a:xfrm>
          <a:prstGeom prst="rect">
            <a:avLst/>
          </a:prstGeom>
        </p:spPr>
      </p:pic>
      <p:pic>
        <p:nvPicPr>
          <p:cNvPr id="11" name="溪流声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54843" y="1568338"/>
            <a:ext cx="406400" cy="406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8" y="1451630"/>
            <a:ext cx="3809830" cy="285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3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394568" y="250565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474688" y="256605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组词：振动  振兴  振奋人心  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1375597" y="1949337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zhèn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394568" y="382328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韵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474688" y="3874389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组词：韵味  押韵  气韵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375597" y="326696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394568" y="5047422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掠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474688" y="5098525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组词：掠过  掠夺  浮光掠影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1375597" y="449110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73580" y="244946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抖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853700" y="250986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组词：发抖  抖动  精神抖擞  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754609" y="189314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dǒu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73580" y="376709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853700" y="3818200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组词：蟋蟀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754609" y="321077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773580" y="499123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蟀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853700" y="504233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组词：蟋蟀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754609" y="443491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shuài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03512" y="244946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783632" y="250986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组词：吟唱  吟诗  低吟浅唱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684541" y="1893148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03512" y="376709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783632" y="3818200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组词：辽阔  辽远  辽宁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684541" y="321077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703512" y="499123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阔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783632" y="504233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组词：宽阔  广阔  海阔天空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684541" y="443491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kuò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9" name="TextBox 13"/>
          <p:cNvSpPr txBox="1"/>
          <p:nvPr/>
        </p:nvSpPr>
        <p:spPr>
          <a:xfrm>
            <a:off x="777276" y="34626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歌韵：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歌曲的韵味。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777276" y="40387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叮咛：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叮嘱，告诫。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777276" y="2474893"/>
            <a:ext cx="7644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物体通过一个中心位置，不断做往复运动。摆的运动就是振动。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807272" y="463397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宽阔的，广阔的。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74489" y="141277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807327" y="538676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丰满，充实。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73" y="28432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3" name="TextBox 18"/>
          <p:cNvSpPr txBox="1"/>
          <p:nvPr/>
        </p:nvSpPr>
        <p:spPr>
          <a:xfrm>
            <a:off x="829576" y="2891562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秋风吹过，仿佛丰收的（         ），农民伯伯看着这（          ）的田地里，谷粒（          ），欣慰地笑了。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807814" y="34928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853380" y="29238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歌韵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74489" y="154678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13292" y="40592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6"/>
          <p:cNvSpPr txBox="1"/>
          <p:nvPr/>
        </p:nvSpPr>
        <p:spPr>
          <a:xfrm>
            <a:off x="2810765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振动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4310963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震动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5811161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叮咛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7311359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叮嘱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2829815" y="256331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掠过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4330013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拂过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5830211" y="255704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7330409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广阔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2791715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4291913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狭小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5792111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7292309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干瘪</a:t>
            </a:r>
          </a:p>
        </p:txBody>
      </p:sp>
      <p:sp>
        <p:nvSpPr>
          <p:cNvPr id="21" name="TextBox 41"/>
          <p:cNvSpPr txBox="1"/>
          <p:nvPr/>
        </p:nvSpPr>
        <p:spPr>
          <a:xfrm>
            <a:off x="2810765" y="450126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匆匆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4310963" y="450126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11561" y="17712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611560" y="35714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2"/>
            <a:ext cx="5291135" cy="27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9"/>
          <p:cNvSpPr/>
          <p:nvPr/>
        </p:nvSpPr>
        <p:spPr>
          <a:xfrm>
            <a:off x="6296383" y="3349709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31376" y="3349709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0" name="云形标注 17"/>
          <p:cNvSpPr/>
          <p:nvPr/>
        </p:nvSpPr>
        <p:spPr>
          <a:xfrm>
            <a:off x="3776103" y="4083801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3954981" y="404710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91" y="4083801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81" y="4647267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7-听听，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05037" y="11951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34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宽屏</PresentationFormat>
  <Paragraphs>148</Paragraphs>
  <Slides>17</Slides>
  <Notes>17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Calibri</vt:lpstr>
      <vt:lpstr>思源黑体 CN Regular</vt:lpstr>
      <vt:lpstr>FandolFang R</vt:lpstr>
      <vt:lpstr>阿里巴巴普惠体 M</vt:lpstr>
      <vt:lpstr>Arial</vt:lpstr>
      <vt:lpstr>宋体</vt:lpstr>
      <vt:lpstr>微软雅黑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2023-01-16T19:46:24Z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1B3EEF09B4D04E788298AC7A21FE446A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