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1" r:id="rId2"/>
    <p:sldId id="403" r:id="rId3"/>
    <p:sldId id="409" r:id="rId4"/>
    <p:sldId id="376" r:id="rId5"/>
    <p:sldId id="377" r:id="rId6"/>
    <p:sldId id="432" r:id="rId7"/>
    <p:sldId id="434" r:id="rId8"/>
    <p:sldId id="436" r:id="rId9"/>
    <p:sldId id="438" r:id="rId10"/>
    <p:sldId id="404" r:id="rId11"/>
    <p:sldId id="442" r:id="rId12"/>
    <p:sldId id="444" r:id="rId13"/>
    <p:sldId id="446" r:id="rId14"/>
    <p:sldId id="448" r:id="rId15"/>
    <p:sldId id="452" r:id="rId16"/>
    <p:sldId id="389" r:id="rId17"/>
    <p:sldId id="422" r:id="rId18"/>
    <p:sldId id="373" r:id="rId19"/>
    <p:sldId id="375" r:id="rId20"/>
    <p:sldId id="401" r:id="rId21"/>
    <p:sldId id="400" r:id="rId22"/>
    <p:sldId id="392" r:id="rId23"/>
    <p:sldId id="390" r:id="rId24"/>
    <p:sldId id="396" r:id="rId25"/>
    <p:sldId id="397" r:id="rId26"/>
    <p:sldId id="417" r:id="rId27"/>
    <p:sldId id="426" r:id="rId28"/>
    <p:sldId id="424" r:id="rId29"/>
    <p:sldId id="415" r:id="rId30"/>
    <p:sldId id="473" r:id="rId31"/>
    <p:sldId id="407" r:id="rId32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rgbClr val="060912"/>
        </a:solidFill>
        <a:latin typeface="Times" pitchFamily="18" charset="0"/>
        <a:ea typeface="黑体" panose="0201060906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1" i="0" u="none" kern="1200" baseline="0">
        <a:solidFill>
          <a:srgbClr val="060912"/>
        </a:solidFill>
        <a:latin typeface="Times" pitchFamily="18" charset="0"/>
        <a:ea typeface="黑体" panose="0201060906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rgbClr val="060912"/>
        </a:solidFill>
        <a:latin typeface="Times" pitchFamily="18" charset="0"/>
        <a:ea typeface="黑体" panose="0201060906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1" i="0" u="none" kern="1200" baseline="0">
        <a:solidFill>
          <a:srgbClr val="060912"/>
        </a:solidFill>
        <a:latin typeface="Times" pitchFamily="18" charset="0"/>
        <a:ea typeface="黑体" panose="0201060906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rgbClr val="060912"/>
        </a:solidFill>
        <a:latin typeface="Times" pitchFamily="18" charset="0"/>
        <a:ea typeface="黑体" panose="0201060906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rgbClr val="060912"/>
        </a:solidFill>
        <a:latin typeface="Times" pitchFamily="18" charset="0"/>
        <a:ea typeface="黑体" panose="0201060906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rgbClr val="060912"/>
        </a:solidFill>
        <a:latin typeface="Times" pitchFamily="18" charset="0"/>
        <a:ea typeface="黑体" panose="0201060906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rgbClr val="060912"/>
        </a:solidFill>
        <a:latin typeface="Times" pitchFamily="18" charset="0"/>
        <a:ea typeface="黑体" panose="0201060906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400" b="1" i="0" u="none" kern="1200" baseline="0">
        <a:solidFill>
          <a:srgbClr val="060912"/>
        </a:solidFill>
        <a:latin typeface="Times" pitchFamily="18" charset="0"/>
        <a:ea typeface="黑体" panose="0201060906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/>
    <p:restoredTop sz="94691"/>
  </p:normalViewPr>
  <p:slideViewPr>
    <p:cSldViewPr showGuides="1">
      <p:cViewPr varScale="1">
        <p:scale>
          <a:sx n="116" d="100"/>
          <a:sy n="116" d="100"/>
        </p:scale>
        <p:origin x="-1494" y="-96"/>
      </p:cViewPr>
      <p:guideLst>
        <p:guide orient="horz" pos="2226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4818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 smtClean="0">
                <a:ea typeface="黑体" panose="0201060906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060912"/>
              </a:solidFill>
              <a:effectLst/>
              <a:uLnTx/>
              <a:uFillTx/>
              <a:latin typeface="Times" pitchFamily="18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 smtClean="0">
                <a:ea typeface="黑体" panose="0201060906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060912"/>
              </a:solidFill>
              <a:effectLst/>
              <a:uLnTx/>
              <a:uFillTx/>
              <a:latin typeface="Times" pitchFamily="18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24581" name="备注占位符 4"/>
          <p:cNvSpPr>
            <a:spLocks noGrp="1"/>
          </p:cNvSpPr>
          <p:nvPr>
            <p:ph type="body" sz="quarter" idx="6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 smtClean="0">
                <a:ea typeface="黑体" panose="0201060906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060912"/>
              </a:solidFill>
              <a:effectLst/>
              <a:uLnTx/>
              <a:uFillTx/>
              <a:latin typeface="Times" pitchFamily="18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defPPr/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3152DF-8B02-43BD-9A18-7B599A1DA184}" type="slidenum">
              <a:rPr kumimoji="1" lang="zh-CN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60912"/>
                </a:solidFill>
                <a:effectLst/>
                <a:uLnTx/>
                <a:uFillTx/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kumimoji="1" lang="zh-CN" altLang="en-US" sz="1200" b="1" i="0" u="none" strike="noStrike" kern="1200" cap="none" spc="0" normalizeH="0" baseline="0" noProof="0" smtClean="0">
              <a:ln>
                <a:noFill/>
              </a:ln>
              <a:solidFill>
                <a:srgbClr val="060912"/>
              </a:solidFill>
              <a:effectLst/>
              <a:uLnTx/>
              <a:uFillTx/>
              <a:latin typeface="Times" pitchFamily="18" charset="0"/>
              <a:ea typeface="黑体" panose="0201060906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defPPr/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6627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1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5058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5059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10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9154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9155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11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1202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1203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12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3250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3251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13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5298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5299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14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9394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9395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15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1442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1443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16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3490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3491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17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5538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5539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18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7586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7587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19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0722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0723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2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9634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69635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20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682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1683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21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3730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3731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22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5778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5779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23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7826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7827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24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9874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79875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25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81922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1923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26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83970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3971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27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86018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6019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28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88066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88067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29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674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8675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3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7346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7347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30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0114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0115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31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2770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2771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4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4818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4819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5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6866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6867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6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8914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8915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7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2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0963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8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3010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3011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>
            <a:defPPr/>
          </a:lstStyle>
          <a:p>
            <a:pPr lvl="0" algn="r"/>
            <a:fld id="{9A0DB2DC-4C9A-4742-B13C-FB6460FD3503}" type="slidenum">
              <a:rPr lang="zh-CN" altLang="en-US" sz="1200">
                <a:solidFill>
                  <a:schemeClr val="tx1"/>
                </a:solidFill>
                <a:latin typeface="Times" pitchFamily="18" charset="0"/>
                <a:ea typeface="黑体" panose="02010609060101010101" pitchFamily="2" charset="-122"/>
              </a:rPr>
              <a:t>9</a:t>
            </a:fld>
            <a:endParaRPr lang="zh-CN" altLang="en-US" sz="1200">
              <a:solidFill>
                <a:schemeClr val="tx1"/>
              </a:solidFill>
              <a:latin typeface="Times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1122680"/>
            <a:ext cx="7886700" cy="2387600"/>
          </a:xfrm>
        </p:spPr>
        <p:txBody>
          <a:bodyPr anchor="b"/>
          <a:lstStyle>
            <a:defPPr/>
            <a:lvl1pPr algn="ctr">
              <a:defRPr sz="45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8650" y="3602355"/>
            <a:ext cx="7886700" cy="1655445"/>
          </a:xfrm>
        </p:spPr>
        <p:txBody>
          <a:bodyPr/>
          <a:lstStyle>
            <a:defPPr/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327025"/>
            <a:ext cx="7886700" cy="5850255"/>
          </a:xfrm>
        </p:spPr>
        <p:txBody>
          <a:bodyPr/>
          <a:lstStyle>
            <a:defPPr/>
            <a:lvl2pPr>
              <a:defRPr/>
            </a:lvl2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7485"/>
            <a:ext cx="7886700" cy="1325563"/>
          </a:xfrm>
        </p:spPr>
        <p:txBody>
          <a:bodyPr anchor="b" anchorCtr="0"/>
          <a:lstStyle>
            <a:defPPr/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702435"/>
            <a:ext cx="7886700" cy="4474845"/>
          </a:xfrm>
        </p:spPr>
        <p:txBody>
          <a:bodyPr/>
          <a:lstStyle>
            <a:defPPr/>
            <a:lvl2pPr>
              <a:defRPr/>
            </a:lvl2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  <a:lvl1pPr algn="ctr"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defPPr/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defPPr/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079" y="365125"/>
            <a:ext cx="7886700" cy="800100"/>
          </a:xfrm>
        </p:spPr>
        <p:txBody>
          <a:bodyPr anchor="ctr" anchorCtr="0"/>
          <a:lstStyle>
            <a:defPPr/>
            <a:lvl1pPr algn="ctr"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603" y="1482090"/>
            <a:ext cx="3915728" cy="823595"/>
          </a:xfrm>
        </p:spPr>
        <p:txBody>
          <a:bodyPr anchor="ctr" anchorCtr="0"/>
          <a:lstStyle>
            <a:defPPr/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8650" y="2368550"/>
            <a:ext cx="3916680" cy="3820795"/>
          </a:xfrm>
        </p:spPr>
        <p:txBody>
          <a:bodyPr/>
          <a:lstStyle>
            <a:defPPr/>
            <a:lvl1pPr>
              <a:defRPr sz="2100"/>
            </a:lvl1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491" y="1482090"/>
            <a:ext cx="3822859" cy="823595"/>
          </a:xfrm>
        </p:spPr>
        <p:txBody>
          <a:bodyPr anchor="ctr" anchorCtr="0"/>
          <a:lstStyle>
            <a:defPPr/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491" y="2368550"/>
            <a:ext cx="3822859" cy="3820795"/>
          </a:xfrm>
        </p:spPr>
        <p:txBody>
          <a:bodyPr/>
          <a:lstStyle>
            <a:defPPr/>
            <a:lvl1pPr>
              <a:defRPr sz="2100"/>
            </a:lvl1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7485"/>
            <a:ext cx="7886700" cy="1325563"/>
          </a:xfrm>
        </p:spPr>
        <p:txBody>
          <a:bodyPr anchor="b" anchorCtr="0"/>
          <a:lstStyle>
            <a:defPPr/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9525" y="-1905"/>
            <a:ext cx="5263039" cy="6861810"/>
          </a:xfrm>
          <a:noFill/>
        </p:spPr>
        <p:txBody>
          <a:bodyPr lIns="252095" tIns="144145"/>
          <a:lstStyle>
            <a:defPPr/>
            <a:lvl1pPr marL="0" indent="0" algn="ctr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12594" y="457200"/>
            <a:ext cx="3294221" cy="1055370"/>
          </a:xfrm>
        </p:spPr>
        <p:txBody>
          <a:bodyPr anchor="b" anchorCtr="0"/>
          <a:lstStyle>
            <a:defPPr/>
            <a:lvl1pPr>
              <a:defRPr sz="24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12118" y="1694180"/>
            <a:ext cx="3295174" cy="4480560"/>
          </a:xfrm>
        </p:spPr>
        <p:txBody>
          <a:bodyPr/>
          <a:lstStyle>
            <a:defPPr/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629" y="-7620"/>
            <a:ext cx="5263039" cy="6861810"/>
          </a:xfrm>
          <a:noFill/>
        </p:spPr>
        <p:txBody>
          <a:bodyPr lIns="252095" tIns="144145"/>
          <a:lstStyle>
            <a:defPPr/>
            <a:lvl1pPr marL="0" indent="0" algn="ctr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7181" y="457200"/>
            <a:ext cx="3209925" cy="1055370"/>
          </a:xfrm>
        </p:spPr>
        <p:txBody>
          <a:bodyPr anchor="t" anchorCtr="0"/>
          <a:lstStyle>
            <a:defPPr/>
            <a:lvl1pPr>
              <a:defRPr sz="24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07181" y="1694180"/>
            <a:ext cx="3210401" cy="4480560"/>
          </a:xfrm>
        </p:spPr>
        <p:txBody>
          <a:bodyPr/>
          <a:lstStyle>
            <a:defPPr/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defPPr/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defPPr/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lstStyle>
            <a:defPPr/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59D9C70D-B7C8-466D-B87C-22D855EF72C6}" type="datetimeFigureOut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0F9045BA-9AC9-4435-A9A0-D822685BA71C}" type="slidenum">
              <a:rPr lang="zh-CN" altLang="en-US" strike="noStrike" noProof="1" smtClean="0">
                <a:latin typeface="Times" pitchFamily="18" charset="0"/>
                <a:ea typeface="黑体" panose="0201060906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xStyles>
    <p:titleStyle>
      <a:defPPr/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889891" y="3004344"/>
            <a:ext cx="5553075" cy="1160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2" name="TextBox 7"/>
          <p:cNvSpPr txBox="1"/>
          <p:nvPr/>
        </p:nvSpPr>
        <p:spPr>
          <a:xfrm>
            <a:off x="0" y="764704"/>
            <a:ext cx="9144000" cy="130317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 algn="ctr" eaLnBrk="0" hangingPunct="0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青岛版七年级数学（上册）第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章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  <a:p>
            <a:pPr algn="ctr" eaLnBrk="0" hangingPunct="0">
              <a:lnSpc>
                <a:spcPct val="150000"/>
              </a:lnSpc>
            </a:pPr>
            <a:r>
              <a:rPr lang="zh-CN" altLang="en-US" sz="2800" dirty="0">
                <a:solidFill>
                  <a:srgbClr val="F60A75"/>
                </a:solidFill>
                <a:latin typeface="Times New Roman" panose="02020603050405020304" charset="0"/>
              </a:rPr>
              <a:t>基本的几何图形</a:t>
            </a:r>
            <a:endParaRPr lang="zh-CN" altLang="en-US" sz="2800" dirty="0">
              <a:solidFill>
                <a:srgbClr val="F60A75"/>
              </a:solidFill>
              <a:latin typeface="Times New Roman" panose="02020603050405020304"/>
            </a:endParaRPr>
          </a:p>
        </p:txBody>
      </p:sp>
      <p:sp>
        <p:nvSpPr>
          <p:cNvPr id="25604" name="TextBox 8"/>
          <p:cNvSpPr txBox="1"/>
          <p:nvPr/>
        </p:nvSpPr>
        <p:spPr>
          <a:xfrm>
            <a:off x="2310654" y="3231356"/>
            <a:ext cx="4711547" cy="76944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algn="ctr" eaLnBrk="0" hangingPunct="0"/>
            <a:r>
              <a:rPr lang="zh-CN" altLang="en-US" sz="4400" dirty="0" smtClean="0">
                <a:latin typeface="微软雅黑" panose="020B0503020204020204" charset="-122"/>
                <a:ea typeface="微软雅黑" panose="020B0503020204020204" charset="-122"/>
              </a:rPr>
              <a:t>线</a:t>
            </a:r>
            <a:r>
              <a:rPr lang="zh-CN" altLang="en-US" sz="4400" dirty="0">
                <a:latin typeface="微软雅黑" panose="020B0503020204020204" charset="-122"/>
                <a:ea typeface="微软雅黑" panose="020B0503020204020204" charset="-122"/>
              </a:rPr>
              <a:t>段的比较与作法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4"/>
          <p:cNvSpPr txBox="1"/>
          <p:nvPr/>
        </p:nvSpPr>
        <p:spPr>
          <a:xfrm>
            <a:off x="684213" y="993775"/>
            <a:ext cx="1800225" cy="5794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</a:ln>
        </p:spPr>
        <p:txBody>
          <a:bodyPr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3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2" charset="-122"/>
                <a:cs typeface="+mn-cs"/>
                <a:sym typeface="+mn-ea"/>
              </a:rPr>
              <a:t>做一做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Times New Roman" panose="02020603050405020304"/>
              <a:ea typeface="黑体" panose="02010609060101010101" pitchFamily="2" charset="-122"/>
              <a:cs typeface="+mn-cs"/>
              <a:sym typeface="+mn-ea"/>
            </a:endParaRPr>
          </a:p>
        </p:txBody>
      </p:sp>
      <p:sp>
        <p:nvSpPr>
          <p:cNvPr id="44034" name="Text Box 7"/>
          <p:cNvSpPr txBox="1"/>
          <p:nvPr/>
        </p:nvSpPr>
        <p:spPr>
          <a:xfrm>
            <a:off x="500063" y="1854200"/>
            <a:ext cx="8372475" cy="1076325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200">
                <a:latin typeface="Times New Roman" panose="02020603050405020304" charset="0"/>
              </a:rPr>
              <a:t>1</a:t>
            </a:r>
            <a:r>
              <a:rPr lang="zh-CN" altLang="en-US" sz="3200">
                <a:latin typeface="Times New Roman" panose="02020603050405020304" charset="0"/>
                <a:ea typeface="黑体" panose="02010609060101010101" pitchFamily="2" charset="-122"/>
              </a:rPr>
              <a:t>、估计下列图形中线段</a:t>
            </a:r>
            <a:r>
              <a:rPr lang="en-US" altLang="zh-CN" sz="3200" i="1">
                <a:latin typeface="Times New Roman" panose="02020603050405020304" charset="0"/>
              </a:rPr>
              <a:t>AB</a:t>
            </a:r>
            <a:r>
              <a:rPr lang="zh-CN" altLang="en-US" sz="3200">
                <a:latin typeface="Times New Roman" panose="02020603050405020304" charset="0"/>
                <a:ea typeface="黑体" panose="02010609060101010101" pitchFamily="2" charset="-122"/>
              </a:rPr>
              <a:t>与线段</a:t>
            </a:r>
            <a:r>
              <a:rPr lang="en-US" altLang="zh-CN" sz="3200" i="1">
                <a:latin typeface="Times New Roman" panose="02020603050405020304" charset="0"/>
              </a:rPr>
              <a:t>AC</a:t>
            </a:r>
            <a:r>
              <a:rPr lang="zh-CN" altLang="en-US" sz="3200">
                <a:latin typeface="Times New Roman" panose="02020603050405020304" charset="0"/>
                <a:ea typeface="黑体" panose="02010609060101010101" pitchFamily="2" charset="-122"/>
              </a:rPr>
              <a:t>的大小关系，再用刻度尺或用圆规来检验你的估计</a:t>
            </a:r>
            <a:r>
              <a:rPr lang="en-US" altLang="zh-CN" sz="3200">
                <a:latin typeface="Times New Roman" panose="02020603050405020304" charset="0"/>
              </a:rPr>
              <a:t>.</a:t>
            </a:r>
            <a:endParaRPr lang="en-US" altLang="zh-CN" sz="3200">
              <a:latin typeface="Times New Roman" panose="02020603050405020304"/>
            </a:endParaRPr>
          </a:p>
        </p:txBody>
      </p:sp>
      <p:sp>
        <p:nvSpPr>
          <p:cNvPr id="44035" name="Text Box 9"/>
          <p:cNvSpPr txBox="1"/>
          <p:nvPr/>
        </p:nvSpPr>
        <p:spPr>
          <a:xfrm>
            <a:off x="466725" y="4654550"/>
            <a:ext cx="504825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i="1">
                <a:latin typeface="Times New Roman" panose="02020603050405020304" charset="0"/>
              </a:rPr>
              <a:t>A</a:t>
            </a:r>
            <a:endParaRPr lang="en-US" altLang="zh-CN" i="1">
              <a:latin typeface="Times New Roman" panose="02020603050405020304"/>
            </a:endParaRPr>
          </a:p>
        </p:txBody>
      </p:sp>
      <p:sp>
        <p:nvSpPr>
          <p:cNvPr id="44036" name="Text Box 10"/>
          <p:cNvSpPr txBox="1"/>
          <p:nvPr/>
        </p:nvSpPr>
        <p:spPr>
          <a:xfrm>
            <a:off x="2482850" y="3573463"/>
            <a:ext cx="504825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i="1">
                <a:latin typeface="Times New Roman" panose="02020603050405020304" charset="0"/>
              </a:rPr>
              <a:t>C</a:t>
            </a:r>
          </a:p>
        </p:txBody>
      </p:sp>
      <p:sp>
        <p:nvSpPr>
          <p:cNvPr id="44037" name="Text Box 11"/>
          <p:cNvSpPr txBox="1"/>
          <p:nvPr/>
        </p:nvSpPr>
        <p:spPr>
          <a:xfrm>
            <a:off x="2841625" y="5229225"/>
            <a:ext cx="504825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i="1">
                <a:latin typeface="Times New Roman" panose="02020603050405020304" charset="0"/>
              </a:rPr>
              <a:t>B</a:t>
            </a:r>
          </a:p>
        </p:txBody>
      </p:sp>
      <p:sp>
        <p:nvSpPr>
          <p:cNvPr id="44038" name="Text Box 12"/>
          <p:cNvSpPr txBox="1"/>
          <p:nvPr/>
        </p:nvSpPr>
        <p:spPr>
          <a:xfrm>
            <a:off x="1330325" y="5013325"/>
            <a:ext cx="863600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Times New Roman" panose="02020603050405020304" charset="0"/>
              </a:rPr>
              <a:t>(1)</a:t>
            </a:r>
            <a:endParaRPr lang="en-US" altLang="zh-CN">
              <a:latin typeface="Times New Roman" panose="02020603050405020304"/>
            </a:endParaRPr>
          </a:p>
        </p:txBody>
      </p:sp>
      <p:sp>
        <p:nvSpPr>
          <p:cNvPr id="44039" name="Line 13"/>
          <p:cNvSpPr/>
          <p:nvPr/>
        </p:nvSpPr>
        <p:spPr>
          <a:xfrm flipV="1">
            <a:off x="971550" y="3862388"/>
            <a:ext cx="1511300" cy="863600"/>
          </a:xfrm>
          <a:prstGeom prst="line">
            <a:avLst/>
          </a:prstGeom>
          <a:ln w="38100" cap="flat" cmpd="sng">
            <a:solidFill>
              <a:srgbClr val="17059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4040" name="Line 14"/>
          <p:cNvSpPr/>
          <p:nvPr/>
        </p:nvSpPr>
        <p:spPr>
          <a:xfrm>
            <a:off x="971550" y="4725988"/>
            <a:ext cx="2016125" cy="503237"/>
          </a:xfrm>
          <a:prstGeom prst="line">
            <a:avLst/>
          </a:prstGeom>
          <a:ln w="38100" cap="flat" cmpd="sng">
            <a:solidFill>
              <a:srgbClr val="17059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4041" name="Line 15"/>
          <p:cNvSpPr/>
          <p:nvPr/>
        </p:nvSpPr>
        <p:spPr>
          <a:xfrm>
            <a:off x="2482850" y="3862388"/>
            <a:ext cx="504825" cy="1366837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4042" name="Line 21"/>
          <p:cNvSpPr/>
          <p:nvPr/>
        </p:nvSpPr>
        <p:spPr>
          <a:xfrm flipV="1">
            <a:off x="3779838" y="3789363"/>
            <a:ext cx="1800225" cy="1081087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4043" name="Line 22"/>
          <p:cNvSpPr/>
          <p:nvPr/>
        </p:nvSpPr>
        <p:spPr>
          <a:xfrm flipV="1">
            <a:off x="3779838" y="4725988"/>
            <a:ext cx="1871662" cy="144462"/>
          </a:xfrm>
          <a:prstGeom prst="line">
            <a:avLst/>
          </a:prstGeom>
          <a:ln w="3810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4044" name="Line 24"/>
          <p:cNvSpPr/>
          <p:nvPr/>
        </p:nvSpPr>
        <p:spPr>
          <a:xfrm>
            <a:off x="5580063" y="3789363"/>
            <a:ext cx="71437" cy="93662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4045" name="Text Box 25"/>
          <p:cNvSpPr txBox="1"/>
          <p:nvPr/>
        </p:nvSpPr>
        <p:spPr>
          <a:xfrm>
            <a:off x="3562350" y="4797425"/>
            <a:ext cx="504825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i="1">
                <a:latin typeface="Times New Roman" panose="02020603050405020304" charset="0"/>
              </a:rPr>
              <a:t>A</a:t>
            </a:r>
          </a:p>
        </p:txBody>
      </p:sp>
      <p:sp>
        <p:nvSpPr>
          <p:cNvPr id="44046" name="Text Box 26"/>
          <p:cNvSpPr txBox="1"/>
          <p:nvPr/>
        </p:nvSpPr>
        <p:spPr>
          <a:xfrm>
            <a:off x="5434013" y="4797425"/>
            <a:ext cx="504825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i="1">
                <a:latin typeface="Times New Roman" panose="02020603050405020304" charset="0"/>
              </a:rPr>
              <a:t>B</a:t>
            </a:r>
          </a:p>
        </p:txBody>
      </p:sp>
      <p:sp>
        <p:nvSpPr>
          <p:cNvPr id="44047" name="Text Box 27"/>
          <p:cNvSpPr txBox="1"/>
          <p:nvPr/>
        </p:nvSpPr>
        <p:spPr>
          <a:xfrm>
            <a:off x="5075238" y="3502025"/>
            <a:ext cx="504825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i="1">
                <a:latin typeface="Times New Roman" panose="02020603050405020304" charset="0"/>
              </a:rPr>
              <a:t>C</a:t>
            </a:r>
          </a:p>
        </p:txBody>
      </p:sp>
      <p:sp>
        <p:nvSpPr>
          <p:cNvPr id="44048" name="Line 28"/>
          <p:cNvSpPr/>
          <p:nvPr/>
        </p:nvSpPr>
        <p:spPr>
          <a:xfrm flipH="1">
            <a:off x="6731000" y="3573463"/>
            <a:ext cx="1081088" cy="1223962"/>
          </a:xfrm>
          <a:prstGeom prst="line">
            <a:avLst/>
          </a:prstGeom>
          <a:ln w="3810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4049" name="Line 29"/>
          <p:cNvSpPr/>
          <p:nvPr/>
        </p:nvSpPr>
        <p:spPr>
          <a:xfrm rot="2864026" flipH="1">
            <a:off x="7018338" y="4149725"/>
            <a:ext cx="1081087" cy="1223963"/>
          </a:xfrm>
          <a:prstGeom prst="line">
            <a:avLst/>
          </a:prstGeom>
          <a:ln w="38100" cap="flat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4050" name="Line 30"/>
          <p:cNvSpPr/>
          <p:nvPr/>
        </p:nvSpPr>
        <p:spPr>
          <a:xfrm>
            <a:off x="7812088" y="3573463"/>
            <a:ext cx="576262" cy="1152525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4051" name="Text Box 31"/>
          <p:cNvSpPr txBox="1"/>
          <p:nvPr/>
        </p:nvSpPr>
        <p:spPr>
          <a:xfrm>
            <a:off x="6442075" y="4725988"/>
            <a:ext cx="504825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i="1">
                <a:latin typeface="Times New Roman" panose="02020603050405020304" charset="0"/>
              </a:rPr>
              <a:t>A</a:t>
            </a:r>
          </a:p>
        </p:txBody>
      </p:sp>
      <p:sp>
        <p:nvSpPr>
          <p:cNvPr id="44052" name="Text Box 32"/>
          <p:cNvSpPr txBox="1"/>
          <p:nvPr/>
        </p:nvSpPr>
        <p:spPr>
          <a:xfrm>
            <a:off x="8099425" y="4725988"/>
            <a:ext cx="504825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i="1">
                <a:latin typeface="Times New Roman" panose="02020603050405020304" charset="0"/>
              </a:rPr>
              <a:t>B</a:t>
            </a:r>
          </a:p>
        </p:txBody>
      </p:sp>
      <p:sp>
        <p:nvSpPr>
          <p:cNvPr id="44053" name="Text Box 33"/>
          <p:cNvSpPr txBox="1"/>
          <p:nvPr/>
        </p:nvSpPr>
        <p:spPr>
          <a:xfrm>
            <a:off x="7307263" y="3357563"/>
            <a:ext cx="504825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i="1">
                <a:latin typeface="Times New Roman" panose="02020603050405020304" charset="0"/>
              </a:rPr>
              <a:t>C</a:t>
            </a:r>
          </a:p>
        </p:txBody>
      </p:sp>
      <p:sp>
        <p:nvSpPr>
          <p:cNvPr id="44054" name="Text Box 34"/>
          <p:cNvSpPr txBox="1"/>
          <p:nvPr/>
        </p:nvSpPr>
        <p:spPr>
          <a:xfrm>
            <a:off x="4354513" y="4870450"/>
            <a:ext cx="863600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Times New Roman" panose="02020603050405020304" charset="0"/>
              </a:rPr>
              <a:t>(2)</a:t>
            </a:r>
          </a:p>
        </p:txBody>
      </p:sp>
      <p:sp>
        <p:nvSpPr>
          <p:cNvPr id="44055" name="Text Box 35"/>
          <p:cNvSpPr txBox="1"/>
          <p:nvPr/>
        </p:nvSpPr>
        <p:spPr>
          <a:xfrm>
            <a:off x="7235825" y="4870450"/>
            <a:ext cx="863600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>
                <a:latin typeface="Times New Roman" panose="02020603050405020304" charset="0"/>
              </a:rPr>
              <a:t>(3)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MCj02298810000[1]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12838" y="2587625"/>
            <a:ext cx="1806575" cy="16049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8130" name="Text Box 4"/>
          <p:cNvSpPr txBox="1"/>
          <p:nvPr/>
        </p:nvSpPr>
        <p:spPr>
          <a:xfrm>
            <a:off x="3416300" y="3163888"/>
            <a:ext cx="649288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•</a:t>
            </a:r>
          </a:p>
        </p:txBody>
      </p:sp>
      <p:sp>
        <p:nvSpPr>
          <p:cNvPr id="48131" name="Rectangle 5"/>
          <p:cNvSpPr/>
          <p:nvPr/>
        </p:nvSpPr>
        <p:spPr>
          <a:xfrm>
            <a:off x="7521575" y="3019425"/>
            <a:ext cx="363538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en-US" altLang="zh-CN" sz="280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•</a:t>
            </a:r>
          </a:p>
        </p:txBody>
      </p:sp>
      <p:sp>
        <p:nvSpPr>
          <p:cNvPr id="48132" name="Text Box 6"/>
          <p:cNvSpPr txBox="1"/>
          <p:nvPr/>
        </p:nvSpPr>
        <p:spPr>
          <a:xfrm>
            <a:off x="3344863" y="3451225"/>
            <a:ext cx="647700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endParaRPr lang="en-US" altLang="zh-CN" sz="2800" i="1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48133" name="Text Box 7"/>
          <p:cNvSpPr txBox="1"/>
          <p:nvPr/>
        </p:nvSpPr>
        <p:spPr>
          <a:xfrm>
            <a:off x="7519988" y="3308350"/>
            <a:ext cx="720725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indent="-357505">
              <a:spcBef>
                <a:spcPct val="50000"/>
              </a:spcBef>
              <a:buSzTx/>
            </a:pPr>
            <a:r>
              <a:rPr lang="en-US" altLang="zh-CN" sz="28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48134" name="Freeform 8"/>
          <p:cNvSpPr/>
          <p:nvPr/>
        </p:nvSpPr>
        <p:spPr>
          <a:xfrm>
            <a:off x="3632200" y="2565400"/>
            <a:ext cx="4105275" cy="885825"/>
          </a:xfrm>
          <a:custGeom>
            <a:avLst/>
            <a:gdLst/>
            <a:ahLst/>
            <a:cxnLst>
              <a:cxn ang="0">
                <a:pos x="0" y="885825"/>
              </a:cxn>
              <a:cxn ang="0">
                <a:pos x="1296988" y="166688"/>
              </a:cxn>
              <a:cxn ang="0">
                <a:pos x="3241675" y="95250"/>
              </a:cxn>
              <a:cxn ang="0">
                <a:pos x="4105275" y="742950"/>
              </a:cxn>
            </a:cxnLst>
            <a:rect l="0" t="0" r="0" b="0"/>
            <a:pathLst>
              <a:path w="2586" h="558">
                <a:moveTo>
                  <a:pt x="0" y="558"/>
                </a:moveTo>
                <a:cubicBezTo>
                  <a:pt x="238" y="373"/>
                  <a:pt x="477" y="188"/>
                  <a:pt x="817" y="105"/>
                </a:cubicBezTo>
                <a:cubicBezTo>
                  <a:pt x="1157" y="22"/>
                  <a:pt x="1747" y="0"/>
                  <a:pt x="2042" y="60"/>
                </a:cubicBezTo>
                <a:cubicBezTo>
                  <a:pt x="2337" y="120"/>
                  <a:pt x="2495" y="400"/>
                  <a:pt x="2586" y="468"/>
                </a:cubicBezTo>
              </a:path>
            </a:pathLst>
          </a:custGeom>
          <a:noFill/>
          <a:ln w="952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48135" name="Line 9"/>
          <p:cNvSpPr/>
          <p:nvPr/>
        </p:nvSpPr>
        <p:spPr>
          <a:xfrm>
            <a:off x="3632200" y="3451225"/>
            <a:ext cx="2520950" cy="576263"/>
          </a:xfrm>
          <a:prstGeom prst="line">
            <a:avLst/>
          </a:prstGeom>
          <a:ln w="952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8136" name="Line 10"/>
          <p:cNvSpPr/>
          <p:nvPr/>
        </p:nvSpPr>
        <p:spPr>
          <a:xfrm flipV="1">
            <a:off x="6153150" y="3308350"/>
            <a:ext cx="1584325" cy="719138"/>
          </a:xfrm>
          <a:prstGeom prst="line">
            <a:avLst/>
          </a:prstGeom>
          <a:ln w="9525" cap="flat" cmpd="sng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48137" name="Freeform 11"/>
          <p:cNvSpPr/>
          <p:nvPr/>
        </p:nvSpPr>
        <p:spPr>
          <a:xfrm>
            <a:off x="3633788" y="1774825"/>
            <a:ext cx="4200525" cy="1666875"/>
          </a:xfrm>
          <a:custGeom>
            <a:avLst/>
            <a:gdLst/>
            <a:ahLst/>
            <a:cxnLst>
              <a:cxn ang="0">
                <a:pos x="0" y="1666875"/>
              </a:cxn>
              <a:cxn ang="0">
                <a:pos x="41275" y="1544638"/>
              </a:cxn>
              <a:cxn ang="0">
                <a:pos x="80963" y="1482725"/>
              </a:cxn>
              <a:cxn ang="0">
                <a:pos x="182563" y="1198563"/>
              </a:cxn>
              <a:cxn ang="0">
                <a:pos x="893763" y="630238"/>
              </a:cxn>
              <a:cxn ang="0">
                <a:pos x="974725" y="609600"/>
              </a:cxn>
              <a:cxn ang="0">
                <a:pos x="1239838" y="528638"/>
              </a:cxn>
              <a:cxn ang="0">
                <a:pos x="1524000" y="487363"/>
              </a:cxn>
              <a:cxn ang="0">
                <a:pos x="1889125" y="385763"/>
              </a:cxn>
              <a:cxn ang="0">
                <a:pos x="2459038" y="101600"/>
              </a:cxn>
              <a:cxn ang="0">
                <a:pos x="2722563" y="0"/>
              </a:cxn>
              <a:cxn ang="0">
                <a:pos x="2987675" y="20638"/>
              </a:cxn>
              <a:cxn ang="0">
                <a:pos x="3190875" y="142875"/>
              </a:cxn>
              <a:cxn ang="0">
                <a:pos x="3292475" y="244475"/>
              </a:cxn>
              <a:cxn ang="0">
                <a:pos x="3332163" y="304800"/>
              </a:cxn>
              <a:cxn ang="0">
                <a:pos x="3454400" y="385763"/>
              </a:cxn>
              <a:cxn ang="0">
                <a:pos x="3495675" y="447675"/>
              </a:cxn>
              <a:cxn ang="0">
                <a:pos x="3678238" y="568325"/>
              </a:cxn>
              <a:cxn ang="0">
                <a:pos x="3860800" y="690563"/>
              </a:cxn>
              <a:cxn ang="0">
                <a:pos x="3921125" y="711200"/>
              </a:cxn>
              <a:cxn ang="0">
                <a:pos x="4043363" y="792163"/>
              </a:cxn>
              <a:cxn ang="0">
                <a:pos x="4165600" y="1036638"/>
              </a:cxn>
              <a:cxn ang="0">
                <a:pos x="4165600" y="1341438"/>
              </a:cxn>
              <a:cxn ang="0">
                <a:pos x="4124325" y="1463675"/>
              </a:cxn>
              <a:cxn ang="0">
                <a:pos x="4105275" y="1524000"/>
              </a:cxn>
            </a:cxnLst>
            <a:rect l="0" t="0" r="0" b="0"/>
            <a:pathLst>
              <a:path w="2646" h="1050">
                <a:moveTo>
                  <a:pt x="0" y="1050"/>
                </a:moveTo>
                <a:cubicBezTo>
                  <a:pt x="9" y="1024"/>
                  <a:pt x="11" y="996"/>
                  <a:pt x="26" y="973"/>
                </a:cubicBezTo>
                <a:cubicBezTo>
                  <a:pt x="34" y="960"/>
                  <a:pt x="45" y="948"/>
                  <a:pt x="51" y="934"/>
                </a:cubicBezTo>
                <a:cubicBezTo>
                  <a:pt x="77" y="876"/>
                  <a:pt x="80" y="808"/>
                  <a:pt x="115" y="755"/>
                </a:cubicBezTo>
                <a:cubicBezTo>
                  <a:pt x="222" y="595"/>
                  <a:pt x="393" y="480"/>
                  <a:pt x="563" y="397"/>
                </a:cubicBezTo>
                <a:cubicBezTo>
                  <a:pt x="579" y="389"/>
                  <a:pt x="597" y="389"/>
                  <a:pt x="614" y="384"/>
                </a:cubicBezTo>
                <a:cubicBezTo>
                  <a:pt x="670" y="367"/>
                  <a:pt x="723" y="345"/>
                  <a:pt x="781" y="333"/>
                </a:cubicBezTo>
                <a:cubicBezTo>
                  <a:pt x="1005" y="287"/>
                  <a:pt x="683" y="359"/>
                  <a:pt x="960" y="307"/>
                </a:cubicBezTo>
                <a:cubicBezTo>
                  <a:pt x="1038" y="292"/>
                  <a:pt x="1114" y="265"/>
                  <a:pt x="1190" y="243"/>
                </a:cubicBezTo>
                <a:cubicBezTo>
                  <a:pt x="1322" y="205"/>
                  <a:pt x="1418" y="97"/>
                  <a:pt x="1549" y="64"/>
                </a:cubicBezTo>
                <a:cubicBezTo>
                  <a:pt x="1601" y="28"/>
                  <a:pt x="1656" y="20"/>
                  <a:pt x="1715" y="0"/>
                </a:cubicBezTo>
                <a:cubicBezTo>
                  <a:pt x="1771" y="4"/>
                  <a:pt x="1828" y="0"/>
                  <a:pt x="1882" y="13"/>
                </a:cubicBezTo>
                <a:cubicBezTo>
                  <a:pt x="1883" y="13"/>
                  <a:pt x="1999" y="83"/>
                  <a:pt x="2010" y="90"/>
                </a:cubicBezTo>
                <a:cubicBezTo>
                  <a:pt x="2076" y="190"/>
                  <a:pt x="1989" y="69"/>
                  <a:pt x="2074" y="154"/>
                </a:cubicBezTo>
                <a:cubicBezTo>
                  <a:pt x="2085" y="165"/>
                  <a:pt x="2088" y="182"/>
                  <a:pt x="2099" y="192"/>
                </a:cubicBezTo>
                <a:cubicBezTo>
                  <a:pt x="2122" y="212"/>
                  <a:pt x="2176" y="243"/>
                  <a:pt x="2176" y="243"/>
                </a:cubicBezTo>
                <a:cubicBezTo>
                  <a:pt x="2185" y="256"/>
                  <a:pt x="2190" y="272"/>
                  <a:pt x="2202" y="282"/>
                </a:cubicBezTo>
                <a:cubicBezTo>
                  <a:pt x="2236" y="312"/>
                  <a:pt x="2285" y="325"/>
                  <a:pt x="2317" y="358"/>
                </a:cubicBezTo>
                <a:cubicBezTo>
                  <a:pt x="2353" y="395"/>
                  <a:pt x="2387" y="412"/>
                  <a:pt x="2432" y="435"/>
                </a:cubicBezTo>
                <a:cubicBezTo>
                  <a:pt x="2444" y="441"/>
                  <a:pt x="2458" y="441"/>
                  <a:pt x="2470" y="448"/>
                </a:cubicBezTo>
                <a:cubicBezTo>
                  <a:pt x="2497" y="463"/>
                  <a:pt x="2547" y="499"/>
                  <a:pt x="2547" y="499"/>
                </a:cubicBezTo>
                <a:cubicBezTo>
                  <a:pt x="2566" y="555"/>
                  <a:pt x="2605" y="597"/>
                  <a:pt x="2624" y="653"/>
                </a:cubicBezTo>
                <a:cubicBezTo>
                  <a:pt x="2638" y="748"/>
                  <a:pt x="2646" y="745"/>
                  <a:pt x="2624" y="845"/>
                </a:cubicBezTo>
                <a:cubicBezTo>
                  <a:pt x="2618" y="871"/>
                  <a:pt x="2606" y="896"/>
                  <a:pt x="2598" y="922"/>
                </a:cubicBezTo>
                <a:cubicBezTo>
                  <a:pt x="2594" y="935"/>
                  <a:pt x="2586" y="960"/>
                  <a:pt x="2586" y="960"/>
                </a:cubicBezTo>
              </a:path>
            </a:pathLst>
          </a:custGeom>
          <a:noFill/>
          <a:ln w="9525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48138" name="Freeform 12"/>
          <p:cNvSpPr/>
          <p:nvPr/>
        </p:nvSpPr>
        <p:spPr>
          <a:xfrm>
            <a:off x="3654425" y="3298825"/>
            <a:ext cx="4268788" cy="1438275"/>
          </a:xfrm>
          <a:custGeom>
            <a:avLst/>
            <a:gdLst/>
            <a:ahLst/>
            <a:cxnLst>
              <a:cxn ang="0">
                <a:pos x="0" y="203200"/>
              </a:cxn>
              <a:cxn ang="0">
                <a:pos x="325437" y="447675"/>
              </a:cxn>
              <a:cxn ang="0">
                <a:pos x="528637" y="650875"/>
              </a:cxn>
              <a:cxn ang="0">
                <a:pos x="547687" y="873125"/>
              </a:cxn>
              <a:cxn ang="0">
                <a:pos x="669925" y="955675"/>
              </a:cxn>
              <a:cxn ang="0">
                <a:pos x="1076325" y="1076325"/>
              </a:cxn>
              <a:cxn ang="0">
                <a:pos x="1625600" y="1341438"/>
              </a:cxn>
              <a:cxn ang="0">
                <a:pos x="1808162" y="1401763"/>
              </a:cxn>
              <a:cxn ang="0">
                <a:pos x="2295525" y="1300163"/>
              </a:cxn>
              <a:cxn ang="0">
                <a:pos x="2579687" y="1362075"/>
              </a:cxn>
              <a:cxn ang="0">
                <a:pos x="2641600" y="1381125"/>
              </a:cxn>
              <a:cxn ang="0">
                <a:pos x="2763837" y="1422400"/>
              </a:cxn>
              <a:cxn ang="0">
                <a:pos x="3006725" y="1138238"/>
              </a:cxn>
              <a:cxn ang="0">
                <a:pos x="3271837" y="1177925"/>
              </a:cxn>
              <a:cxn ang="0">
                <a:pos x="3454400" y="1362075"/>
              </a:cxn>
              <a:cxn ang="0">
                <a:pos x="3819525" y="1422400"/>
              </a:cxn>
              <a:cxn ang="0">
                <a:pos x="4064000" y="1260475"/>
              </a:cxn>
              <a:cxn ang="0">
                <a:pos x="4022725" y="1138238"/>
              </a:cxn>
              <a:cxn ang="0">
                <a:pos x="3840162" y="995363"/>
              </a:cxn>
              <a:cxn ang="0">
                <a:pos x="4165600" y="812800"/>
              </a:cxn>
              <a:cxn ang="0">
                <a:pos x="4246562" y="690563"/>
              </a:cxn>
              <a:cxn ang="0">
                <a:pos x="4165600" y="650875"/>
              </a:cxn>
              <a:cxn ang="0">
                <a:pos x="4043362" y="609600"/>
              </a:cxn>
              <a:cxn ang="0">
                <a:pos x="3921125" y="508000"/>
              </a:cxn>
              <a:cxn ang="0">
                <a:pos x="3921125" y="203200"/>
              </a:cxn>
              <a:cxn ang="0">
                <a:pos x="4043362" y="142875"/>
              </a:cxn>
              <a:cxn ang="0">
                <a:pos x="4064000" y="0"/>
              </a:cxn>
            </a:cxnLst>
            <a:rect l="0" t="0" r="0" b="0"/>
            <a:pathLst>
              <a:path w="2689" h="905">
                <a:moveTo>
                  <a:pt x="0" y="128"/>
                </a:moveTo>
                <a:cubicBezTo>
                  <a:pt x="43" y="193"/>
                  <a:pt x="131" y="257"/>
                  <a:pt x="205" y="282"/>
                </a:cubicBezTo>
                <a:cubicBezTo>
                  <a:pt x="249" y="326"/>
                  <a:pt x="299" y="358"/>
                  <a:pt x="333" y="410"/>
                </a:cubicBezTo>
                <a:cubicBezTo>
                  <a:pt x="337" y="457"/>
                  <a:pt x="325" y="508"/>
                  <a:pt x="345" y="550"/>
                </a:cubicBezTo>
                <a:cubicBezTo>
                  <a:pt x="358" y="578"/>
                  <a:pt x="397" y="584"/>
                  <a:pt x="422" y="602"/>
                </a:cubicBezTo>
                <a:cubicBezTo>
                  <a:pt x="507" y="662"/>
                  <a:pt x="569" y="667"/>
                  <a:pt x="678" y="678"/>
                </a:cubicBezTo>
                <a:cubicBezTo>
                  <a:pt x="758" y="797"/>
                  <a:pt x="895" y="812"/>
                  <a:pt x="1024" y="845"/>
                </a:cubicBezTo>
                <a:cubicBezTo>
                  <a:pt x="1063" y="855"/>
                  <a:pt x="1100" y="873"/>
                  <a:pt x="1139" y="883"/>
                </a:cubicBezTo>
                <a:cubicBezTo>
                  <a:pt x="1249" y="873"/>
                  <a:pt x="1343" y="854"/>
                  <a:pt x="1446" y="819"/>
                </a:cubicBezTo>
                <a:cubicBezTo>
                  <a:pt x="1506" y="839"/>
                  <a:pt x="1561" y="849"/>
                  <a:pt x="1625" y="858"/>
                </a:cubicBezTo>
                <a:cubicBezTo>
                  <a:pt x="1638" y="862"/>
                  <a:pt x="1651" y="866"/>
                  <a:pt x="1664" y="870"/>
                </a:cubicBezTo>
                <a:cubicBezTo>
                  <a:pt x="1690" y="878"/>
                  <a:pt x="1741" y="896"/>
                  <a:pt x="1741" y="896"/>
                </a:cubicBezTo>
                <a:cubicBezTo>
                  <a:pt x="1921" y="878"/>
                  <a:pt x="1876" y="899"/>
                  <a:pt x="1894" y="717"/>
                </a:cubicBezTo>
                <a:cubicBezTo>
                  <a:pt x="1950" y="723"/>
                  <a:pt x="2014" y="711"/>
                  <a:pt x="2061" y="742"/>
                </a:cubicBezTo>
                <a:cubicBezTo>
                  <a:pt x="2111" y="775"/>
                  <a:pt x="2122" y="827"/>
                  <a:pt x="2176" y="858"/>
                </a:cubicBezTo>
                <a:cubicBezTo>
                  <a:pt x="2239" y="894"/>
                  <a:pt x="2335" y="884"/>
                  <a:pt x="2406" y="896"/>
                </a:cubicBezTo>
                <a:cubicBezTo>
                  <a:pt x="2535" y="881"/>
                  <a:pt x="2531" y="906"/>
                  <a:pt x="2560" y="794"/>
                </a:cubicBezTo>
                <a:cubicBezTo>
                  <a:pt x="2551" y="768"/>
                  <a:pt x="2556" y="732"/>
                  <a:pt x="2534" y="717"/>
                </a:cubicBezTo>
                <a:cubicBezTo>
                  <a:pt x="2493" y="689"/>
                  <a:pt x="2460" y="655"/>
                  <a:pt x="2419" y="627"/>
                </a:cubicBezTo>
                <a:cubicBezTo>
                  <a:pt x="2373" y="494"/>
                  <a:pt x="2538" y="519"/>
                  <a:pt x="2624" y="512"/>
                </a:cubicBezTo>
                <a:cubicBezTo>
                  <a:pt x="2629" y="507"/>
                  <a:pt x="2689" y="458"/>
                  <a:pt x="2675" y="435"/>
                </a:cubicBezTo>
                <a:cubicBezTo>
                  <a:pt x="2665" y="419"/>
                  <a:pt x="2642" y="417"/>
                  <a:pt x="2624" y="410"/>
                </a:cubicBezTo>
                <a:cubicBezTo>
                  <a:pt x="2599" y="400"/>
                  <a:pt x="2573" y="393"/>
                  <a:pt x="2547" y="384"/>
                </a:cubicBezTo>
                <a:cubicBezTo>
                  <a:pt x="2523" y="376"/>
                  <a:pt x="2486" y="335"/>
                  <a:pt x="2470" y="320"/>
                </a:cubicBezTo>
                <a:cubicBezTo>
                  <a:pt x="2451" y="263"/>
                  <a:pt x="2426" y="182"/>
                  <a:pt x="2470" y="128"/>
                </a:cubicBezTo>
                <a:cubicBezTo>
                  <a:pt x="2489" y="104"/>
                  <a:pt x="2520" y="98"/>
                  <a:pt x="2547" y="90"/>
                </a:cubicBezTo>
                <a:cubicBezTo>
                  <a:pt x="2575" y="7"/>
                  <a:pt x="2592" y="32"/>
                  <a:pt x="2560" y="0"/>
                </a:cubicBezTo>
              </a:path>
            </a:pathLst>
          </a:custGeom>
          <a:noFill/>
          <a:ln w="952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4765" name="Line 13"/>
          <p:cNvSpPr/>
          <p:nvPr/>
        </p:nvSpPr>
        <p:spPr>
          <a:xfrm flipV="1">
            <a:off x="3632200" y="3308350"/>
            <a:ext cx="4105275" cy="142875"/>
          </a:xfrm>
          <a:prstGeom prst="line">
            <a:avLst/>
          </a:prstGeom>
          <a:ln w="4445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74766" name="AutoShape 14"/>
          <p:cNvSpPr/>
          <p:nvPr/>
        </p:nvSpPr>
        <p:spPr>
          <a:xfrm>
            <a:off x="1878013" y="954088"/>
            <a:ext cx="3762375" cy="1323975"/>
          </a:xfrm>
          <a:prstGeom prst="cloudCallout">
            <a:avLst>
              <a:gd name="adj1" fmla="val -39954"/>
              <a:gd name="adj2" fmla="val 63528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pPr algn="ctr"/>
            <a:r>
              <a:rPr lang="zh-CN" altLang="en-US" sz="2800" dirty="0">
                <a:solidFill>
                  <a:srgbClr val="00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从</a:t>
            </a:r>
            <a:r>
              <a:rPr lang="en-US" altLang="zh-CN" sz="2800" i="1" dirty="0">
                <a:solidFill>
                  <a:srgbClr val="0066FF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solidFill>
                  <a:srgbClr val="00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地到</a:t>
            </a:r>
            <a:r>
              <a:rPr lang="en-US" altLang="zh-CN" sz="2800" i="1" dirty="0">
                <a:solidFill>
                  <a:srgbClr val="0066FF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solidFill>
                  <a:srgbClr val="00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地怎样走最近呢？</a:t>
            </a:r>
          </a:p>
        </p:txBody>
      </p:sp>
      <p:sp>
        <p:nvSpPr>
          <p:cNvPr id="74767" name="Text Box 15"/>
          <p:cNvSpPr txBox="1"/>
          <p:nvPr/>
        </p:nvSpPr>
        <p:spPr>
          <a:xfrm>
            <a:off x="468313" y="5014913"/>
            <a:ext cx="79914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两点的所有连线中</a:t>
            </a: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线段最短</a:t>
            </a: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74768" name="Text Box 16"/>
          <p:cNvSpPr txBox="1"/>
          <p:nvPr/>
        </p:nvSpPr>
        <p:spPr>
          <a:xfrm>
            <a:off x="4860925" y="5014913"/>
            <a:ext cx="4392613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（即两点之间</a:t>
            </a:r>
            <a:r>
              <a:rPr lang="en-US" altLang="zh-CN" sz="28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线段最短）</a:t>
            </a:r>
          </a:p>
        </p:txBody>
      </p:sp>
      <p:sp>
        <p:nvSpPr>
          <p:cNvPr id="74769" name="Text Box 17"/>
          <p:cNvSpPr txBox="1"/>
          <p:nvPr/>
        </p:nvSpPr>
        <p:spPr>
          <a:xfrm>
            <a:off x="468313" y="5662613"/>
            <a:ext cx="79914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连接两点间的线段的长度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叫做这两点的距离。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84860" y="412115"/>
            <a:ext cx="24187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r>
              <a:rPr lang="zh-CN" altLang="en-US" sz="4000">
                <a:solidFill>
                  <a:srgbClr val="FF0000"/>
                </a:solidFill>
              </a:rPr>
              <a:t>火眼金睛：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6" grpId="0" animBg="1"/>
      <p:bldP spid="74767" grpId="0"/>
      <p:bldP spid="74768" grpId="0"/>
      <p:bldP spid="747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2"/>
          <p:cNvSpPr txBox="1"/>
          <p:nvPr/>
        </p:nvSpPr>
        <p:spPr>
          <a:xfrm>
            <a:off x="538163" y="1841500"/>
            <a:ext cx="8382000" cy="16303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﹑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两点之间的距离是（        ）</a:t>
            </a:r>
          </a:p>
          <a:p>
            <a:pPr>
              <a:spcBef>
                <a:spcPct val="50000"/>
              </a:spcBef>
            </a:pPr>
            <a:endParaRPr lang="en-US" altLang="zh-CN" sz="4000" i="1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50178" name="Text Box 3"/>
          <p:cNvSpPr txBox="1"/>
          <p:nvPr/>
        </p:nvSpPr>
        <p:spPr>
          <a:xfrm>
            <a:off x="228600" y="2743200"/>
            <a:ext cx="9144000" cy="3476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）连接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en-US" altLang="zh-CN" sz="40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﹑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两点的线段  </a:t>
            </a:r>
          </a:p>
          <a:p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）连接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en-US" altLang="zh-CN" sz="40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﹑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两点的线</a:t>
            </a:r>
          </a:p>
          <a:p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）连接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en-US" altLang="zh-CN" sz="40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﹑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r>
              <a:rPr lang="zh-CN" altLang="en-US" sz="40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两点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的线段的长度</a:t>
            </a:r>
          </a:p>
          <a:p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）直线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MN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的长度</a:t>
            </a:r>
          </a:p>
          <a:p>
            <a:pPr>
              <a:spcBef>
                <a:spcPct val="50000"/>
              </a:spcBef>
            </a:pPr>
            <a:endParaRPr lang="zh-CN" altLang="en-US" sz="40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6804" name="Rectangle 4"/>
          <p:cNvSpPr/>
          <p:nvPr/>
        </p:nvSpPr>
        <p:spPr>
          <a:xfrm>
            <a:off x="7221538" y="1843088"/>
            <a:ext cx="550862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09600" y="1030288"/>
            <a:ext cx="1408113" cy="584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>
            <a:defPPr/>
          </a:lstStyle>
          <a:p>
            <a:pPr marR="0" defTabSz="914400" eaLnBrk="0" hangingPunct="0"/>
            <a:r>
              <a:rPr kumimoji="0" lang="zh-CN" altLang="en-US" sz="3200" kern="1200" cap="none" spc="0" normalizeH="0" baseline="0" noProof="1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2" charset="-122"/>
                <a:cs typeface="+mn-cs"/>
                <a:sym typeface="+mn-ea"/>
              </a:rPr>
              <a:t>练一练</a:t>
            </a:r>
            <a:endParaRPr kumimoji="0" lang="zh-CN" altLang="en-US" sz="3200" kern="1200" cap="none" spc="0" normalizeH="0" baseline="0" noProof="1">
              <a:solidFill>
                <a:schemeClr val="tx1"/>
              </a:solidFill>
              <a:latin typeface="Times New Roman" panose="02020603050405020304"/>
              <a:ea typeface="黑体" panose="0201060906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2"/>
          <p:cNvSpPr txBox="1"/>
          <p:nvPr/>
        </p:nvSpPr>
        <p:spPr>
          <a:xfrm>
            <a:off x="600075" y="1266825"/>
            <a:ext cx="8112125" cy="4398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（１）若点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在直线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AC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上，且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en-US" altLang="zh-CN" sz="40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=9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BC</a:t>
            </a:r>
            <a:r>
              <a:rPr lang="en-US" altLang="zh-CN" sz="40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=4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，则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AC</a:t>
            </a:r>
            <a:r>
              <a:rPr lang="en-US" altLang="zh-CN" sz="40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两点间的距离是（　　　）</a:t>
            </a:r>
          </a:p>
          <a:p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（Ａ）５     　　　　　　　　　  （Ｂ）１３</a:t>
            </a:r>
          </a:p>
          <a:p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（Ｃ）９　　　　　　　　　　（Ｄ）５或１３</a:t>
            </a:r>
            <a:endParaRPr lang="en-US" altLang="zh-CN" sz="40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8851" name="Text Box 3"/>
          <p:cNvSpPr txBox="1"/>
          <p:nvPr/>
        </p:nvSpPr>
        <p:spPr>
          <a:xfrm>
            <a:off x="2171700" y="2468563"/>
            <a:ext cx="8636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2"/>
          <p:cNvSpPr txBox="1"/>
          <p:nvPr/>
        </p:nvSpPr>
        <p:spPr>
          <a:xfrm>
            <a:off x="233363" y="977900"/>
            <a:ext cx="8604250" cy="5883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（２）将一段弯曲的公路改为直道可以缩短路程，其理由是（　　）</a:t>
            </a:r>
          </a:p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（Ａ）两点确定一条直线　　</a:t>
            </a:r>
          </a:p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（Ｂ）两点之间，线段最短</a:t>
            </a:r>
          </a:p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（Ｃ）两点之间，直线最短　</a:t>
            </a:r>
          </a:p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（Ｄ）线段有两个端点</a:t>
            </a:r>
          </a:p>
          <a:p>
            <a:pPr>
              <a:spcBef>
                <a:spcPct val="50000"/>
              </a:spcBef>
            </a:pPr>
            <a:endParaRPr lang="zh-CN" altLang="en-US" sz="40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0899" name="Rectangle 3"/>
          <p:cNvSpPr/>
          <p:nvPr/>
        </p:nvSpPr>
        <p:spPr>
          <a:xfrm>
            <a:off x="6072188" y="1573213"/>
            <a:ext cx="693737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2"/>
          <p:cNvSpPr txBox="1"/>
          <p:nvPr/>
        </p:nvSpPr>
        <p:spPr>
          <a:xfrm>
            <a:off x="755650" y="1052513"/>
            <a:ext cx="7777163" cy="2552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4.如图：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﹑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两点间的距离是</a:t>
            </a:r>
          </a:p>
          <a:p>
            <a:pPr>
              <a:spcBef>
                <a:spcPct val="50000"/>
              </a:spcBef>
            </a:pPr>
            <a:r>
              <a:rPr lang="zh-CN" altLang="en-US" sz="40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</a:t>
            </a: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﹑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C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两点间的距离是</a:t>
            </a:r>
            <a:r>
              <a:rPr lang="zh-CN" altLang="en-US" sz="4000"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</a:t>
            </a: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58370" name="AutoShape 5"/>
          <p:cNvSpPr/>
          <p:nvPr/>
        </p:nvSpPr>
        <p:spPr>
          <a:xfrm>
            <a:off x="3059113" y="3914775"/>
            <a:ext cx="2592387" cy="180022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>
            <a:defPPr/>
          </a:lstStyle>
          <a:p>
            <a:pPr algn="ctr">
              <a:spcBef>
                <a:spcPct val="50000"/>
              </a:spcBef>
            </a:pPr>
            <a:endParaRPr lang="zh-CN" altLang="en-US">
              <a:latin typeface="Times" pitchFamily="18" charset="0"/>
              <a:ea typeface="黑体" panose="02010609060101010101" pitchFamily="2" charset="-122"/>
            </a:endParaRPr>
          </a:p>
        </p:txBody>
      </p:sp>
      <p:sp>
        <p:nvSpPr>
          <p:cNvPr id="58371" name="Text Box 6"/>
          <p:cNvSpPr txBox="1"/>
          <p:nvPr/>
        </p:nvSpPr>
        <p:spPr>
          <a:xfrm>
            <a:off x="4140200" y="3519488"/>
            <a:ext cx="576263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58372" name="Text Box 7"/>
          <p:cNvSpPr txBox="1"/>
          <p:nvPr/>
        </p:nvSpPr>
        <p:spPr>
          <a:xfrm>
            <a:off x="2627313" y="5434013"/>
            <a:ext cx="574675" cy="520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58373" name="Text Box 8"/>
          <p:cNvSpPr txBox="1"/>
          <p:nvPr/>
        </p:nvSpPr>
        <p:spPr>
          <a:xfrm>
            <a:off x="5653088" y="5434013"/>
            <a:ext cx="863600" cy="520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85002" name="Text Box 10"/>
          <p:cNvSpPr txBox="1"/>
          <p:nvPr/>
        </p:nvSpPr>
        <p:spPr>
          <a:xfrm>
            <a:off x="5722938" y="2936875"/>
            <a:ext cx="2519362" cy="520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线段</a:t>
            </a:r>
            <a:r>
              <a:rPr lang="en-US" altLang="zh-CN" sz="2800" i="1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</a:rPr>
              <a:t>BC</a:t>
            </a:r>
            <a:r>
              <a:rPr lang="zh-CN" altLang="en-US" sz="280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的长度</a:t>
            </a:r>
          </a:p>
        </p:txBody>
      </p:sp>
      <p:sp>
        <p:nvSpPr>
          <p:cNvPr id="2" name="Text Box 9"/>
          <p:cNvSpPr txBox="1"/>
          <p:nvPr/>
        </p:nvSpPr>
        <p:spPr>
          <a:xfrm>
            <a:off x="889000" y="2039938"/>
            <a:ext cx="266382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  <a:buSzTx/>
            </a:pPr>
            <a:r>
              <a:rPr lang="zh-CN" altLang="en-US" sz="280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线段</a:t>
            </a:r>
            <a:r>
              <a:rPr lang="en-US" altLang="zh-CN" sz="2800" i="1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zh-CN" altLang="en-US" sz="280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的长度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2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Line 2"/>
          <p:cNvSpPr/>
          <p:nvPr/>
        </p:nvSpPr>
        <p:spPr>
          <a:xfrm flipH="1">
            <a:off x="5578475" y="-446087"/>
            <a:ext cx="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grpSp>
        <p:nvGrpSpPr>
          <p:cNvPr id="2" name="Group 51"/>
          <p:cNvGrpSpPr/>
          <p:nvPr/>
        </p:nvGrpSpPr>
        <p:grpSpPr>
          <a:xfrm>
            <a:off x="582613" y="3313113"/>
            <a:ext cx="1079500" cy="503237"/>
            <a:chOff x="3847" y="1680"/>
            <a:chExt cx="680" cy="317"/>
          </a:xfrm>
        </p:grpSpPr>
        <p:sp>
          <p:nvSpPr>
            <p:cNvPr id="185348" name="Rectangle 4"/>
            <p:cNvSpPr>
              <a:spLocks noChangeArrowheads="1"/>
            </p:cNvSpPr>
            <p:nvPr/>
          </p:nvSpPr>
          <p:spPr bwMode="auto">
            <a:xfrm>
              <a:off x="4060" y="1707"/>
              <a:ext cx="211" cy="29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>
              <a:defPPr/>
              <a:lvl1pPr eaLnBrk="0" hangingPunct="0"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1" u="none" strike="noStrike" kern="1200" cap="none" spc="0" normalizeH="0" baseline="0" noProof="0" smtClean="0">
                  <a:ln>
                    <a:noFill/>
                  </a:ln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charset="0"/>
                  <a:ea typeface="华文中宋" panose="02010600040101010101" pitchFamily="2" charset="-122"/>
                  <a:cs typeface="Times New Roman" panose="02020603050405020304" charset="0"/>
                  <a:sym typeface="+mn-ea"/>
                </a:rPr>
                <a:t>a</a:t>
              </a:r>
              <a:endParaRPr kumimoji="0" lang="en-US" altLang="zh-CN" sz="2400" b="1" i="1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/>
                <a:ea typeface="华文中宋" panose="02010600040101010101" pitchFamily="2" charset="-122"/>
                <a:cs typeface="Times New Roman" panose="02020603050405020304"/>
                <a:sym typeface="+mn-ea"/>
              </a:endParaRPr>
            </a:p>
          </p:txBody>
        </p:sp>
        <p:grpSp>
          <p:nvGrpSpPr>
            <p:cNvPr id="60420" name="Group 6"/>
            <p:cNvGrpSpPr/>
            <p:nvPr/>
          </p:nvGrpSpPr>
          <p:grpSpPr>
            <a:xfrm>
              <a:off x="3847" y="1680"/>
              <a:ext cx="680" cy="96"/>
              <a:chOff x="3984" y="1539"/>
              <a:chExt cx="816" cy="46"/>
            </a:xfrm>
          </p:grpSpPr>
          <p:sp>
            <p:nvSpPr>
              <p:cNvPr id="60421" name="Line 7"/>
              <p:cNvSpPr/>
              <p:nvPr/>
            </p:nvSpPr>
            <p:spPr>
              <a:xfrm>
                <a:off x="3984" y="1584"/>
                <a:ext cx="816" cy="1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/>
              </a:p>
            </p:txBody>
          </p:sp>
          <p:grpSp>
            <p:nvGrpSpPr>
              <p:cNvPr id="60422" name="Group 8"/>
              <p:cNvGrpSpPr/>
              <p:nvPr/>
            </p:nvGrpSpPr>
            <p:grpSpPr>
              <a:xfrm>
                <a:off x="3984" y="1539"/>
                <a:ext cx="816" cy="45"/>
                <a:chOff x="3107" y="1389"/>
                <a:chExt cx="816" cy="45"/>
              </a:xfrm>
            </p:grpSpPr>
            <p:sp>
              <p:nvSpPr>
                <p:cNvPr id="60423" name="Line 9"/>
                <p:cNvSpPr/>
                <p:nvPr/>
              </p:nvSpPr>
              <p:spPr>
                <a:xfrm flipH="1" flipV="1">
                  <a:off x="3923" y="1389"/>
                  <a:ext cx="0" cy="45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60424" name="Line 10"/>
                <p:cNvSpPr/>
                <p:nvPr/>
              </p:nvSpPr>
              <p:spPr>
                <a:xfrm flipH="1" flipV="1">
                  <a:off x="3107" y="1389"/>
                  <a:ext cx="0" cy="45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</p:grpSp>
        </p:grpSp>
      </p:grpSp>
      <p:sp>
        <p:nvSpPr>
          <p:cNvPr id="185356" name="Rectangle 12"/>
          <p:cNvSpPr>
            <a:spLocks noChangeArrowheads="1"/>
          </p:cNvSpPr>
          <p:nvPr/>
        </p:nvSpPr>
        <p:spPr bwMode="auto">
          <a:xfrm>
            <a:off x="3084513" y="2643188"/>
            <a:ext cx="4233863" cy="614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Tx/>
              <a:buNone/>
              <a:defRPr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（</a:t>
            </a:r>
            <a:r>
              <a:rPr kumimoji="0" lang="en-US" altLang="zh-CN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1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）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 画射线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AC</a:t>
            </a:r>
            <a:r>
              <a:rPr kumimoji="0" lang="en-US" altLang="zh-CN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  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；</a:t>
            </a:r>
          </a:p>
        </p:txBody>
      </p:sp>
      <p:grpSp>
        <p:nvGrpSpPr>
          <p:cNvPr id="5" name="Group 13"/>
          <p:cNvGrpSpPr/>
          <p:nvPr/>
        </p:nvGrpSpPr>
        <p:grpSpPr>
          <a:xfrm>
            <a:off x="441325" y="5683250"/>
            <a:ext cx="3048000" cy="88900"/>
            <a:chOff x="3216" y="2880"/>
            <a:chExt cx="2112" cy="48"/>
          </a:xfrm>
        </p:grpSpPr>
        <p:sp>
          <p:nvSpPr>
            <p:cNvPr id="60427" name="Line 14"/>
            <p:cNvSpPr/>
            <p:nvPr/>
          </p:nvSpPr>
          <p:spPr>
            <a:xfrm>
              <a:off x="3216" y="2928"/>
              <a:ext cx="2112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60428" name="Line 15"/>
            <p:cNvSpPr/>
            <p:nvPr/>
          </p:nvSpPr>
          <p:spPr>
            <a:xfrm flipH="1">
              <a:off x="3216" y="2880"/>
              <a:ext cx="0" cy="48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</p:grp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412750" y="5730875"/>
            <a:ext cx="3733800" cy="522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A</a:t>
            </a:r>
            <a:r>
              <a:rPr kumimoji="0" lang="en-US" altLang="zh-CN" sz="2800" b="1" i="1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                      </a:t>
            </a: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C</a:t>
            </a:r>
            <a:endParaRPr kumimoji="1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/>
              <a:ea typeface="宋体" panose="02010600030101010101" pitchFamily="2" charset="-122"/>
              <a:cs typeface="Times New Roman" panose="02020603050405020304"/>
              <a:sym typeface="+mn-ea"/>
            </a:endParaRPr>
          </a:p>
        </p:txBody>
      </p:sp>
      <p:sp>
        <p:nvSpPr>
          <p:cNvPr id="185362" name="Rectangle 18"/>
          <p:cNvSpPr>
            <a:spLocks noChangeArrowheads="1"/>
          </p:cNvSpPr>
          <p:nvPr/>
        </p:nvSpPr>
        <p:spPr bwMode="auto">
          <a:xfrm>
            <a:off x="3084513" y="3460750"/>
            <a:ext cx="5892800" cy="614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（</a:t>
            </a:r>
            <a:r>
              <a:rPr kumimoji="0" lang="en-US" altLang="zh-CN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2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） 在射线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AC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上截取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AB</a:t>
            </a:r>
            <a:r>
              <a:rPr kumimoji="0" lang="en-US" altLang="zh-CN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=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</a:t>
            </a:r>
            <a:r>
              <a:rPr kumimoji="0" lang="en-US" altLang="zh-CN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.</a:t>
            </a:r>
            <a:endParaRPr kumimoji="1" lang="zh-CN" altLang="en-US" sz="3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</p:txBody>
      </p:sp>
      <p:sp>
        <p:nvSpPr>
          <p:cNvPr id="185365" name="Arc 21"/>
          <p:cNvSpPr/>
          <p:nvPr/>
        </p:nvSpPr>
        <p:spPr>
          <a:xfrm rot="951768">
            <a:off x="746125" y="5467350"/>
            <a:ext cx="795338" cy="40640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0" t="0" r="0" b="0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lnTo>
                  <a:pt x="18567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1450975" y="5759450"/>
            <a:ext cx="385763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B</a:t>
            </a:r>
            <a:endParaRPr kumimoji="0" lang="en-US" altLang="zh-CN" sz="2400" b="1" i="1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/>
              <a:ea typeface="华文中宋" panose="02010600040101010101" pitchFamily="2" charset="-122"/>
              <a:cs typeface="Times New Roman" panose="02020603050405020304"/>
              <a:sym typeface="+mn-ea"/>
            </a:endParaRPr>
          </a:p>
        </p:txBody>
      </p:sp>
      <p:sp>
        <p:nvSpPr>
          <p:cNvPr id="16419" name="Line 27"/>
          <p:cNvSpPr/>
          <p:nvPr/>
        </p:nvSpPr>
        <p:spPr>
          <a:xfrm>
            <a:off x="412750" y="5799138"/>
            <a:ext cx="1079500" cy="3175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85375" name="Rectangle 31"/>
          <p:cNvSpPr>
            <a:spLocks noChangeArrowheads="1"/>
          </p:cNvSpPr>
          <p:nvPr/>
        </p:nvSpPr>
        <p:spPr bwMode="auto">
          <a:xfrm>
            <a:off x="4711700" y="4310063"/>
            <a:ext cx="2495550" cy="614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所以 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AB</a:t>
            </a:r>
            <a:r>
              <a:rPr kumimoji="0" lang="en-US" altLang="zh-CN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=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</a:t>
            </a:r>
            <a:r>
              <a:rPr kumimoji="0" lang="en-US" altLang="zh-CN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.</a:t>
            </a:r>
            <a:endParaRPr kumimoji="0" lang="zh-CN" altLang="en-US" sz="3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</p:txBody>
      </p:sp>
      <p:sp>
        <p:nvSpPr>
          <p:cNvPr id="185376" name="Rectangle 32"/>
          <p:cNvSpPr/>
          <p:nvPr/>
        </p:nvSpPr>
        <p:spPr>
          <a:xfrm>
            <a:off x="3376613" y="1839913"/>
            <a:ext cx="1701800" cy="612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algn="ctr" eaLnBrk="0" hangingPunct="0">
              <a:spcBef>
                <a:spcPct val="20000"/>
              </a:spcBef>
              <a:buClr>
                <a:schemeClr val="bg1"/>
              </a:buClr>
              <a:buSzPct val="75000"/>
            </a:pPr>
            <a:r>
              <a:rPr lang="zh-CN" altLang="en-US" sz="3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画 法：</a:t>
            </a:r>
          </a:p>
        </p:txBody>
      </p:sp>
      <p:grpSp>
        <p:nvGrpSpPr>
          <p:cNvPr id="6" name="Group 41"/>
          <p:cNvGrpSpPr/>
          <p:nvPr/>
        </p:nvGrpSpPr>
        <p:grpSpPr>
          <a:xfrm>
            <a:off x="555625" y="3930650"/>
            <a:ext cx="1066800" cy="1905000"/>
            <a:chOff x="288" y="2340"/>
            <a:chExt cx="912" cy="1632"/>
          </a:xfrm>
        </p:grpSpPr>
        <p:sp>
          <p:nvSpPr>
            <p:cNvPr id="185386" name="Freeform 42"/>
            <p:cNvSpPr/>
            <p:nvPr/>
          </p:nvSpPr>
          <p:spPr bwMode="auto">
            <a:xfrm rot="631306">
              <a:off x="288" y="2868"/>
              <a:ext cx="337" cy="1104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864"/>
                </a:cxn>
                <a:cxn ang="0">
                  <a:pos x="0" y="1152"/>
                </a:cxn>
                <a:cxn ang="0">
                  <a:pos x="384" y="0"/>
                </a:cxn>
                <a:cxn ang="0">
                  <a:pos x="288" y="0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CC"/>
                </a:gs>
                <a:gs pos="50000">
                  <a:schemeClr val="accent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rgbClr val="CC66FF"/>
              </a:solidFill>
              <a:round/>
            </a:ln>
            <a:effectLst/>
          </p:spPr>
          <p:txBody>
            <a:bodyPr/>
            <a:lstStyle>
              <a:defPPr/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60912"/>
                </a:solidFill>
                <a:effectLst/>
                <a:uLnTx/>
                <a:uFillTx/>
                <a:latin typeface="Times New Roman" panose="02020603050405020304"/>
                <a:ea typeface="黑体" panose="02010609060101010101" pitchFamily="2" charset="-122"/>
                <a:cs typeface="+mn-cs"/>
              </a:endParaRPr>
            </a:p>
          </p:txBody>
        </p:sp>
        <p:grpSp>
          <p:nvGrpSpPr>
            <p:cNvPr id="60438" name="Group 43"/>
            <p:cNvGrpSpPr/>
            <p:nvPr/>
          </p:nvGrpSpPr>
          <p:grpSpPr>
            <a:xfrm>
              <a:off x="863" y="2880"/>
              <a:ext cx="337" cy="1068"/>
              <a:chOff x="863" y="2937"/>
              <a:chExt cx="337" cy="1068"/>
            </a:xfrm>
          </p:grpSpPr>
          <p:sp>
            <p:nvSpPr>
              <p:cNvPr id="60439" name="Freeform 44"/>
              <p:cNvSpPr/>
              <p:nvPr/>
            </p:nvSpPr>
            <p:spPr>
              <a:xfrm rot="-837225">
                <a:off x="912" y="2964"/>
                <a:ext cx="205" cy="10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491"/>
                  </a:cxn>
                  <a:cxn ang="0">
                    <a:pos x="19" y="410"/>
                  </a:cxn>
                  <a:cxn ang="0">
                    <a:pos x="27" y="102"/>
                  </a:cxn>
                  <a:cxn ang="0">
                    <a:pos x="14" y="102"/>
                  </a:cxn>
                  <a:cxn ang="0">
                    <a:pos x="9" y="0"/>
                  </a:cxn>
                </a:cxnLst>
                <a:rect l="0" t="0" r="0" b="0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0440" name="Freeform 45"/>
              <p:cNvSpPr/>
              <p:nvPr/>
            </p:nvSpPr>
            <p:spPr>
              <a:xfrm rot="-837225">
                <a:off x="863" y="2937"/>
                <a:ext cx="288" cy="8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42"/>
                  </a:cxn>
                  <a:cxn ang="0">
                    <a:pos x="144" y="142"/>
                  </a:cxn>
                  <a:cxn ang="0">
                    <a:pos x="96" y="388"/>
                  </a:cxn>
                  <a:cxn ang="0">
                    <a:pos x="192" y="388"/>
                  </a:cxn>
                  <a:cxn ang="0">
                    <a:pos x="288" y="102"/>
                  </a:cxn>
                  <a:cxn ang="0">
                    <a:pos x="144" y="102"/>
                  </a:cxn>
                  <a:cxn ang="0">
                    <a:pos x="96" y="0"/>
                  </a:cxn>
                  <a:cxn ang="0">
                    <a:pos x="0" y="0"/>
                  </a:cxn>
                </a:cxnLst>
                <a:rect l="0" t="0" r="0" b="0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FF"/>
                  </a:gs>
                  <a:gs pos="50000">
                    <a:srgbClr val="FF9933"/>
                  </a:gs>
                  <a:gs pos="100000">
                    <a:srgbClr val="FF99FF"/>
                  </a:gs>
                </a:gsLst>
                <a:lin ang="18900000" scaled="1"/>
              </a:gradFill>
              <a:ln w="9525" cap="flat" cmpd="sng">
                <a:solidFill>
                  <a:srgbClr val="FF73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0441" name="Freeform 46"/>
              <p:cNvSpPr>
                <a:spLocks noChangeAspect="1"/>
              </p:cNvSpPr>
              <p:nvPr/>
            </p:nvSpPr>
            <p:spPr>
              <a:xfrm rot="-604107">
                <a:off x="1069" y="3744"/>
                <a:ext cx="131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46" y="0"/>
                  </a:cxn>
                  <a:cxn ang="0">
                    <a:pos x="426" y="1650"/>
                  </a:cxn>
                  <a:cxn ang="0">
                    <a:pos x="0" y="0"/>
                  </a:cxn>
                </a:cxnLst>
                <a:rect l="0" t="0" r="0" b="0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50000">
                    <a:srgbClr val="DDDDDD"/>
                  </a:gs>
                  <a:gs pos="100000">
                    <a:srgbClr val="5F5F5F"/>
                  </a:gs>
                </a:gsLst>
                <a:lin ang="0" scaled="1"/>
              </a:gradFill>
              <a:ln w="9525" cap="flat" cmpd="sng">
                <a:solidFill>
                  <a:srgbClr val="80808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</p:grpSp>
        <p:pic>
          <p:nvPicPr>
            <p:cNvPr id="60442" name="Picture 4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4" y="2340"/>
              <a:ext cx="280" cy="62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5393" name="Text Box 49"/>
          <p:cNvSpPr txBox="1"/>
          <p:nvPr/>
        </p:nvSpPr>
        <p:spPr>
          <a:xfrm>
            <a:off x="2393950" y="928688"/>
            <a:ext cx="6683375" cy="646112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已知线段</a:t>
            </a:r>
            <a:r>
              <a:rPr lang="en-US" altLang="zh-CN" sz="3600" i="1">
                <a:latin typeface="Times New Roman" panose="02020603050405020304" charset="0"/>
              </a:rPr>
              <a:t>a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，画线段</a:t>
            </a: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en-US" altLang="zh-CN" sz="3600">
                <a:latin typeface="黑体" panose="02010609060101010101" pitchFamily="2" charset="-122"/>
              </a:rPr>
              <a:t>,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使</a:t>
            </a: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en-US" altLang="zh-CN" sz="3600">
                <a:latin typeface="黑体" panose="02010609060101010101" pitchFamily="2" charset="-122"/>
              </a:rPr>
              <a:t>=</a:t>
            </a:r>
            <a:r>
              <a:rPr lang="en-US" altLang="zh-CN" sz="3600" i="1">
                <a:latin typeface="Times New Roman" panose="02020603050405020304" charset="0"/>
              </a:rPr>
              <a:t>a</a:t>
            </a:r>
            <a:r>
              <a:rPr lang="en-US" altLang="zh-CN" sz="3600">
                <a:latin typeface="黑体" panose="02010609060101010101" pitchFamily="2" charset="-122"/>
              </a:rPr>
              <a:t>.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1394" name="Text Box 48"/>
          <p:cNvSpPr txBox="1"/>
          <p:nvPr/>
        </p:nvSpPr>
        <p:spPr>
          <a:xfrm>
            <a:off x="466725" y="922338"/>
            <a:ext cx="1728788" cy="584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</a:ln>
        </p:spPr>
        <p:txBody>
          <a:bodyPr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4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2" charset="-122"/>
                <a:cs typeface="+mn-cs"/>
                <a:sym typeface="+mn-ea"/>
              </a:rPr>
              <a:t>想一想</a:t>
            </a:r>
            <a:endParaRPr kumimoji="0" lang="zh-CN" altLang="en-US" sz="3600" b="1" i="0" u="none" strike="noStrike" kern="1200" cap="none" spc="0" normalizeH="0" baseline="0" noProof="1">
              <a:solidFill>
                <a:srgbClr val="0000FF"/>
              </a:solidFill>
              <a:latin typeface="Times New Roman" panose="02020603050405020304"/>
              <a:ea typeface="黑体" panose="02010609060101010101" pitchFamily="2" charset="-122"/>
              <a:cs typeface="+mn-cs"/>
              <a:sym typeface="+mn-ea"/>
            </a:endParaRPr>
          </a:p>
        </p:txBody>
      </p:sp>
      <p:sp>
        <p:nvSpPr>
          <p:cNvPr id="16433" name="Rectangle 49"/>
          <p:cNvSpPr/>
          <p:nvPr/>
        </p:nvSpPr>
        <p:spPr>
          <a:xfrm>
            <a:off x="369570" y="89535"/>
            <a:ext cx="5692140" cy="645160"/>
          </a:xfrm>
          <a:prstGeom prst="rect">
            <a:avLst/>
          </a:prstGeom>
          <a:noFill/>
          <a:ln w="12700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画一条线段等于已知线段：</a:t>
            </a:r>
          </a:p>
        </p:txBody>
      </p:sp>
      <p:grpSp>
        <p:nvGrpSpPr>
          <p:cNvPr id="8" name="Group 41"/>
          <p:cNvGrpSpPr/>
          <p:nvPr/>
        </p:nvGrpSpPr>
        <p:grpSpPr>
          <a:xfrm>
            <a:off x="690563" y="1574800"/>
            <a:ext cx="1066800" cy="1905000"/>
            <a:chOff x="288" y="2340"/>
            <a:chExt cx="912" cy="1632"/>
          </a:xfrm>
        </p:grpSpPr>
        <p:sp>
          <p:nvSpPr>
            <p:cNvPr id="43" name="Freeform 42"/>
            <p:cNvSpPr/>
            <p:nvPr/>
          </p:nvSpPr>
          <p:spPr bwMode="auto">
            <a:xfrm rot="631306">
              <a:off x="288" y="2868"/>
              <a:ext cx="337" cy="1104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864"/>
                </a:cxn>
                <a:cxn ang="0">
                  <a:pos x="0" y="1152"/>
                </a:cxn>
                <a:cxn ang="0">
                  <a:pos x="384" y="0"/>
                </a:cxn>
                <a:cxn ang="0">
                  <a:pos x="288" y="0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CC"/>
                </a:gs>
                <a:gs pos="50000">
                  <a:schemeClr val="accent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rgbClr val="CC66FF"/>
              </a:solidFill>
              <a:round/>
            </a:ln>
            <a:effectLst/>
          </p:spPr>
          <p:txBody>
            <a:bodyPr/>
            <a:lstStyle>
              <a:defPPr/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60912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+mn-cs"/>
              </a:endParaRPr>
            </a:p>
          </p:txBody>
        </p:sp>
        <p:grpSp>
          <p:nvGrpSpPr>
            <p:cNvPr id="60448" name="Group 43"/>
            <p:cNvGrpSpPr/>
            <p:nvPr/>
          </p:nvGrpSpPr>
          <p:grpSpPr>
            <a:xfrm>
              <a:off x="863" y="2880"/>
              <a:ext cx="337" cy="1068"/>
              <a:chOff x="863" y="2937"/>
              <a:chExt cx="337" cy="1068"/>
            </a:xfrm>
          </p:grpSpPr>
          <p:sp>
            <p:nvSpPr>
              <p:cNvPr id="60449" name="Freeform 44"/>
              <p:cNvSpPr/>
              <p:nvPr/>
            </p:nvSpPr>
            <p:spPr>
              <a:xfrm rot="-837225">
                <a:off x="912" y="2964"/>
                <a:ext cx="205" cy="10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491"/>
                  </a:cxn>
                  <a:cxn ang="0">
                    <a:pos x="19" y="410"/>
                  </a:cxn>
                  <a:cxn ang="0">
                    <a:pos x="27" y="102"/>
                  </a:cxn>
                  <a:cxn ang="0">
                    <a:pos x="14" y="102"/>
                  </a:cxn>
                  <a:cxn ang="0">
                    <a:pos x="9" y="0"/>
                  </a:cxn>
                </a:cxnLst>
                <a:rect l="0" t="0" r="0" b="0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0450" name="Freeform 45"/>
              <p:cNvSpPr/>
              <p:nvPr/>
            </p:nvSpPr>
            <p:spPr>
              <a:xfrm rot="-837225">
                <a:off x="863" y="2937"/>
                <a:ext cx="288" cy="8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42"/>
                  </a:cxn>
                  <a:cxn ang="0">
                    <a:pos x="144" y="142"/>
                  </a:cxn>
                  <a:cxn ang="0">
                    <a:pos x="96" y="388"/>
                  </a:cxn>
                  <a:cxn ang="0">
                    <a:pos x="192" y="388"/>
                  </a:cxn>
                  <a:cxn ang="0">
                    <a:pos x="288" y="102"/>
                  </a:cxn>
                  <a:cxn ang="0">
                    <a:pos x="144" y="102"/>
                  </a:cxn>
                  <a:cxn ang="0">
                    <a:pos x="96" y="0"/>
                  </a:cxn>
                  <a:cxn ang="0">
                    <a:pos x="0" y="0"/>
                  </a:cxn>
                </a:cxnLst>
                <a:rect l="0" t="0" r="0" b="0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FF"/>
                  </a:gs>
                  <a:gs pos="50000">
                    <a:srgbClr val="FF9933"/>
                  </a:gs>
                  <a:gs pos="100000">
                    <a:srgbClr val="FF99FF"/>
                  </a:gs>
                </a:gsLst>
                <a:lin ang="18900000" scaled="1"/>
              </a:gradFill>
              <a:ln w="9525" cap="flat" cmpd="sng">
                <a:solidFill>
                  <a:srgbClr val="FF73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  <p:sp>
            <p:nvSpPr>
              <p:cNvPr id="60451" name="Freeform 46"/>
              <p:cNvSpPr>
                <a:spLocks noChangeAspect="1"/>
              </p:cNvSpPr>
              <p:nvPr/>
            </p:nvSpPr>
            <p:spPr>
              <a:xfrm rot="-604107">
                <a:off x="1069" y="3744"/>
                <a:ext cx="131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46" y="0"/>
                  </a:cxn>
                  <a:cxn ang="0">
                    <a:pos x="426" y="1650"/>
                  </a:cxn>
                  <a:cxn ang="0">
                    <a:pos x="0" y="0"/>
                  </a:cxn>
                </a:cxnLst>
                <a:rect l="0" t="0" r="0" b="0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50000">
                    <a:srgbClr val="DDDDDD"/>
                  </a:gs>
                  <a:gs pos="100000">
                    <a:srgbClr val="5F5F5F"/>
                  </a:gs>
                </a:gsLst>
                <a:lin ang="0" scaled="1"/>
              </a:gradFill>
              <a:ln w="9525" cap="flat" cmpd="sng">
                <a:solidFill>
                  <a:srgbClr val="80808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 lang="zh-CN" altLang="en-US"/>
              </a:p>
            </p:txBody>
          </p:sp>
        </p:grpSp>
        <p:pic>
          <p:nvPicPr>
            <p:cNvPr id="60452" name="Picture 4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4" y="2340"/>
              <a:ext cx="280" cy="62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9" name="文本框 8"/>
          <p:cNvSpPr txBox="1"/>
          <p:nvPr/>
        </p:nvSpPr>
        <p:spPr>
          <a:xfrm>
            <a:off x="4576763" y="5487988"/>
            <a:ext cx="4189413" cy="830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t">
            <a:spAutoFit/>
          </a:bodyPr>
          <a:lstStyle>
            <a:defPPr/>
          </a:lstStyle>
          <a:p>
            <a:pPr marR="0" defTabSz="914400" eaLnBrk="0" hangingPunct="0"/>
            <a:r>
              <a:rPr kumimoji="0" lang="zh-CN" altLang="en-US" kern="1200" cap="none" spc="0" normalizeH="0" baseline="0" noProof="1">
                <a:solidFill>
                  <a:srgbClr val="060912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注意：不要求写画法，但一定要标清字母，写出有结论</a:t>
            </a:r>
            <a:r>
              <a:rPr kumimoji="0" lang="en-US" altLang="zh-CN" kern="1200" cap="none" spc="0" normalizeH="0" baseline="0" noProof="1">
                <a:solidFill>
                  <a:srgbClr val="060912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.</a:t>
            </a:r>
            <a:endParaRPr kumimoji="0" lang="zh-CN" altLang="en-US" kern="1200" cap="none" spc="0" normalizeH="0" baseline="0" noProof="1">
              <a:solidFill>
                <a:srgbClr val="060912"/>
              </a:solidFill>
              <a:latin typeface="Times" pitchFamily="18" charset="0"/>
              <a:ea typeface="黑体" panose="0201060906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8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18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6" grpId="0"/>
      <p:bldP spid="185360" grpId="0"/>
      <p:bldP spid="185362" grpId="0"/>
      <p:bldP spid="185367" grpId="0"/>
      <p:bldP spid="185375" grpId="0"/>
      <p:bldP spid="185376" grpId="0"/>
      <p:bldP spid="185393" grpId="0"/>
      <p:bldP spid="16433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5" name="Group 5"/>
          <p:cNvGrpSpPr/>
          <p:nvPr/>
        </p:nvGrpSpPr>
        <p:grpSpPr>
          <a:xfrm>
            <a:off x="898525" y="2997200"/>
            <a:ext cx="2806700" cy="433388"/>
            <a:chOff x="204" y="527"/>
            <a:chExt cx="1768" cy="273"/>
          </a:xfrm>
        </p:grpSpPr>
        <p:sp>
          <p:nvSpPr>
            <p:cNvPr id="62466" name="Line 6"/>
            <p:cNvSpPr/>
            <p:nvPr/>
          </p:nvSpPr>
          <p:spPr>
            <a:xfrm>
              <a:off x="340" y="527"/>
              <a:ext cx="1497" cy="0"/>
            </a:xfrm>
            <a:prstGeom prst="line">
              <a:avLst/>
            </a:prstGeom>
            <a:ln w="1270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62467" name="Text Box 7"/>
            <p:cNvSpPr txBox="1"/>
            <p:nvPr/>
          </p:nvSpPr>
          <p:spPr>
            <a:xfrm>
              <a:off x="204" y="568"/>
              <a:ext cx="219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1800" b="0" i="1">
                  <a:solidFill>
                    <a:srgbClr val="FF0000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A</a:t>
              </a:r>
              <a:endParaRPr lang="en-US" altLang="zh-CN" sz="1800" b="0" i="1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endParaRPr>
            </a:p>
          </p:txBody>
        </p:sp>
        <p:sp>
          <p:nvSpPr>
            <p:cNvPr id="62468" name="Text Box 8"/>
            <p:cNvSpPr txBox="1"/>
            <p:nvPr/>
          </p:nvSpPr>
          <p:spPr>
            <a:xfrm>
              <a:off x="1761" y="568"/>
              <a:ext cx="211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1800" b="0" i="1">
                  <a:solidFill>
                    <a:srgbClr val="FF0000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B</a:t>
              </a:r>
            </a:p>
          </p:txBody>
        </p:sp>
      </p:grpSp>
      <p:sp>
        <p:nvSpPr>
          <p:cNvPr id="62469" name="Line 4"/>
          <p:cNvSpPr/>
          <p:nvPr/>
        </p:nvSpPr>
        <p:spPr>
          <a:xfrm>
            <a:off x="1112838" y="3070225"/>
            <a:ext cx="2736850" cy="0"/>
          </a:xfrm>
          <a:prstGeom prst="line">
            <a:avLst/>
          </a:prstGeom>
          <a:ln w="1270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62470" name="Text Box 10"/>
          <p:cNvSpPr txBox="1"/>
          <p:nvPr/>
        </p:nvSpPr>
        <p:spPr>
          <a:xfrm>
            <a:off x="825500" y="2852738"/>
            <a:ext cx="3349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en-US" altLang="zh-CN" sz="1800" b="0" i="1">
                <a:solidFill>
                  <a:srgbClr val="0000FF"/>
                </a:solidFill>
                <a:latin typeface="Times New Roman" panose="02020603050405020304" charset="0"/>
                <a:ea typeface="宋体" panose="02010600030101010101" pitchFamily="2" charset="-122"/>
              </a:rPr>
              <a:t>C</a:t>
            </a:r>
            <a:endParaRPr lang="en-US" altLang="zh-CN" sz="1800" b="0" i="1">
              <a:solidFill>
                <a:srgbClr val="0000FF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62471" name="Text Box 9"/>
          <p:cNvSpPr txBox="1"/>
          <p:nvPr/>
        </p:nvSpPr>
        <p:spPr>
          <a:xfrm>
            <a:off x="3778250" y="3062288"/>
            <a:ext cx="3476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en-US" altLang="zh-CN" sz="1800" b="0" i="1">
                <a:solidFill>
                  <a:srgbClr val="0000FF"/>
                </a:solidFill>
                <a:latin typeface="Times New Roman" panose="02020603050405020304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53259" name="Text Box 11"/>
          <p:cNvSpPr txBox="1"/>
          <p:nvPr/>
        </p:nvSpPr>
        <p:spPr>
          <a:xfrm>
            <a:off x="611188" y="998538"/>
            <a:ext cx="7812087" cy="1198562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charset="0"/>
                <a:ea typeface="黑体" panose="02010609060101010101" pitchFamily="2" charset="-122"/>
              </a:rPr>
              <a:t>在刚才的活动中我们知道了</a:t>
            </a: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en-US" altLang="zh-CN" sz="3200">
                <a:latin typeface="Times New Roman" panose="02020603050405020304" charset="0"/>
              </a:rPr>
              <a:t>&lt;</a:t>
            </a:r>
            <a:r>
              <a:rPr lang="en-US" altLang="zh-CN" sz="3600" i="1">
                <a:latin typeface="Times New Roman" panose="02020603050405020304" charset="0"/>
              </a:rPr>
              <a:t>CD</a:t>
            </a:r>
            <a:r>
              <a:rPr lang="en-US" altLang="zh-CN" sz="3200">
                <a:latin typeface="Times New Roman" panose="02020603050405020304" charset="0"/>
              </a:rPr>
              <a:t>,</a:t>
            </a:r>
            <a:r>
              <a:rPr lang="zh-CN" altLang="en-US" sz="3200">
                <a:latin typeface="Times New Roman" panose="02020603050405020304" charset="0"/>
                <a:ea typeface="黑体" panose="02010609060101010101" pitchFamily="2" charset="-122"/>
              </a:rPr>
              <a:t>你知道</a:t>
            </a: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zh-CN" altLang="en-US" sz="3200">
                <a:latin typeface="Times New Roman" panose="02020603050405020304" charset="0"/>
                <a:ea typeface="黑体" panose="02010609060101010101" pitchFamily="2" charset="-122"/>
              </a:rPr>
              <a:t>比</a:t>
            </a:r>
            <a:r>
              <a:rPr lang="en-US" altLang="zh-CN" sz="3600" i="1">
                <a:latin typeface="Times New Roman" panose="02020603050405020304" charset="0"/>
              </a:rPr>
              <a:t>CD</a:t>
            </a:r>
            <a:r>
              <a:rPr lang="zh-CN" altLang="en-US" sz="3200">
                <a:latin typeface="Times New Roman" panose="02020603050405020304" charset="0"/>
                <a:ea typeface="黑体" panose="02010609060101010101" pitchFamily="2" charset="-122"/>
              </a:rPr>
              <a:t>少多少吗？你能用线段表示吗？</a:t>
            </a:r>
            <a:endParaRPr lang="zh-CN" altLang="en-US" sz="3200">
              <a:latin typeface="Times New Roman" panose="02020603050405020304"/>
              <a:ea typeface="黑体" panose="02010609060101010101" pitchFamily="2" charset="-122"/>
            </a:endParaRPr>
          </a:p>
        </p:txBody>
      </p:sp>
      <p:sp>
        <p:nvSpPr>
          <p:cNvPr id="62473" name="Text Box 12"/>
          <p:cNvSpPr txBox="1"/>
          <p:nvPr/>
        </p:nvSpPr>
        <p:spPr>
          <a:xfrm>
            <a:off x="250825" y="260350"/>
            <a:ext cx="2376488" cy="457200"/>
          </a:xfrm>
          <a:prstGeom prst="rect">
            <a:avLst/>
          </a:prstGeom>
          <a:noFill/>
          <a:ln w="12700">
            <a:noFill/>
          </a:ln>
          <a:effectLst>
            <a:outerShdw dist="125724" dir="18900000" algn="ctr" rotWithShape="0">
              <a:srgbClr val="000099"/>
            </a:outerShdw>
          </a:effectLst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endParaRPr lang="en-US" altLang="zh-CN">
              <a:latin typeface="Times New Roman" panose="02020603050405020304" charset="0"/>
            </a:endParaRPr>
          </a:p>
        </p:txBody>
      </p:sp>
      <p:sp>
        <p:nvSpPr>
          <p:cNvPr id="53262" name="Text Box 14"/>
          <p:cNvSpPr txBox="1"/>
          <p:nvPr/>
        </p:nvSpPr>
        <p:spPr>
          <a:xfrm>
            <a:off x="4640263" y="3933825"/>
            <a:ext cx="3457575" cy="64452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3600" i="1">
                <a:latin typeface="Times New Roman" panose="02020603050405020304" charset="0"/>
              </a:rPr>
              <a:t>CD</a:t>
            </a:r>
            <a:r>
              <a:rPr lang="en-US" altLang="zh-CN" sz="3600">
                <a:latin typeface="黑体" panose="02010609060101010101" pitchFamily="2" charset="-122"/>
              </a:rPr>
              <a:t>-</a:t>
            </a: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en-US" altLang="zh-CN" sz="3600">
                <a:latin typeface="黑体" panose="02010609060101010101" pitchFamily="2" charset="-122"/>
              </a:rPr>
              <a:t>=</a:t>
            </a:r>
            <a:r>
              <a:rPr lang="en-US" altLang="zh-CN" sz="3600" i="1">
                <a:latin typeface="Times New Roman" panose="02020603050405020304" charset="0"/>
              </a:rPr>
              <a:t>BD</a:t>
            </a:r>
            <a:endParaRPr lang="en-US" altLang="zh-CN" sz="3600">
              <a:latin typeface="黑体" panose="02010609060101010101" pitchFamily="2" charset="-122"/>
            </a:endParaRPr>
          </a:p>
        </p:txBody>
      </p:sp>
      <p:sp>
        <p:nvSpPr>
          <p:cNvPr id="53263" name="Text Box 15"/>
          <p:cNvSpPr txBox="1"/>
          <p:nvPr/>
        </p:nvSpPr>
        <p:spPr>
          <a:xfrm>
            <a:off x="4930775" y="2925763"/>
            <a:ext cx="2854325" cy="64452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en-US" altLang="zh-CN" sz="3600">
                <a:latin typeface="黑体" panose="02010609060101010101" pitchFamily="2" charset="-122"/>
              </a:rPr>
              <a:t>+</a:t>
            </a:r>
            <a:r>
              <a:rPr lang="en-US" altLang="zh-CN" sz="3600" i="1">
                <a:latin typeface="Times New Roman" panose="02020603050405020304" charset="0"/>
              </a:rPr>
              <a:t>BD</a:t>
            </a:r>
            <a:r>
              <a:rPr lang="en-US" altLang="zh-CN" sz="3600">
                <a:latin typeface="黑体" panose="02010609060101010101" pitchFamily="2" charset="-122"/>
              </a:rPr>
              <a:t>=</a:t>
            </a:r>
            <a:r>
              <a:rPr lang="en-US" altLang="zh-CN" sz="3600" i="1">
                <a:latin typeface="Times New Roman" panose="02020603050405020304" charset="0"/>
              </a:rPr>
              <a:t>CD</a:t>
            </a:r>
            <a:endParaRPr lang="en-US" altLang="zh-CN" sz="3600">
              <a:latin typeface="黑体" panose="02010609060101010101" pitchFamily="2" charset="-122"/>
            </a:endParaRPr>
          </a:p>
        </p:txBody>
      </p:sp>
      <p:sp>
        <p:nvSpPr>
          <p:cNvPr id="53264" name="Text Box 16"/>
          <p:cNvSpPr txBox="1"/>
          <p:nvPr/>
        </p:nvSpPr>
        <p:spPr>
          <a:xfrm>
            <a:off x="969963" y="5157788"/>
            <a:ext cx="7345362" cy="646112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600">
                <a:latin typeface="Times New Roman" panose="02020603050405020304" charset="0"/>
                <a:ea typeface="黑体" panose="02010609060101010101" pitchFamily="2" charset="-122"/>
              </a:rPr>
              <a:t>你知道如何画线段的和与差吗？</a:t>
            </a:r>
            <a:endParaRPr lang="zh-CN" altLang="en-US" sz="3600">
              <a:latin typeface="Times New Roman" panose="02020603050405020304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9" grpId="0"/>
      <p:bldP spid="53262" grpId="0"/>
      <p:bldP spid="53263" grpId="0"/>
      <p:bldP spid="532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Line 3"/>
          <p:cNvSpPr/>
          <p:nvPr/>
        </p:nvSpPr>
        <p:spPr>
          <a:xfrm>
            <a:off x="358775" y="5876925"/>
            <a:ext cx="550862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68964" name="Oval 4"/>
          <p:cNvSpPr>
            <a:spLocks noChangeAspect="1"/>
          </p:cNvSpPr>
          <p:nvPr/>
        </p:nvSpPr>
        <p:spPr>
          <a:xfrm>
            <a:off x="611188" y="5805488"/>
            <a:ext cx="173037" cy="1365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 algn="ctr">
              <a:spcBef>
                <a:spcPct val="50000"/>
              </a:spcBef>
            </a:pPr>
            <a:endParaRPr lang="zh-CN" altLang="en-US">
              <a:latin typeface="Times New Roman" panose="02020603050405020304"/>
              <a:ea typeface="黑体" panose="02010609060101010101" pitchFamily="2" charset="-122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393700" y="5300663"/>
            <a:ext cx="360363" cy="520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A</a:t>
            </a:r>
            <a:endParaRPr kumimoji="0" lang="en-US" altLang="zh-CN" sz="2800" b="1" i="1" u="none" strike="noStrike" kern="1200" cap="none" spc="0" normalizeH="0" baseline="0" noProof="0" smtClean="0">
              <a:ln>
                <a:noFill/>
              </a:ln>
              <a:solidFill>
                <a:srgbClr val="030117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/>
              <a:ea typeface="华文中宋" panose="02010600040101010101" pitchFamily="2" charset="-122"/>
              <a:cs typeface="Times New Roman" panose="02020603050405020304"/>
              <a:sym typeface="+mn-ea"/>
            </a:endParaRPr>
          </a:p>
        </p:txBody>
      </p:sp>
      <p:graphicFrame>
        <p:nvGraphicFramePr>
          <p:cNvPr id="168968" name="Object 8"/>
          <p:cNvGraphicFramePr>
            <a:graphicFrameLocks noChangeAspect="1"/>
          </p:cNvGraphicFramePr>
          <p:nvPr/>
        </p:nvGraphicFramePr>
        <p:xfrm>
          <a:off x="541338" y="3213100"/>
          <a:ext cx="1436687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4" imgW="895350" imgH="1847850" progId="Paint.Picture">
                  <p:embed/>
                </p:oleObj>
              </mc:Choice>
              <mc:Fallback>
                <p:oleObj r:id="rId4" imgW="895350" imgH="1847850" progId="Paint.Picture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541338" y="3213100"/>
                        <a:ext cx="1436687" cy="2663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4362450" y="2859088"/>
            <a:ext cx="3556000" cy="614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①先画一条直线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l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;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4362450" y="3502025"/>
            <a:ext cx="5710238" cy="1136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②在直线 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l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上依次截取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   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AC 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= 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 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，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CB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=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b.</a:t>
            </a:r>
            <a:endParaRPr kumimoji="0" lang="zh-CN" altLang="en-US" sz="3400" b="1" i="1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/>
              <a:ea typeface="黑体" panose="02010609060101010101" pitchFamily="2" charset="-122"/>
              <a:cs typeface="Times New Roman" panose="02020603050405020304"/>
              <a:sym typeface="+mn-ea"/>
            </a:endParaRPr>
          </a:p>
        </p:txBody>
      </p:sp>
      <p:sp>
        <p:nvSpPr>
          <p:cNvPr id="64519" name="Text Box 12"/>
          <p:cNvSpPr txBox="1"/>
          <p:nvPr/>
        </p:nvSpPr>
        <p:spPr>
          <a:xfrm>
            <a:off x="2428875" y="3644900"/>
            <a:ext cx="137160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8978" name="Rectangle 18"/>
          <p:cNvSpPr/>
          <p:nvPr/>
        </p:nvSpPr>
        <p:spPr>
          <a:xfrm>
            <a:off x="2333625" y="958850"/>
            <a:ext cx="6434138" cy="12001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已知线段</a:t>
            </a:r>
            <a:r>
              <a:rPr lang="en-US" altLang="zh-CN" sz="3600" i="1">
                <a:latin typeface="Times New Roman" panose="02020603050405020304" charset="0"/>
              </a:rPr>
              <a:t>a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3600" i="1">
                <a:latin typeface="Times New Roman" panose="02020603050405020304" charset="0"/>
              </a:rPr>
              <a:t>b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，画一条线段</a:t>
            </a: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endParaRPr lang="en-US" altLang="zh-CN" sz="3600">
              <a:latin typeface="黑体" panose="02010609060101010101" pitchFamily="2" charset="-122"/>
            </a:endParaRPr>
          </a:p>
          <a:p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使</a:t>
            </a: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en-US" altLang="zh-CN" sz="3600">
                <a:latin typeface="黑体" panose="02010609060101010101" pitchFamily="2" charset="-122"/>
              </a:rPr>
              <a:t>=</a:t>
            </a:r>
            <a:r>
              <a:rPr lang="en-US" altLang="zh-CN" sz="3600" i="1">
                <a:latin typeface="Times New Roman" panose="02020603050405020304" charset="0"/>
              </a:rPr>
              <a:t>a</a:t>
            </a:r>
            <a:r>
              <a:rPr lang="en-US" altLang="zh-CN" sz="3600">
                <a:latin typeface="黑体" panose="02010609060101010101" pitchFamily="2" charset="-122"/>
              </a:rPr>
              <a:t>+</a:t>
            </a:r>
            <a:r>
              <a:rPr lang="en-US" altLang="zh-CN" sz="3600" i="1">
                <a:latin typeface="Times New Roman" panose="02020603050405020304" charset="0"/>
              </a:rPr>
              <a:t>b</a:t>
            </a:r>
            <a:r>
              <a:rPr lang="en-US" altLang="zh-CN" sz="3600">
                <a:latin typeface="黑体" panose="02010609060101010101" pitchFamily="2" charset="-122"/>
              </a:rPr>
              <a:t>.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8985" name="Text Box 25"/>
          <p:cNvSpPr txBox="1"/>
          <p:nvPr/>
        </p:nvSpPr>
        <p:spPr>
          <a:xfrm>
            <a:off x="898525" y="2420938"/>
            <a:ext cx="576263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68986" name="Line 26"/>
          <p:cNvSpPr/>
          <p:nvPr/>
        </p:nvSpPr>
        <p:spPr>
          <a:xfrm>
            <a:off x="754063" y="5876925"/>
            <a:ext cx="901700" cy="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68987" name="Text Box 27"/>
          <p:cNvSpPr txBox="1"/>
          <p:nvPr/>
        </p:nvSpPr>
        <p:spPr>
          <a:xfrm>
            <a:off x="1474788" y="5373688"/>
            <a:ext cx="57626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30117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168988" name="Line 28"/>
          <p:cNvSpPr/>
          <p:nvPr/>
        </p:nvSpPr>
        <p:spPr>
          <a:xfrm>
            <a:off x="1619250" y="5876925"/>
            <a:ext cx="1582738" cy="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68991" name="Text Box 31"/>
          <p:cNvSpPr txBox="1">
            <a:spLocks noChangeArrowheads="1"/>
          </p:cNvSpPr>
          <p:nvPr/>
        </p:nvSpPr>
        <p:spPr bwMode="auto">
          <a:xfrm>
            <a:off x="1042988" y="5949950"/>
            <a:ext cx="57626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 smtClean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+mn-cs"/>
                <a:sym typeface="+mn-ea"/>
              </a:rPr>
              <a:t>a</a:t>
            </a:r>
            <a:endParaRPr kumimoji="0" lang="en-US" altLang="zh-CN" sz="2400" b="1" i="1" u="none" strike="noStrike" kern="1200" cap="none" spc="0" normalizeH="0" baseline="0" noProof="0" smtClean="0">
              <a:ln>
                <a:noFill/>
              </a:ln>
              <a:solidFill>
                <a:srgbClr val="030117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/>
              <a:ea typeface="黑体" panose="02010609060101010101" pitchFamily="2" charset="-122"/>
              <a:cs typeface="+mn-cs"/>
              <a:sym typeface="+mn-ea"/>
            </a:endParaRPr>
          </a:p>
        </p:txBody>
      </p:sp>
      <p:sp>
        <p:nvSpPr>
          <p:cNvPr id="168992" name="Text Box 32"/>
          <p:cNvSpPr txBox="1"/>
          <p:nvPr/>
        </p:nvSpPr>
        <p:spPr>
          <a:xfrm>
            <a:off x="2266950" y="6021388"/>
            <a:ext cx="576263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30117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68993" name="Text Box 33"/>
          <p:cNvSpPr txBox="1"/>
          <p:nvPr/>
        </p:nvSpPr>
        <p:spPr>
          <a:xfrm>
            <a:off x="2986088" y="5373688"/>
            <a:ext cx="57626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30117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68994" name="Rectangle 34"/>
          <p:cNvSpPr>
            <a:spLocks noChangeArrowheads="1"/>
          </p:cNvSpPr>
          <p:nvPr/>
        </p:nvSpPr>
        <p:spPr bwMode="auto">
          <a:xfrm>
            <a:off x="5014913" y="4572000"/>
            <a:ext cx="4491038" cy="614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所以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AB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=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+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b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.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</p:txBody>
      </p:sp>
      <p:sp>
        <p:nvSpPr>
          <p:cNvPr id="168996" name="Line 36"/>
          <p:cNvSpPr/>
          <p:nvPr/>
        </p:nvSpPr>
        <p:spPr>
          <a:xfrm flipH="1">
            <a:off x="611188" y="5876925"/>
            <a:ext cx="0" cy="360363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68997" name="Line 37"/>
          <p:cNvSpPr/>
          <p:nvPr/>
        </p:nvSpPr>
        <p:spPr>
          <a:xfrm flipH="1">
            <a:off x="1690688" y="5876925"/>
            <a:ext cx="0" cy="360363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68998" name="Line 38"/>
          <p:cNvSpPr/>
          <p:nvPr/>
        </p:nvSpPr>
        <p:spPr>
          <a:xfrm flipH="1">
            <a:off x="3275013" y="5876925"/>
            <a:ext cx="0" cy="360363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cxnSp>
        <p:nvCxnSpPr>
          <p:cNvPr id="168999" name="AutoShape 39"/>
          <p:cNvCxnSpPr/>
          <p:nvPr/>
        </p:nvCxnSpPr>
        <p:spPr>
          <a:xfrm>
            <a:off x="611188" y="6092825"/>
            <a:ext cx="1079500" cy="1588"/>
          </a:xfrm>
          <a:prstGeom prst="straightConnector1">
            <a:avLst/>
          </a:prstGeom>
          <a:ln w="28575" cap="flat" cmpd="sng">
            <a:solidFill>
              <a:srgbClr val="980C69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69002" name="AutoShape 42"/>
          <p:cNvCxnSpPr/>
          <p:nvPr/>
        </p:nvCxnSpPr>
        <p:spPr>
          <a:xfrm>
            <a:off x="1690688" y="6092825"/>
            <a:ext cx="1584325" cy="0"/>
          </a:xfrm>
          <a:prstGeom prst="straightConnector1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69003" name="Text Box 43"/>
          <p:cNvSpPr txBox="1"/>
          <p:nvPr/>
        </p:nvSpPr>
        <p:spPr>
          <a:xfrm>
            <a:off x="4562475" y="2065338"/>
            <a:ext cx="1152525" cy="6127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画法：</a:t>
            </a:r>
            <a:endParaRPr lang="zh-CN" altLang="en-US" sz="3600">
              <a:solidFill>
                <a:srgbClr val="0070C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9007" name="Arc 47"/>
          <p:cNvSpPr/>
          <p:nvPr/>
        </p:nvSpPr>
        <p:spPr>
          <a:xfrm rot="951768">
            <a:off x="898525" y="5516563"/>
            <a:ext cx="795338" cy="40640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0" t="0" r="0" b="0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lnTo>
                  <a:pt x="18567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69008" name="Arc 48"/>
          <p:cNvSpPr/>
          <p:nvPr/>
        </p:nvSpPr>
        <p:spPr>
          <a:xfrm rot="951768">
            <a:off x="2482850" y="5589588"/>
            <a:ext cx="795338" cy="40640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0" t="0" r="0" b="0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lnTo>
                  <a:pt x="18567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2" name="Text Box 33"/>
          <p:cNvSpPr txBox="1"/>
          <p:nvPr/>
        </p:nvSpPr>
        <p:spPr>
          <a:xfrm>
            <a:off x="5291138" y="5300663"/>
            <a:ext cx="57626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30117"/>
                </a:solidFill>
                <a:latin typeface="Times New Roman" panose="02020603050405020304" charset="0"/>
                <a:ea typeface="隶书" panose="02010509060101010101" pitchFamily="49" charset="-122"/>
              </a:rPr>
              <a:t>l</a:t>
            </a:r>
            <a:endParaRPr lang="en-US" altLang="zh-CN" i="1">
              <a:solidFill>
                <a:srgbClr val="030117"/>
              </a:solidFill>
              <a:latin typeface="Times New Roman" panose="02020603050405020304"/>
              <a:ea typeface="隶书" panose="02010509060101010101" pitchFamily="49" charset="-122"/>
            </a:endParaRPr>
          </a:p>
        </p:txBody>
      </p:sp>
      <p:sp>
        <p:nvSpPr>
          <p:cNvPr id="64538" name="Line 14"/>
          <p:cNvSpPr/>
          <p:nvPr/>
        </p:nvSpPr>
        <p:spPr>
          <a:xfrm>
            <a:off x="598488" y="2432050"/>
            <a:ext cx="879475" cy="6350"/>
          </a:xfrm>
          <a:custGeom>
            <a:avLst/>
            <a:gdLst/>
            <a:ahLst/>
            <a:cxnLst>
              <a:cxn ang="0">
                <a:pos x="0" y="2147483646"/>
              </a:cxn>
              <a:cxn ang="0">
                <a:pos x="2147483646" y="0"/>
              </a:cxn>
            </a:cxnLst>
            <a:rect l="0" t="0" r="0" b="0"/>
            <a:pathLst>
              <a:path w="554" h="4">
                <a:moveTo>
                  <a:pt x="0" y="4"/>
                </a:moveTo>
                <a:lnTo>
                  <a:pt x="554" y="0"/>
                </a:ln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68979" name="Text Box 19"/>
          <p:cNvSpPr txBox="1">
            <a:spLocks noChangeArrowheads="1"/>
          </p:cNvSpPr>
          <p:nvPr/>
        </p:nvSpPr>
        <p:spPr bwMode="auto">
          <a:xfrm>
            <a:off x="828675" y="1916113"/>
            <a:ext cx="57467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+mn-cs"/>
                <a:sym typeface="+mn-ea"/>
              </a:rPr>
              <a:t>a</a:t>
            </a:r>
            <a:endParaRPr kumimoji="0" lang="en-US" altLang="zh-CN" sz="2400" b="1" i="1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/>
              <a:ea typeface="黑体" panose="02010609060101010101" pitchFamily="2" charset="-122"/>
              <a:cs typeface="+mn-cs"/>
              <a:sym typeface="+mn-ea"/>
            </a:endParaRPr>
          </a:p>
        </p:txBody>
      </p:sp>
      <p:sp>
        <p:nvSpPr>
          <p:cNvPr id="64540" name="Freeform 50"/>
          <p:cNvSpPr/>
          <p:nvPr/>
        </p:nvSpPr>
        <p:spPr>
          <a:xfrm>
            <a:off x="1474788" y="2327275"/>
            <a:ext cx="1587" cy="127000"/>
          </a:xfrm>
          <a:custGeom>
            <a:avLst/>
            <a:gdLst/>
            <a:ahLst/>
            <a:cxnLst>
              <a:cxn ang="0">
                <a:pos x="0" y="2147483646"/>
              </a:cxn>
              <a:cxn ang="0">
                <a:pos x="0" y="0"/>
              </a:cxn>
            </a:cxnLst>
            <a:rect l="0" t="0" r="0" b="0"/>
            <a:pathLst>
              <a:path w="1" h="80">
                <a:moveTo>
                  <a:pt x="0" y="80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4541" name="Freeform 53"/>
          <p:cNvSpPr/>
          <p:nvPr/>
        </p:nvSpPr>
        <p:spPr>
          <a:xfrm>
            <a:off x="611188" y="2327275"/>
            <a:ext cx="1587" cy="122238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0" y="0"/>
              </a:cxn>
            </a:cxnLst>
            <a:rect l="0" t="0" r="0" b="0"/>
            <a:pathLst>
              <a:path w="1" h="77">
                <a:moveTo>
                  <a:pt x="1" y="77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4542" name="Line 21"/>
          <p:cNvSpPr/>
          <p:nvPr/>
        </p:nvSpPr>
        <p:spPr>
          <a:xfrm>
            <a:off x="609600" y="2781300"/>
            <a:ext cx="144145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64543" name="Freeform 55"/>
          <p:cNvSpPr/>
          <p:nvPr/>
        </p:nvSpPr>
        <p:spPr>
          <a:xfrm>
            <a:off x="612775" y="2638425"/>
            <a:ext cx="1588" cy="163513"/>
          </a:xfrm>
          <a:custGeom>
            <a:avLst/>
            <a:gdLst/>
            <a:ahLst/>
            <a:cxnLst>
              <a:cxn ang="0">
                <a:pos x="0" y="2147483646"/>
              </a:cxn>
              <a:cxn ang="0">
                <a:pos x="0" y="0"/>
              </a:cxn>
            </a:cxnLst>
            <a:rect l="0" t="0" r="0" b="0"/>
            <a:pathLst>
              <a:path w="1" h="103">
                <a:moveTo>
                  <a:pt x="0" y="103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4544" name="Freeform 56"/>
          <p:cNvSpPr/>
          <p:nvPr/>
        </p:nvSpPr>
        <p:spPr>
          <a:xfrm>
            <a:off x="2052638" y="2638425"/>
            <a:ext cx="1587" cy="153988"/>
          </a:xfrm>
          <a:custGeom>
            <a:avLst/>
            <a:gdLst/>
            <a:ahLst/>
            <a:cxnLst>
              <a:cxn ang="0">
                <a:pos x="0" y="2147483646"/>
              </a:cxn>
              <a:cxn ang="0">
                <a:pos x="0" y="0"/>
              </a:cxn>
            </a:cxnLst>
            <a:rect l="0" t="0" r="0" b="0"/>
            <a:pathLst>
              <a:path w="1" h="97">
                <a:moveTo>
                  <a:pt x="0" y="97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graphicFrame>
        <p:nvGraphicFramePr>
          <p:cNvPr id="3" name="Object 58"/>
          <p:cNvGraphicFramePr>
            <a:graphicFrameLocks noChangeAspect="1"/>
          </p:cNvGraphicFramePr>
          <p:nvPr/>
        </p:nvGraphicFramePr>
        <p:xfrm>
          <a:off x="1477963" y="3284538"/>
          <a:ext cx="2232025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6" imgW="895350" imgH="1847850" progId="Paint.Picture">
                  <p:embed/>
                </p:oleObj>
              </mc:Choice>
              <mc:Fallback>
                <p:oleObj r:id="rId6" imgW="895350" imgH="1847850" progId="Paint.Picture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477963" y="3284538"/>
                        <a:ext cx="2232025" cy="2663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4" name="Text Box 48"/>
          <p:cNvSpPr txBox="1"/>
          <p:nvPr/>
        </p:nvSpPr>
        <p:spPr>
          <a:xfrm>
            <a:off x="485775" y="958850"/>
            <a:ext cx="1728788" cy="584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</a:ln>
        </p:spPr>
        <p:txBody>
          <a:bodyPr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7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2" charset="-122"/>
                <a:cs typeface="+mn-cs"/>
                <a:sym typeface="+mn-ea"/>
              </a:rPr>
              <a:t>想一想</a:t>
            </a:r>
            <a:endParaRPr kumimoji="0" lang="zh-CN" altLang="en-US" sz="3600" b="1" i="0" u="none" strike="noStrike" kern="1200" cap="none" spc="0" normalizeH="0" baseline="0" noProof="1">
              <a:solidFill>
                <a:srgbClr val="0000FF"/>
              </a:solidFill>
              <a:latin typeface="Times New Roman" panose="02020603050405020304" charset="0"/>
              <a:ea typeface="黑体" panose="0201060906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30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30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8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69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1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1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16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6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69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3000"/>
                                        <p:tgtEl>
                                          <p:spTgt spid="16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168965" grpId="0"/>
      <p:bldP spid="168970" grpId="0"/>
      <p:bldP spid="168971" grpId="0"/>
      <p:bldP spid="168978" grpId="0"/>
      <p:bldP spid="168985" grpId="0"/>
      <p:bldP spid="168987" grpId="0"/>
      <p:bldP spid="168991" grpId="0"/>
      <p:bldP spid="168992" grpId="0"/>
      <p:bldP spid="168993" grpId="0"/>
      <p:bldP spid="168994" grpId="0"/>
      <p:bldP spid="169003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5" name="Object 7"/>
          <p:cNvGraphicFramePr>
            <a:graphicFrameLocks noChangeAspect="1"/>
          </p:cNvGraphicFramePr>
          <p:nvPr/>
        </p:nvGraphicFramePr>
        <p:xfrm>
          <a:off x="409575" y="2978150"/>
          <a:ext cx="2376488" cy="280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4" imgW="895350" imgH="1847850" progId="Paint.Picture">
                  <p:embed/>
                </p:oleObj>
              </mc:Choice>
              <mc:Fallback>
                <p:oleObj r:id="rId4" imgW="895350" imgH="1847850" progId="Paint.Picture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09575" y="2978150"/>
                        <a:ext cx="2376488" cy="2808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1" name="Line 3"/>
          <p:cNvSpPr/>
          <p:nvPr/>
        </p:nvSpPr>
        <p:spPr>
          <a:xfrm>
            <a:off x="250825" y="5803900"/>
            <a:ext cx="5329238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71012" name="Oval 4"/>
          <p:cNvSpPr>
            <a:spLocks noChangeAspect="1"/>
          </p:cNvSpPr>
          <p:nvPr/>
        </p:nvSpPr>
        <p:spPr>
          <a:xfrm>
            <a:off x="539750" y="5732463"/>
            <a:ext cx="173038" cy="1365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 algn="ctr">
              <a:spcBef>
                <a:spcPct val="50000"/>
              </a:spcBef>
            </a:pPr>
            <a:endParaRPr lang="zh-CN" altLang="en-US">
              <a:latin typeface="Times New Roman" panose="02020603050405020304" charset="0"/>
              <a:ea typeface="黑体" panose="02010609060101010101" pitchFamily="2" charset="-122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322263" y="5227638"/>
            <a:ext cx="360363" cy="522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A</a:t>
            </a:r>
          </a:p>
        </p:txBody>
      </p:sp>
      <p:sp>
        <p:nvSpPr>
          <p:cNvPr id="171014" name="Rectangle 6"/>
          <p:cNvSpPr/>
          <p:nvPr/>
        </p:nvSpPr>
        <p:spPr>
          <a:xfrm>
            <a:off x="4887913" y="5213350"/>
            <a:ext cx="2682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en-US" altLang="zh-CN" i="1">
                <a:solidFill>
                  <a:srgbClr val="030117"/>
                </a:solidFill>
                <a:latin typeface="Times" pitchFamily="18" charset="0"/>
              </a:rPr>
              <a:t>l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3740150" y="2903538"/>
            <a:ext cx="5476875" cy="614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①先用直尺画一条直线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l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；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3775075" y="3540125"/>
            <a:ext cx="5651500" cy="614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②在直线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l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上截取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AD 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= 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b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；</a:t>
            </a:r>
          </a:p>
        </p:txBody>
      </p:sp>
      <p:sp>
        <p:nvSpPr>
          <p:cNvPr id="66568" name="Text Box 11"/>
          <p:cNvSpPr txBox="1"/>
          <p:nvPr/>
        </p:nvSpPr>
        <p:spPr>
          <a:xfrm>
            <a:off x="2357438" y="3571875"/>
            <a:ext cx="137160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6569" name="Line 13"/>
          <p:cNvSpPr/>
          <p:nvPr/>
        </p:nvSpPr>
        <p:spPr>
          <a:xfrm>
            <a:off x="511175" y="2279650"/>
            <a:ext cx="9159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6" y="2147483646"/>
              </a:cxn>
            </a:cxnLst>
            <a:rect l="0" t="0" r="0" b="0"/>
            <a:pathLst>
              <a:path w="577" h="1">
                <a:moveTo>
                  <a:pt x="0" y="0"/>
                </a:moveTo>
                <a:lnTo>
                  <a:pt x="577" y="1"/>
                </a:ln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71025" name="Rectangle 17"/>
          <p:cNvSpPr/>
          <p:nvPr/>
        </p:nvSpPr>
        <p:spPr>
          <a:xfrm>
            <a:off x="2286000" y="915988"/>
            <a:ext cx="6384925" cy="11985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r>
              <a:rPr lang="zh-CN" altLang="en-US" sz="3600">
                <a:solidFill>
                  <a:srgbClr val="030117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已知线段</a:t>
            </a:r>
            <a:r>
              <a:rPr lang="en-US" altLang="zh-CN" sz="3600" i="1">
                <a:latin typeface="Times New Roman" panose="02020603050405020304" charset="0"/>
              </a:rPr>
              <a:t>a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3600" i="1">
                <a:latin typeface="Times New Roman" panose="02020603050405020304" charset="0"/>
              </a:rPr>
              <a:t>b</a:t>
            </a:r>
            <a:r>
              <a:rPr lang="en-US" altLang="zh-CN" sz="3600">
                <a:solidFill>
                  <a:srgbClr val="030117"/>
                </a:solidFill>
                <a:latin typeface="黑体" panose="02010609060101010101" pitchFamily="2" charset="-122"/>
              </a:rPr>
              <a:t>(</a:t>
            </a:r>
            <a:r>
              <a:rPr lang="en-US" altLang="zh-CN" sz="3600" i="1">
                <a:latin typeface="Times New Roman" panose="02020603050405020304" charset="0"/>
              </a:rPr>
              <a:t>b</a:t>
            </a:r>
            <a:r>
              <a:rPr lang="en-US" altLang="zh-CN" sz="3600">
                <a:solidFill>
                  <a:srgbClr val="030117"/>
                </a:solidFill>
                <a:latin typeface="黑体" panose="02010609060101010101" pitchFamily="2" charset="-122"/>
              </a:rPr>
              <a:t>&gt;</a:t>
            </a:r>
            <a:r>
              <a:rPr lang="en-US" altLang="zh-CN" sz="3600" i="1">
                <a:latin typeface="Times New Roman" panose="02020603050405020304" charset="0"/>
              </a:rPr>
              <a:t>a</a:t>
            </a:r>
            <a:r>
              <a:rPr lang="en-US" altLang="zh-CN" sz="3600">
                <a:solidFill>
                  <a:srgbClr val="030117"/>
                </a:solidFill>
                <a:latin typeface="黑体" panose="02010609060101010101" pitchFamily="2" charset="-122"/>
              </a:rPr>
              <a:t>)</a:t>
            </a:r>
            <a:r>
              <a:rPr lang="zh-CN" altLang="en-US" sz="3600">
                <a:solidFill>
                  <a:srgbClr val="030117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画一条线段</a:t>
            </a:r>
            <a:r>
              <a:rPr lang="en-US" altLang="zh-CN" sz="3600" i="1">
                <a:latin typeface="Times New Roman" panose="02020603050405020304" charset="0"/>
              </a:rPr>
              <a:t>AC</a:t>
            </a:r>
            <a:r>
              <a:rPr lang="en-US" altLang="zh-CN" sz="3600">
                <a:solidFill>
                  <a:srgbClr val="030117"/>
                </a:solidFill>
                <a:latin typeface="黑体" panose="02010609060101010101" pitchFamily="2" charset="-122"/>
              </a:rPr>
              <a:t>,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使</a:t>
            </a:r>
            <a:r>
              <a:rPr lang="en-US" altLang="zh-CN" sz="3600" i="1">
                <a:latin typeface="Times New Roman" panose="02020603050405020304" charset="0"/>
              </a:rPr>
              <a:t>AC</a:t>
            </a:r>
            <a:r>
              <a:rPr lang="en-US" altLang="zh-CN" sz="3600">
                <a:latin typeface="黑体" panose="02010609060101010101" pitchFamily="2" charset="-122"/>
              </a:rPr>
              <a:t>=</a:t>
            </a:r>
            <a:r>
              <a:rPr lang="en-US" altLang="zh-CN" sz="3600" i="1">
                <a:latin typeface="Times New Roman" panose="02020603050405020304" charset="0"/>
              </a:rPr>
              <a:t>b</a:t>
            </a:r>
            <a:r>
              <a:rPr lang="en-US" altLang="zh-CN" sz="3600">
                <a:latin typeface="黑体" panose="02010609060101010101" pitchFamily="2" charset="-122"/>
              </a:rPr>
              <a:t>-</a:t>
            </a:r>
            <a:r>
              <a:rPr lang="en-US" altLang="zh-CN" sz="3600" i="1">
                <a:latin typeface="Times New Roman" panose="02020603050405020304" charset="0"/>
              </a:rPr>
              <a:t>a</a:t>
            </a:r>
            <a:r>
              <a:rPr lang="en-US" altLang="zh-CN" sz="3600">
                <a:latin typeface="黑体" panose="02010609060101010101" pitchFamily="2" charset="-122"/>
              </a:rPr>
              <a:t>.</a:t>
            </a:r>
          </a:p>
        </p:txBody>
      </p:sp>
      <p:sp>
        <p:nvSpPr>
          <p:cNvPr id="171026" name="Text Box 18"/>
          <p:cNvSpPr txBox="1">
            <a:spLocks noChangeArrowheads="1"/>
          </p:cNvSpPr>
          <p:nvPr/>
        </p:nvSpPr>
        <p:spPr bwMode="auto">
          <a:xfrm>
            <a:off x="755650" y="1843088"/>
            <a:ext cx="57626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+mn-cs"/>
                <a:sym typeface="+mn-ea"/>
              </a:rPr>
              <a:t>a</a:t>
            </a:r>
          </a:p>
        </p:txBody>
      </p:sp>
      <p:sp>
        <p:nvSpPr>
          <p:cNvPr id="66572" name="Line 20"/>
          <p:cNvSpPr/>
          <p:nvPr/>
        </p:nvSpPr>
        <p:spPr>
          <a:xfrm>
            <a:off x="538163" y="2708275"/>
            <a:ext cx="144145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71032" name="Text Box 24"/>
          <p:cNvSpPr txBox="1"/>
          <p:nvPr/>
        </p:nvSpPr>
        <p:spPr>
          <a:xfrm>
            <a:off x="827088" y="2347913"/>
            <a:ext cx="57626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71033" name="Line 25"/>
          <p:cNvSpPr/>
          <p:nvPr/>
        </p:nvSpPr>
        <p:spPr>
          <a:xfrm>
            <a:off x="682625" y="5803900"/>
            <a:ext cx="901700" cy="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71034" name="Text Box 26"/>
          <p:cNvSpPr txBox="1"/>
          <p:nvPr/>
        </p:nvSpPr>
        <p:spPr>
          <a:xfrm>
            <a:off x="1042988" y="5300663"/>
            <a:ext cx="57626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30117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171035" name="Line 27"/>
          <p:cNvSpPr/>
          <p:nvPr/>
        </p:nvSpPr>
        <p:spPr>
          <a:xfrm>
            <a:off x="611188" y="5803900"/>
            <a:ext cx="1585912" cy="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71039" name="Text Box 31"/>
          <p:cNvSpPr txBox="1"/>
          <p:nvPr/>
        </p:nvSpPr>
        <p:spPr>
          <a:xfrm>
            <a:off x="898525" y="5922963"/>
            <a:ext cx="57626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30117"/>
                </a:solidFill>
                <a:latin typeface="Times New Roman" panose="02020603050405020304" charset="0"/>
                <a:ea typeface="华文中宋" panose="02010600040101010101" pitchFamily="2" charset="-122"/>
              </a:rPr>
              <a:t>b</a:t>
            </a:r>
            <a:endParaRPr lang="en-US" altLang="zh-CN" i="1">
              <a:solidFill>
                <a:srgbClr val="030117"/>
              </a:solidFill>
              <a:latin typeface="Times New Roman" panose="02020603050405020304"/>
              <a:ea typeface="华文中宋" panose="02010600040101010101" pitchFamily="2" charset="-122"/>
            </a:endParaRPr>
          </a:p>
        </p:txBody>
      </p:sp>
      <p:sp>
        <p:nvSpPr>
          <p:cNvPr id="171040" name="Text Box 32"/>
          <p:cNvSpPr txBox="1"/>
          <p:nvPr/>
        </p:nvSpPr>
        <p:spPr>
          <a:xfrm>
            <a:off x="2411413" y="5443538"/>
            <a:ext cx="57626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30117"/>
                </a:solidFill>
                <a:latin typeface="Times New Roman" panose="02020603050405020304" charset="0"/>
                <a:ea typeface="华文中宋" panose="02010600040101010101" pitchFamily="2" charset="-122"/>
              </a:rPr>
              <a:t>D</a:t>
            </a:r>
          </a:p>
        </p:txBody>
      </p:sp>
      <p:sp>
        <p:nvSpPr>
          <p:cNvPr id="171041" name="Rectangle 33"/>
          <p:cNvSpPr>
            <a:spLocks noChangeArrowheads="1"/>
          </p:cNvSpPr>
          <p:nvPr/>
        </p:nvSpPr>
        <p:spPr bwMode="auto">
          <a:xfrm>
            <a:off x="6167438" y="4800600"/>
            <a:ext cx="2713038" cy="614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所以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AC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=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b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-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</a:t>
            </a:r>
            <a:r>
              <a:rPr kumimoji="0" lang="en-US" altLang="zh-CN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.</a:t>
            </a:r>
          </a:p>
        </p:txBody>
      </p:sp>
      <p:sp>
        <p:nvSpPr>
          <p:cNvPr id="171043" name="Line 35"/>
          <p:cNvSpPr/>
          <p:nvPr/>
        </p:nvSpPr>
        <p:spPr>
          <a:xfrm flipH="1">
            <a:off x="682625" y="5803900"/>
            <a:ext cx="0" cy="431800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71044" name="Line 36"/>
          <p:cNvSpPr/>
          <p:nvPr/>
        </p:nvSpPr>
        <p:spPr>
          <a:xfrm flipH="1">
            <a:off x="1258888" y="5803900"/>
            <a:ext cx="0" cy="647700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71045" name="Line 37"/>
          <p:cNvSpPr/>
          <p:nvPr/>
        </p:nvSpPr>
        <p:spPr>
          <a:xfrm flipH="1">
            <a:off x="2266950" y="5803900"/>
            <a:ext cx="0" cy="576263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cxnSp>
        <p:nvCxnSpPr>
          <p:cNvPr id="171046" name="AutoShape 38"/>
          <p:cNvCxnSpPr/>
          <p:nvPr/>
        </p:nvCxnSpPr>
        <p:spPr>
          <a:xfrm>
            <a:off x="1258888" y="6235700"/>
            <a:ext cx="1008062" cy="0"/>
          </a:xfrm>
          <a:prstGeom prst="straightConnector1">
            <a:avLst/>
          </a:prstGeom>
          <a:ln w="28575" cap="flat" cmpd="sng">
            <a:solidFill>
              <a:srgbClr val="980C69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71047" name="AutoShape 39"/>
          <p:cNvCxnSpPr/>
          <p:nvPr/>
        </p:nvCxnSpPr>
        <p:spPr>
          <a:xfrm>
            <a:off x="682625" y="6019800"/>
            <a:ext cx="1584325" cy="0"/>
          </a:xfrm>
          <a:prstGeom prst="straightConnector1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71048" name="Text Box 40"/>
          <p:cNvSpPr txBox="1"/>
          <p:nvPr/>
        </p:nvSpPr>
        <p:spPr>
          <a:xfrm>
            <a:off x="3944938" y="2203450"/>
            <a:ext cx="1152525" cy="614363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画法：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71051" name="Rectangle 43"/>
          <p:cNvSpPr>
            <a:spLocks noChangeArrowheads="1"/>
          </p:cNvSpPr>
          <p:nvPr/>
        </p:nvSpPr>
        <p:spPr bwMode="auto">
          <a:xfrm>
            <a:off x="1619250" y="6092825"/>
            <a:ext cx="336550" cy="457200"/>
          </a:xfrm>
          <a:prstGeom prst="rect">
            <a:avLst/>
          </a:prstGeom>
          <a:noFill/>
          <a:ln w="12700" algn="ctr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+mn-cs"/>
                <a:sym typeface="+mn-ea"/>
              </a:rPr>
              <a:t>a</a:t>
            </a:r>
            <a:endParaRPr kumimoji="0" lang="zh-CN" altLang="en-US" sz="2400" b="1" i="1" u="none" strike="noStrike" kern="1200" cap="none" spc="0" normalizeH="0" baseline="0" noProof="0">
              <a:ln>
                <a:noFill/>
              </a:ln>
              <a:solidFill>
                <a:srgbClr val="030117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/>
              <a:ea typeface="黑体" panose="02010609060101010101" pitchFamily="2" charset="-122"/>
              <a:cs typeface="+mn-cs"/>
              <a:sym typeface="+mn-ea"/>
            </a:endParaRPr>
          </a:p>
        </p:txBody>
      </p:sp>
      <p:sp>
        <p:nvSpPr>
          <p:cNvPr id="171052" name="Arc 44"/>
          <p:cNvSpPr/>
          <p:nvPr/>
        </p:nvSpPr>
        <p:spPr>
          <a:xfrm rot="-9736447">
            <a:off x="1233488" y="5626100"/>
            <a:ext cx="795337" cy="40640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0" t="0" r="0" b="0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lnTo>
                  <a:pt x="18567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71053" name="Arc 45"/>
          <p:cNvSpPr/>
          <p:nvPr/>
        </p:nvSpPr>
        <p:spPr>
          <a:xfrm rot="951768">
            <a:off x="1474788" y="5443538"/>
            <a:ext cx="795337" cy="40640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0" t="0" r="0" b="0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lnTo>
                  <a:pt x="18567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graphicFrame>
        <p:nvGraphicFramePr>
          <p:cNvPr id="3" name="Object 42"/>
          <p:cNvGraphicFramePr>
            <a:graphicFrameLocks noChangeAspect="1"/>
          </p:cNvGraphicFramePr>
          <p:nvPr/>
        </p:nvGraphicFramePr>
        <p:xfrm>
          <a:off x="1071563" y="3000375"/>
          <a:ext cx="1500187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6" imgW="895350" imgH="1847850" progId="Paint.Picture">
                  <p:embed/>
                </p:oleObj>
              </mc:Choice>
              <mc:Fallback>
                <p:oleObj r:id="rId6" imgW="895350" imgH="1847850" progId="Paint.Picture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071563" y="3000375"/>
                        <a:ext cx="1500187" cy="2857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4181475" y="4202113"/>
            <a:ext cx="5126038" cy="644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 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在线段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AD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上截取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DC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=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</a:t>
            </a:r>
            <a:r>
              <a:rPr kumimoji="0" lang="en-US" altLang="zh-CN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.</a:t>
            </a:r>
          </a:p>
        </p:txBody>
      </p:sp>
      <p:sp>
        <p:nvSpPr>
          <p:cNvPr id="66591" name="Freeform 45"/>
          <p:cNvSpPr/>
          <p:nvPr/>
        </p:nvSpPr>
        <p:spPr>
          <a:xfrm>
            <a:off x="539750" y="2635250"/>
            <a:ext cx="1588" cy="87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6" y="2147483646"/>
              </a:cxn>
            </a:cxnLst>
            <a:rect l="0" t="0" r="0" b="0"/>
            <a:pathLst>
              <a:path w="1" h="55">
                <a:moveTo>
                  <a:pt x="0" y="0"/>
                </a:moveTo>
                <a:lnTo>
                  <a:pt x="1" y="55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6592" name="Freeform 46"/>
          <p:cNvSpPr/>
          <p:nvPr/>
        </p:nvSpPr>
        <p:spPr>
          <a:xfrm>
            <a:off x="1979613" y="2635250"/>
            <a:ext cx="1587" cy="92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47483646"/>
              </a:cxn>
            </a:cxnLst>
            <a:rect l="0" t="0" r="0" b="0"/>
            <a:pathLst>
              <a:path w="1" h="57">
                <a:moveTo>
                  <a:pt x="0" y="0"/>
                </a:moveTo>
                <a:lnTo>
                  <a:pt x="0" y="58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6593" name="Freeform 54"/>
          <p:cNvSpPr/>
          <p:nvPr/>
        </p:nvSpPr>
        <p:spPr>
          <a:xfrm>
            <a:off x="508000" y="2195513"/>
            <a:ext cx="1588" cy="10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47483646"/>
              </a:cxn>
            </a:cxnLst>
            <a:rect l="0" t="0" r="0" b="0"/>
            <a:pathLst>
              <a:path w="1" h="66">
                <a:moveTo>
                  <a:pt x="0" y="0"/>
                </a:moveTo>
                <a:lnTo>
                  <a:pt x="0" y="66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6594" name="Freeform 56"/>
          <p:cNvSpPr/>
          <p:nvPr/>
        </p:nvSpPr>
        <p:spPr>
          <a:xfrm>
            <a:off x="1422400" y="2203450"/>
            <a:ext cx="1588" cy="96838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0" y="2147483646"/>
              </a:cxn>
            </a:cxnLst>
            <a:rect l="0" t="0" r="0" b="0"/>
            <a:pathLst>
              <a:path w="1" h="61">
                <a:moveTo>
                  <a:pt x="1" y="0"/>
                </a:moveTo>
                <a:lnTo>
                  <a:pt x="0" y="61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01394" name="Text Box 48"/>
          <p:cNvSpPr txBox="1"/>
          <p:nvPr/>
        </p:nvSpPr>
        <p:spPr>
          <a:xfrm>
            <a:off x="485775" y="958850"/>
            <a:ext cx="1728788" cy="584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</a:ln>
        </p:spPr>
        <p:txBody>
          <a:bodyPr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7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2" charset="-122"/>
                <a:cs typeface="+mn-cs"/>
                <a:sym typeface="+mn-ea"/>
              </a:rPr>
              <a:t>想一想</a:t>
            </a:r>
            <a:endParaRPr kumimoji="0" lang="zh-CN" altLang="en-US" sz="3600" b="1" i="0" u="none" strike="noStrike" kern="1200" cap="none" spc="0" normalizeH="0" baseline="0" noProof="1">
              <a:solidFill>
                <a:srgbClr val="0000FF"/>
              </a:solidFill>
              <a:latin typeface="Times New Roman" panose="02020603050405020304" charset="0"/>
              <a:ea typeface="黑体" panose="0201060906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7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7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30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7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7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17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17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7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7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17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2000"/>
                                        <p:tgtEl>
                                          <p:spTgt spid="17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5" dur="2000"/>
                                        <p:tgtEl>
                                          <p:spTgt spid="17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3000"/>
                                        <p:tgtEl>
                                          <p:spTgt spid="17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animBg="1"/>
      <p:bldP spid="171013" grpId="0"/>
      <p:bldP spid="171014" grpId="0"/>
      <p:bldP spid="171017" grpId="0"/>
      <p:bldP spid="171018" grpId="0"/>
      <p:bldP spid="171025" grpId="0"/>
      <p:bldP spid="171026" grpId="0"/>
      <p:bldP spid="171032" grpId="0"/>
      <p:bldP spid="171034" grpId="0"/>
      <p:bldP spid="171039" grpId="0"/>
      <p:bldP spid="171040" grpId="0"/>
      <p:bldP spid="171041" grpId="0"/>
      <p:bldP spid="171048" grpId="0"/>
      <p:bldP spid="171051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3260725" y="941388"/>
            <a:ext cx="2019300" cy="646112"/>
          </a:xfrm>
        </p:spPr>
        <p:txBody>
          <a:bodyPr vert="horz" wrap="none" lIns="91440" tIns="45720" rIns="91440" bIns="45720" anchor="b">
            <a:spAutoFit/>
          </a:bodyPr>
          <a:lstStyle>
            <a:defPPr/>
          </a:lstStyle>
          <a:p>
            <a:r>
              <a:rPr lang="zh-CN" altLang="en-US" sz="3600" b="1">
                <a:solidFill>
                  <a:srgbClr val="FF3300"/>
                </a:solidFill>
                <a:latin typeface="Times New Roman" panose="02020603050405020304" charset="0"/>
                <a:ea typeface="黑体" panose="02010609060101010101" pitchFamily="2" charset="-122"/>
              </a:rPr>
              <a:t>学习目标</a:t>
            </a:r>
            <a:endParaRPr lang="zh-CN" altLang="en-US" sz="3600" b="1">
              <a:solidFill>
                <a:srgbClr val="FF3300"/>
              </a:solidFill>
              <a:latin typeface="Times New Roman" panose="02020603050405020304"/>
              <a:ea typeface="黑体" panose="02010609060101010101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71713"/>
            <a:ext cx="9144000" cy="2752725"/>
          </a:xfrm>
        </p:spPr>
        <p:txBody>
          <a:bodyPr lIns="91440" tIns="45720" rIns="91440" bIns="45720" rtlCol="0">
            <a:spAutoFit/>
          </a:bodyPr>
          <a:lstStyle>
            <a:defPPr/>
          </a:lstStyle>
          <a:p>
            <a:pPr marL="357505" marR="0" lvl="0" indent="-357505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）会用不同的方法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比较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两条线段的大小。</a:t>
            </a:r>
          </a:p>
          <a:p>
            <a:pPr marL="357505" marR="0" lvl="0" indent="-357505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2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）会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画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线段的和、差。</a:t>
            </a:r>
          </a:p>
          <a:p>
            <a:pPr marL="357505" marR="0" lvl="0" indent="-357505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3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）理解线段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中点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的概念，会用准确的数学   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  <a:p>
            <a:pPr marL="357505" marR="0" lvl="0" indent="-357505" algn="just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anose="05000000000000000000" pitchFamily="2" charset="2"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     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语言表述。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2438400" y="887413"/>
            <a:ext cx="5711825" cy="11985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 eaLnBrk="0" hangingPunct="0"/>
            <a:r>
              <a:rPr lang="zh-CN" altLang="en-US" sz="3600">
                <a:solidFill>
                  <a:srgbClr val="030117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已知线段</a:t>
            </a:r>
            <a:r>
              <a:rPr lang="en-US" altLang="zh-CN" sz="3600" i="1">
                <a:latin typeface="Times New Roman" panose="02020603050405020304" charset="0"/>
              </a:rPr>
              <a:t>a</a:t>
            </a:r>
            <a:r>
              <a:rPr lang="zh-CN" altLang="en-US" sz="3600">
                <a:solidFill>
                  <a:srgbClr val="030117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3600" i="1">
                <a:latin typeface="Times New Roman" panose="02020603050405020304" charset="0"/>
              </a:rPr>
              <a:t>b</a:t>
            </a:r>
            <a:r>
              <a:rPr lang="zh-CN" altLang="en-US" sz="3600">
                <a:solidFill>
                  <a:srgbClr val="030117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，画线段</a:t>
            </a: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zh-CN" altLang="en-US" sz="3600">
                <a:solidFill>
                  <a:srgbClr val="030117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，使</a:t>
            </a: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zh-CN" altLang="en-US" sz="3600">
                <a:solidFill>
                  <a:srgbClr val="030117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＝2</a:t>
            </a:r>
            <a:r>
              <a:rPr lang="en-US" altLang="zh-CN" sz="3600" i="1">
                <a:latin typeface="Times New Roman" panose="02020603050405020304" charset="0"/>
              </a:rPr>
              <a:t>a</a:t>
            </a:r>
            <a:r>
              <a:rPr lang="zh-CN" altLang="en-US" sz="3600">
                <a:solidFill>
                  <a:srgbClr val="030117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3600" i="1">
                <a:latin typeface="Times New Roman" panose="02020603050405020304" charset="0"/>
              </a:rPr>
              <a:t>b</a:t>
            </a:r>
            <a:r>
              <a:rPr lang="zh-CN" altLang="en-US" sz="3600">
                <a:solidFill>
                  <a:srgbClr val="030117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．</a:t>
            </a:r>
          </a:p>
        </p:txBody>
      </p:sp>
      <p:sp>
        <p:nvSpPr>
          <p:cNvPr id="168964" name="Oval 4"/>
          <p:cNvSpPr>
            <a:spLocks noChangeAspect="1"/>
          </p:cNvSpPr>
          <p:nvPr/>
        </p:nvSpPr>
        <p:spPr>
          <a:xfrm>
            <a:off x="827088" y="5661025"/>
            <a:ext cx="173037" cy="1365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 algn="ctr">
              <a:spcBef>
                <a:spcPct val="50000"/>
              </a:spcBef>
            </a:pPr>
            <a:endParaRPr lang="zh-CN" altLang="en-US">
              <a:latin typeface="Times New Roman" panose="02020603050405020304" charset="0"/>
              <a:ea typeface="黑体" panose="02010609060101010101" pitchFamily="2" charset="-122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609600" y="5156200"/>
            <a:ext cx="360363" cy="522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A</a:t>
            </a:r>
          </a:p>
        </p:txBody>
      </p:sp>
      <p:sp>
        <p:nvSpPr>
          <p:cNvPr id="168966" name="Rectangle 6"/>
          <p:cNvSpPr/>
          <p:nvPr/>
        </p:nvSpPr>
        <p:spPr>
          <a:xfrm>
            <a:off x="5383213" y="5300663"/>
            <a:ext cx="2682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en-US" altLang="zh-CN" i="1">
                <a:solidFill>
                  <a:srgbClr val="030117"/>
                </a:solidFill>
                <a:latin typeface="Times" pitchFamily="18" charset="0"/>
              </a:rPr>
              <a:t>l</a:t>
            </a:r>
          </a:p>
        </p:txBody>
      </p:sp>
      <p:sp>
        <p:nvSpPr>
          <p:cNvPr id="168987" name="Text Box 27"/>
          <p:cNvSpPr txBox="1"/>
          <p:nvPr/>
        </p:nvSpPr>
        <p:spPr>
          <a:xfrm>
            <a:off x="1690688" y="5229225"/>
            <a:ext cx="57626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30117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168992" name="Text Box 32"/>
          <p:cNvSpPr txBox="1"/>
          <p:nvPr/>
        </p:nvSpPr>
        <p:spPr>
          <a:xfrm>
            <a:off x="2482850" y="5876925"/>
            <a:ext cx="57626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30117"/>
                </a:solidFill>
                <a:latin typeface="Times New Roman" panose="02020603050405020304" charset="0"/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168993" name="Text Box 33"/>
          <p:cNvSpPr txBox="1"/>
          <p:nvPr/>
        </p:nvSpPr>
        <p:spPr>
          <a:xfrm>
            <a:off x="2843213" y="5203825"/>
            <a:ext cx="57626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30117"/>
                </a:solidFill>
                <a:latin typeface="Times New Roman" panose="02020603050405020304" charset="0"/>
                <a:ea typeface="华文中宋" panose="02010600040101010101" pitchFamily="2" charset="-122"/>
              </a:rPr>
              <a:t>D</a:t>
            </a:r>
          </a:p>
        </p:txBody>
      </p:sp>
      <p:sp>
        <p:nvSpPr>
          <p:cNvPr id="168996" name="Line 36"/>
          <p:cNvSpPr/>
          <p:nvPr/>
        </p:nvSpPr>
        <p:spPr>
          <a:xfrm flipH="1">
            <a:off x="827088" y="5732463"/>
            <a:ext cx="0" cy="360362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68997" name="Line 37"/>
          <p:cNvSpPr/>
          <p:nvPr/>
        </p:nvSpPr>
        <p:spPr>
          <a:xfrm flipH="1">
            <a:off x="1906588" y="5732463"/>
            <a:ext cx="0" cy="360362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68998" name="Line 38"/>
          <p:cNvSpPr/>
          <p:nvPr/>
        </p:nvSpPr>
        <p:spPr>
          <a:xfrm flipH="1">
            <a:off x="3059113" y="5732463"/>
            <a:ext cx="0" cy="576262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cxnSp>
        <p:nvCxnSpPr>
          <p:cNvPr id="168999" name="AutoShape 39"/>
          <p:cNvCxnSpPr/>
          <p:nvPr/>
        </p:nvCxnSpPr>
        <p:spPr>
          <a:xfrm>
            <a:off x="1906588" y="5948363"/>
            <a:ext cx="1079500" cy="1587"/>
          </a:xfrm>
          <a:prstGeom prst="straightConnector1">
            <a:avLst/>
          </a:prstGeom>
          <a:ln w="28575" cap="flat" cmpd="sng">
            <a:solidFill>
              <a:srgbClr val="980C69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69007" name="Arc 47"/>
          <p:cNvSpPr/>
          <p:nvPr/>
        </p:nvSpPr>
        <p:spPr>
          <a:xfrm rot="951768">
            <a:off x="1114425" y="5372100"/>
            <a:ext cx="795338" cy="40640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0" t="0" r="0" b="0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lnTo>
                  <a:pt x="18567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69008" name="Arc 48"/>
          <p:cNvSpPr/>
          <p:nvPr/>
        </p:nvSpPr>
        <p:spPr>
          <a:xfrm rot="951768">
            <a:off x="2266950" y="5445125"/>
            <a:ext cx="795338" cy="40640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0" t="0" r="0" b="0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lnTo>
                  <a:pt x="18567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71011" name="Line 3"/>
          <p:cNvSpPr/>
          <p:nvPr/>
        </p:nvSpPr>
        <p:spPr>
          <a:xfrm>
            <a:off x="538163" y="5732463"/>
            <a:ext cx="5329237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" name="Text Box 32"/>
          <p:cNvSpPr txBox="1"/>
          <p:nvPr/>
        </p:nvSpPr>
        <p:spPr>
          <a:xfrm>
            <a:off x="1114425" y="5948363"/>
            <a:ext cx="57626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30117"/>
                </a:solidFill>
                <a:latin typeface="Times New Roman" panose="02020603050405020304" charset="0"/>
                <a:ea typeface="华文中宋" panose="02010600040101010101" pitchFamily="2" charset="-122"/>
              </a:rPr>
              <a:t>a</a:t>
            </a:r>
          </a:p>
        </p:txBody>
      </p:sp>
      <p:cxnSp>
        <p:nvCxnSpPr>
          <p:cNvPr id="3" name="AutoShape 39"/>
          <p:cNvCxnSpPr/>
          <p:nvPr/>
        </p:nvCxnSpPr>
        <p:spPr>
          <a:xfrm>
            <a:off x="827088" y="5948363"/>
            <a:ext cx="1079500" cy="1587"/>
          </a:xfrm>
          <a:prstGeom prst="straightConnector1">
            <a:avLst/>
          </a:prstGeom>
          <a:ln w="28575" cap="flat" cmpd="sng">
            <a:solidFill>
              <a:srgbClr val="980C69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09589" name="Arc 48"/>
          <p:cNvSpPr/>
          <p:nvPr/>
        </p:nvSpPr>
        <p:spPr>
          <a:xfrm rot="-10420285">
            <a:off x="1474788" y="5588000"/>
            <a:ext cx="795337" cy="40640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0" t="0" r="0" b="0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lnTo>
                  <a:pt x="18567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18471" name="Line 39"/>
          <p:cNvSpPr/>
          <p:nvPr/>
        </p:nvSpPr>
        <p:spPr>
          <a:xfrm>
            <a:off x="1546225" y="6092825"/>
            <a:ext cx="15113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8" name="Line 37"/>
          <p:cNvSpPr/>
          <p:nvPr/>
        </p:nvSpPr>
        <p:spPr>
          <a:xfrm flipH="1">
            <a:off x="1546225" y="5661025"/>
            <a:ext cx="0" cy="647700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8473" name="Text Box 41"/>
          <p:cNvSpPr txBox="1"/>
          <p:nvPr/>
        </p:nvSpPr>
        <p:spPr>
          <a:xfrm>
            <a:off x="1762125" y="6021388"/>
            <a:ext cx="647700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i="1">
                <a:latin typeface="Times New Roman" panose="02020603050405020304" charset="0"/>
              </a:rPr>
              <a:t>b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258888" y="5229225"/>
            <a:ext cx="420688" cy="522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B</a:t>
            </a:r>
          </a:p>
        </p:txBody>
      </p:sp>
      <p:sp>
        <p:nvSpPr>
          <p:cNvPr id="18477" name="Text Box 45"/>
          <p:cNvSpPr txBox="1"/>
          <p:nvPr/>
        </p:nvSpPr>
        <p:spPr>
          <a:xfrm>
            <a:off x="3803650" y="2719388"/>
            <a:ext cx="4206875" cy="1168400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3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②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在直线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l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上顺序截取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600" b="1" i="0" u="none" strike="noStrike" kern="1200" cap="none" spc="0" normalizeH="0" baseline="0" noProof="1">
                <a:solidFill>
                  <a:srgbClr val="060912"/>
                </a:solidFill>
                <a:latin typeface="Times New Roman" panose="02020603050405020304" charset="0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         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 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Wingdings" panose="05000000000000000000" pitchFamily="2" charset="2"/>
              </a:rPr>
              <a:t>AC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=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Wingdings" panose="05000000000000000000" pitchFamily="2" charset="2"/>
              </a:rPr>
              <a:t>a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,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Wingdings" panose="05000000000000000000" pitchFamily="2" charset="2"/>
              </a:rPr>
              <a:t>CD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=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Wingdings" panose="05000000000000000000" pitchFamily="2" charset="2"/>
              </a:rPr>
              <a:t>a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8478" name="Text Box 46"/>
          <p:cNvSpPr txBox="1"/>
          <p:nvPr/>
        </p:nvSpPr>
        <p:spPr>
          <a:xfrm>
            <a:off x="3876675" y="3897313"/>
            <a:ext cx="5070475" cy="614363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3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黑体" panose="02010609060101010101" pitchFamily="2" charset="-122"/>
                <a:cs typeface="+mn-cs"/>
                <a:sym typeface="+mn-ea"/>
              </a:rPr>
              <a:t>③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在线段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Wingdings" panose="05000000000000000000" pitchFamily="2" charset="2"/>
              </a:rPr>
              <a:t>AD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上截取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Wingdings" panose="05000000000000000000" pitchFamily="2" charset="2"/>
              </a:rPr>
              <a:t>BD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=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Wingdings" panose="05000000000000000000" pitchFamily="2" charset="2"/>
              </a:rPr>
              <a:t>b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.</a:t>
            </a:r>
            <a:endParaRPr kumimoji="0" lang="en-US" altLang="zh-CN" sz="3600" b="1" i="0" u="none" strike="noStrike" kern="1200" cap="none" spc="0" normalizeH="0" baseline="0" noProof="1">
              <a:solidFill>
                <a:srgbClr val="060912"/>
              </a:solidFill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</p:txBody>
      </p:sp>
      <p:sp>
        <p:nvSpPr>
          <p:cNvPr id="18480" name="Text Box 48"/>
          <p:cNvSpPr txBox="1"/>
          <p:nvPr/>
        </p:nvSpPr>
        <p:spPr>
          <a:xfrm>
            <a:off x="4687888" y="4565650"/>
            <a:ext cx="4321175" cy="614363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3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所以线段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AB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=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2a-b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.</a:t>
            </a:r>
          </a:p>
        </p:txBody>
      </p:sp>
      <p:sp>
        <p:nvSpPr>
          <p:cNvPr id="21547" name="Rectangle 43"/>
          <p:cNvSpPr/>
          <p:nvPr/>
        </p:nvSpPr>
        <p:spPr>
          <a:xfrm>
            <a:off x="3781425" y="2124075"/>
            <a:ext cx="3122613" cy="614363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3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①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Wingdings" panose="05000000000000000000" pitchFamily="2" charset="2"/>
              </a:rPr>
              <a:t>画一条直线</a:t>
            </a:r>
            <a:r>
              <a:rPr kumimoji="0" lang="en-US" altLang="zh-CN" sz="3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Times New Roman" panose="02020603050405020304" charset="0"/>
                <a:sym typeface="+mn-ea"/>
              </a:rPr>
              <a:t>l</a:t>
            </a:r>
            <a:r>
              <a:rPr kumimoji="0" lang="zh-CN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.</a:t>
            </a:r>
          </a:p>
        </p:txBody>
      </p:sp>
      <p:sp>
        <p:nvSpPr>
          <p:cNvPr id="101394" name="Text Box 48"/>
          <p:cNvSpPr txBox="1"/>
          <p:nvPr/>
        </p:nvSpPr>
        <p:spPr>
          <a:xfrm>
            <a:off x="485775" y="958850"/>
            <a:ext cx="1728788" cy="584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</a:ln>
        </p:spPr>
        <p:txBody>
          <a:bodyPr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3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2" charset="-122"/>
                <a:cs typeface="+mn-cs"/>
                <a:sym typeface="+mn-ea"/>
              </a:rPr>
              <a:t>试一试</a:t>
            </a:r>
            <a:endParaRPr kumimoji="0" lang="en-US" altLang="zh-CN" sz="3200" b="1" i="0" u="none" strike="noStrike" kern="1200" cap="none" spc="0" normalizeH="0" baseline="0" noProof="1">
              <a:solidFill>
                <a:schemeClr val="tx1"/>
              </a:solidFill>
              <a:latin typeface="Times New Roman" panose="02020603050405020304"/>
              <a:ea typeface="黑体" panose="02010609060101010101" pitchFamily="2" charset="-122"/>
              <a:cs typeface="+mn-cs"/>
              <a:sym typeface="+mn-ea"/>
            </a:endParaRPr>
          </a:p>
        </p:txBody>
      </p:sp>
      <p:grpSp>
        <p:nvGrpSpPr>
          <p:cNvPr id="7" name="Group 4"/>
          <p:cNvGrpSpPr/>
          <p:nvPr/>
        </p:nvGrpSpPr>
        <p:grpSpPr>
          <a:xfrm>
            <a:off x="1041400" y="2860675"/>
            <a:ext cx="1079500" cy="530225"/>
            <a:chOff x="3847" y="1546"/>
            <a:chExt cx="680" cy="334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4072" y="1590"/>
              <a:ext cx="230" cy="29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>
              <a:defPPr/>
              <a:lvl1pPr eaLnBrk="0" hangingPunct="0"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400" b="1">
                  <a:solidFill>
                    <a:srgbClr val="060912"/>
                  </a:solidFill>
                  <a:latin typeface="Times" pitchFamily="18" charset="0"/>
                  <a:ea typeface="黑体" panose="02010609060101010101" pitchFamily="2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1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charset="0"/>
                  <a:ea typeface="华文中宋" panose="02010600040101010101" pitchFamily="2" charset="-122"/>
                  <a:cs typeface="Times New Roman" panose="02020603050405020304" charset="0"/>
                  <a:sym typeface="+mn-ea"/>
                </a:rPr>
                <a:t>a</a:t>
              </a:r>
              <a:endParaRPr kumimoji="0" lang="en-US" altLang="zh-CN" sz="24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/>
                <a:ea typeface="华文中宋" panose="02010600040101010101" pitchFamily="2" charset="-122"/>
                <a:cs typeface="Times New Roman" panose="02020603050405020304"/>
                <a:sym typeface="+mn-ea"/>
              </a:endParaRPr>
            </a:p>
          </p:txBody>
        </p:sp>
        <p:grpSp>
          <p:nvGrpSpPr>
            <p:cNvPr id="68637" name="Group 6"/>
            <p:cNvGrpSpPr/>
            <p:nvPr/>
          </p:nvGrpSpPr>
          <p:grpSpPr>
            <a:xfrm>
              <a:off x="3847" y="1546"/>
              <a:ext cx="680" cy="92"/>
              <a:chOff x="3984" y="1539"/>
              <a:chExt cx="816" cy="46"/>
            </a:xfrm>
          </p:grpSpPr>
          <p:sp>
            <p:nvSpPr>
              <p:cNvPr id="68638" name="Line 7"/>
              <p:cNvSpPr/>
              <p:nvPr/>
            </p:nvSpPr>
            <p:spPr>
              <a:xfrm>
                <a:off x="3984" y="1584"/>
                <a:ext cx="816" cy="1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/>
              </a:p>
            </p:txBody>
          </p:sp>
          <p:grpSp>
            <p:nvGrpSpPr>
              <p:cNvPr id="68639" name="Group 8"/>
              <p:cNvGrpSpPr/>
              <p:nvPr/>
            </p:nvGrpSpPr>
            <p:grpSpPr>
              <a:xfrm>
                <a:off x="3984" y="1539"/>
                <a:ext cx="816" cy="45"/>
                <a:chOff x="3107" y="1389"/>
                <a:chExt cx="816" cy="45"/>
              </a:xfrm>
            </p:grpSpPr>
            <p:sp>
              <p:nvSpPr>
                <p:cNvPr id="68640" name="Line 9"/>
                <p:cNvSpPr/>
                <p:nvPr/>
              </p:nvSpPr>
              <p:spPr>
                <a:xfrm flipH="1" flipV="1">
                  <a:off x="3923" y="1389"/>
                  <a:ext cx="0" cy="45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68641" name="Line 10"/>
                <p:cNvSpPr/>
                <p:nvPr/>
              </p:nvSpPr>
              <p:spPr>
                <a:xfrm flipH="1" flipV="1">
                  <a:off x="3107" y="1389"/>
                  <a:ext cx="0" cy="45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</p:grpSp>
        </p:grpSp>
      </p:grpSp>
      <p:grpSp>
        <p:nvGrpSpPr>
          <p:cNvPr id="17" name="Group 44"/>
          <p:cNvGrpSpPr/>
          <p:nvPr/>
        </p:nvGrpSpPr>
        <p:grpSpPr>
          <a:xfrm>
            <a:off x="819150" y="3573463"/>
            <a:ext cx="1524000" cy="144462"/>
            <a:chOff x="3825" y="2161"/>
            <a:chExt cx="960" cy="91"/>
          </a:xfrm>
        </p:grpSpPr>
        <p:cxnSp>
          <p:nvCxnSpPr>
            <p:cNvPr id="68643" name="直接连接符 13"/>
            <p:cNvCxnSpPr/>
            <p:nvPr/>
          </p:nvCxnSpPr>
          <p:spPr>
            <a:xfrm>
              <a:off x="3840" y="2251"/>
              <a:ext cx="945" cy="1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644" name="直接连接符 15"/>
            <p:cNvCxnSpPr/>
            <p:nvPr/>
          </p:nvCxnSpPr>
          <p:spPr>
            <a:xfrm rot="5400000">
              <a:off x="3778" y="2203"/>
              <a:ext cx="90" cy="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645" name="直接连接符 19"/>
            <p:cNvCxnSpPr/>
            <p:nvPr/>
          </p:nvCxnSpPr>
          <p:spPr>
            <a:xfrm rot="5400000">
              <a:off x="4723" y="2203"/>
              <a:ext cx="90" cy="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1" name="TextBox 20"/>
          <p:cNvSpPr txBox="1"/>
          <p:nvPr/>
        </p:nvSpPr>
        <p:spPr>
          <a:xfrm>
            <a:off x="903288" y="3787775"/>
            <a:ext cx="135731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  <a:buSzTx/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charset="0"/>
              </a:rPr>
              <a:t>b</a:t>
            </a:r>
            <a:endParaRPr lang="zh-CN" altLang="en-US" i="1">
              <a:solidFill>
                <a:srgbClr val="FF0000"/>
              </a:solidFill>
              <a:latin typeface="Times New Roman" panose="02020603050405020304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9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6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16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8964" grpId="0" animBg="1"/>
      <p:bldP spid="168965" grpId="0"/>
      <p:bldP spid="168966" grpId="0"/>
      <p:bldP spid="168987" grpId="0"/>
      <p:bldP spid="168992" grpId="0"/>
      <p:bldP spid="168993" grpId="0"/>
      <p:bldP spid="2" grpId="0"/>
      <p:bldP spid="18473" grpId="0"/>
      <p:bldP spid="9" grpId="0"/>
      <p:bldP spid="18477" grpId="0"/>
      <p:bldP spid="18478" grpId="0"/>
      <p:bldP spid="18480" grpId="0"/>
      <p:bldP spid="21547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/>
          <p:nvPr/>
        </p:nvSpPr>
        <p:spPr>
          <a:xfrm>
            <a:off x="355600" y="1123950"/>
            <a:ext cx="3024188" cy="58356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画法归纳</a:t>
            </a:r>
            <a:endParaRPr lang="zh-CN" altLang="en-US" sz="3200">
              <a:solidFill>
                <a:srgbClr val="0000FF"/>
              </a:solidFill>
              <a:latin typeface="Times New Roman" panose="02020603050405020304"/>
              <a:ea typeface="黑体" panose="02010609060101010101" pitchFamily="2" charset="-122"/>
            </a:endParaRPr>
          </a:p>
        </p:txBody>
      </p:sp>
      <p:sp>
        <p:nvSpPr>
          <p:cNvPr id="25603" name="Text Box 5"/>
          <p:cNvSpPr txBox="1"/>
          <p:nvPr/>
        </p:nvSpPr>
        <p:spPr>
          <a:xfrm>
            <a:off x="3570288" y="2716213"/>
            <a:ext cx="5214937" cy="13843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2" charset="-122"/>
              </a:rPr>
              <a:t>注意：不要求大家写画法，但是一定要保留作图痕迹，标清字母，写出结论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charset="0"/>
              </a:rPr>
              <a:t>.</a:t>
            </a:r>
            <a:endParaRPr lang="en-US" altLang="zh-CN" sz="2800">
              <a:solidFill>
                <a:srgbClr val="FF0000"/>
              </a:solidFill>
              <a:latin typeface="Times New Roman" panose="02020603050405020304"/>
            </a:endParaRPr>
          </a:p>
        </p:txBody>
      </p:sp>
      <p:sp>
        <p:nvSpPr>
          <p:cNvPr id="70659" name="Text Box 6"/>
          <p:cNvSpPr txBox="1"/>
          <p:nvPr/>
        </p:nvSpPr>
        <p:spPr>
          <a:xfrm>
            <a:off x="1042988" y="4076700"/>
            <a:ext cx="5976937" cy="457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endParaRPr lang="zh-CN" altLang="en-US">
              <a:latin typeface="Times New Roman" panose="02020603050405020304" charset="0"/>
              <a:ea typeface="黑体" panose="02010609060101010101" pitchFamily="2" charset="-122"/>
            </a:endParaRPr>
          </a:p>
        </p:txBody>
      </p:sp>
      <p:sp>
        <p:nvSpPr>
          <p:cNvPr id="25605" name="Text Box 7"/>
          <p:cNvSpPr txBox="1"/>
          <p:nvPr/>
        </p:nvSpPr>
        <p:spPr>
          <a:xfrm>
            <a:off x="3641725" y="4143375"/>
            <a:ext cx="4681538" cy="5842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2" charset="-122"/>
              </a:rPr>
              <a:t>要一量，二算，三画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</a:rPr>
              <a:t>.</a:t>
            </a:r>
            <a:endParaRPr lang="en-US" altLang="zh-CN" sz="3200">
              <a:solidFill>
                <a:srgbClr val="FF0000"/>
              </a:solidFill>
              <a:latin typeface="Times New Roman" panose="02020603050405020304"/>
            </a:endParaRPr>
          </a:p>
        </p:txBody>
      </p:sp>
      <p:sp>
        <p:nvSpPr>
          <p:cNvPr id="25606" name="矩形 9"/>
          <p:cNvSpPr/>
          <p:nvPr/>
        </p:nvSpPr>
        <p:spPr>
          <a:xfrm>
            <a:off x="398463" y="3357563"/>
            <a:ext cx="1408112" cy="1076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pPr algn="ctr"/>
            <a:r>
              <a:rPr lang="zh-CN" altLang="en-US" sz="320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线段的</a:t>
            </a:r>
          </a:p>
          <a:p>
            <a:pPr algn="ctr"/>
            <a:r>
              <a:rPr lang="zh-CN" altLang="en-US" sz="320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画法</a:t>
            </a:r>
          </a:p>
        </p:txBody>
      </p:sp>
      <p:sp>
        <p:nvSpPr>
          <p:cNvPr id="25607" name="矩形 10"/>
          <p:cNvSpPr/>
          <p:nvPr/>
        </p:nvSpPr>
        <p:spPr>
          <a:xfrm>
            <a:off x="1908175" y="2709863"/>
            <a:ext cx="170815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截取法</a:t>
            </a:r>
            <a:endParaRPr lang="zh-CN" altLang="en-US" sz="3200">
              <a:latin typeface="Times New Roman" panose="02020603050405020304" charset="0"/>
              <a:ea typeface="黑体" panose="02010609060101010101" pitchFamily="2" charset="-122"/>
            </a:endParaRPr>
          </a:p>
        </p:txBody>
      </p:sp>
      <p:sp>
        <p:nvSpPr>
          <p:cNvPr id="25608" name="矩形 11"/>
          <p:cNvSpPr/>
          <p:nvPr/>
        </p:nvSpPr>
        <p:spPr>
          <a:xfrm>
            <a:off x="1547813" y="4149725"/>
            <a:ext cx="243205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latin typeface="Times New Roman" panose="02020603050405020304" charset="0"/>
                <a:ea typeface="黑体" panose="02010609060101010101" pitchFamily="2" charset="-122"/>
              </a:rPr>
              <a:t>度量法</a:t>
            </a:r>
            <a:endParaRPr lang="zh-CN" altLang="en-US" sz="3200">
              <a:latin typeface="Times New Roman" panose="02020603050405020304" charset="0"/>
              <a:ea typeface="黑体" panose="02010609060101010101" pitchFamily="2" charset="-122"/>
            </a:endParaRPr>
          </a:p>
        </p:txBody>
      </p:sp>
      <p:sp>
        <p:nvSpPr>
          <p:cNvPr id="25609" name="左大括号 12"/>
          <p:cNvSpPr/>
          <p:nvPr/>
        </p:nvSpPr>
        <p:spPr>
          <a:xfrm>
            <a:off x="1927225" y="2949575"/>
            <a:ext cx="215900" cy="1476375"/>
          </a:xfrm>
          <a:prstGeom prst="leftBrace">
            <a:avLst>
              <a:gd name="adj1" fmla="val 24820"/>
              <a:gd name="adj2" fmla="val 50000"/>
            </a:avLst>
          </a:prstGeom>
          <a:noFill/>
          <a:ln w="127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endParaRPr lang="zh-CN" altLang="en-US" sz="8800">
              <a:latin typeface="Times New Roman" panose="02020603050405020304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5" grpId="0"/>
      <p:bldP spid="25606" grpId="0"/>
      <p:bldP spid="25607" grpId="0"/>
      <p:bldP spid="25608" grpId="0"/>
      <p:bldP spid="2560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/>
          <p:nvPr/>
        </p:nvSpPr>
        <p:spPr>
          <a:xfrm>
            <a:off x="949325" y="5499100"/>
            <a:ext cx="7596188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你能用这根绳子正好做一双鞋带吗？</a:t>
            </a:r>
          </a:p>
        </p:txBody>
      </p:sp>
      <p:pic>
        <p:nvPicPr>
          <p:cNvPr id="72706" name="Picture 3" descr="鞋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110" y="1125220"/>
            <a:ext cx="5389245" cy="4076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2707" name="Text Box 4"/>
          <p:cNvSpPr txBox="1"/>
          <p:nvPr/>
        </p:nvSpPr>
        <p:spPr>
          <a:xfrm>
            <a:off x="220980" y="1041400"/>
            <a:ext cx="31623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200" b="0">
                <a:solidFill>
                  <a:srgbClr val="FF3300"/>
                </a:solidFill>
                <a:latin typeface="Times New Roman" panose="02020603050405020304" charset="0"/>
                <a:ea typeface="黑体" panose="02010609060101010101" pitchFamily="2" charset="-122"/>
              </a:rPr>
              <a:t>情景活动（三）</a:t>
            </a:r>
            <a:endParaRPr lang="zh-CN" altLang="en-US" sz="3200" b="0">
              <a:solidFill>
                <a:srgbClr val="FF3300"/>
              </a:solidFill>
              <a:latin typeface="Times New Roman" panose="02020603050405020304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3" name="Group 53"/>
          <p:cNvGrpSpPr/>
          <p:nvPr/>
        </p:nvGrpSpPr>
        <p:grpSpPr>
          <a:xfrm>
            <a:off x="2914650" y="1989138"/>
            <a:ext cx="3240088" cy="71437"/>
            <a:chOff x="1610" y="1253"/>
            <a:chExt cx="2041" cy="45"/>
          </a:xfrm>
        </p:grpSpPr>
        <p:sp>
          <p:nvSpPr>
            <p:cNvPr id="74754" name="Line 3"/>
            <p:cNvSpPr/>
            <p:nvPr/>
          </p:nvSpPr>
          <p:spPr>
            <a:xfrm flipH="1">
              <a:off x="1610" y="1253"/>
              <a:ext cx="0" cy="4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74755" name="Line 4"/>
            <p:cNvSpPr/>
            <p:nvPr/>
          </p:nvSpPr>
          <p:spPr>
            <a:xfrm flipH="1">
              <a:off x="3651" y="1253"/>
              <a:ext cx="0" cy="4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74756" name="Line 5"/>
            <p:cNvSpPr/>
            <p:nvPr/>
          </p:nvSpPr>
          <p:spPr>
            <a:xfrm flipH="1">
              <a:off x="2653" y="1253"/>
              <a:ext cx="0" cy="45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</p:grpSp>
      <p:sp>
        <p:nvSpPr>
          <p:cNvPr id="74757" name="Text Box 9"/>
          <p:cNvSpPr txBox="1"/>
          <p:nvPr/>
        </p:nvSpPr>
        <p:spPr>
          <a:xfrm>
            <a:off x="2700338" y="2060575"/>
            <a:ext cx="719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17059F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endParaRPr lang="en-US" altLang="zh-CN" sz="3200" i="1">
              <a:solidFill>
                <a:srgbClr val="17059F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74758" name="Text Box 10"/>
          <p:cNvSpPr txBox="1"/>
          <p:nvPr/>
        </p:nvSpPr>
        <p:spPr>
          <a:xfrm>
            <a:off x="5940425" y="1989138"/>
            <a:ext cx="6477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17059F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74759" name="Line 2"/>
          <p:cNvSpPr/>
          <p:nvPr/>
        </p:nvSpPr>
        <p:spPr>
          <a:xfrm>
            <a:off x="2914650" y="2060575"/>
            <a:ext cx="3240088" cy="0"/>
          </a:xfrm>
          <a:prstGeom prst="line">
            <a:avLst/>
          </a:prstGeom>
          <a:ln w="28575" cap="flat" cmpd="sng">
            <a:solidFill>
              <a:srgbClr val="17059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74760" name="Text Box 11"/>
          <p:cNvSpPr txBox="1"/>
          <p:nvPr/>
        </p:nvSpPr>
        <p:spPr>
          <a:xfrm>
            <a:off x="4354513" y="1989138"/>
            <a:ext cx="1008062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200" i="1">
                <a:solidFill>
                  <a:srgbClr val="17059F"/>
                </a:solidFill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</a:p>
        </p:txBody>
      </p:sp>
      <p:sp>
        <p:nvSpPr>
          <p:cNvPr id="187404" name="Text Box 12"/>
          <p:cNvSpPr txBox="1"/>
          <p:nvPr/>
        </p:nvSpPr>
        <p:spPr>
          <a:xfrm>
            <a:off x="541338" y="3287713"/>
            <a:ext cx="8353425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点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</a:rPr>
              <a:t>M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把线段</a:t>
            </a:r>
            <a:r>
              <a:rPr lang="en-US" altLang="zh-CN" sz="3200" i="1" dirty="0">
                <a:solidFill>
                  <a:srgbClr val="FF0000"/>
                </a:solidFill>
                <a:latin typeface="Times New Roman" panose="02020603050405020304" charset="0"/>
              </a:rPr>
              <a:t>AB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分成相等的两条线段</a:t>
            </a:r>
            <a:r>
              <a:rPr lang="en-US" altLang="zh-CN" sz="3200" i="1" dirty="0">
                <a:solidFill>
                  <a:srgbClr val="FF0000"/>
                </a:solidFill>
                <a:latin typeface="Times New Roman" panose="02020603050405020304" charset="0"/>
              </a:rPr>
              <a:t>AM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与</a:t>
            </a:r>
            <a:r>
              <a:rPr lang="en-US" altLang="zh-CN" sz="3200" i="1" dirty="0">
                <a:solidFill>
                  <a:srgbClr val="FF0000"/>
                </a:solidFill>
                <a:latin typeface="Times New Roman" panose="02020603050405020304" charset="0"/>
              </a:rPr>
              <a:t>MB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，我们把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</a:rPr>
              <a:t>M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点叫做</a:t>
            </a:r>
            <a:r>
              <a:rPr lang="zh-CN" altLang="en-US" sz="3200" u="sng" dirty="0">
                <a:solidFill>
                  <a:srgbClr val="0070C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线段</a:t>
            </a:r>
            <a:r>
              <a:rPr lang="en-US" altLang="zh-CN" sz="3200" i="1" u="sng" dirty="0">
                <a:solidFill>
                  <a:srgbClr val="0070C0"/>
                </a:solidFill>
                <a:latin typeface="Times New Roman" panose="02020603050405020304" charset="0"/>
              </a:rPr>
              <a:t>AB</a:t>
            </a:r>
            <a:r>
              <a:rPr lang="zh-CN" altLang="en-US" sz="3200" u="sng" dirty="0">
                <a:solidFill>
                  <a:srgbClr val="0070C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的中点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</a:rPr>
              <a:t>.</a:t>
            </a:r>
          </a:p>
        </p:txBody>
      </p:sp>
      <p:sp>
        <p:nvSpPr>
          <p:cNvPr id="187435" name="Text Box 43"/>
          <p:cNvSpPr txBox="1"/>
          <p:nvPr/>
        </p:nvSpPr>
        <p:spPr>
          <a:xfrm>
            <a:off x="414338" y="825500"/>
            <a:ext cx="8240712" cy="1076325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如果我们把拉直的线绳看作线段</a:t>
            </a:r>
            <a:r>
              <a:rPr lang="en-US" altLang="zh-CN" sz="3200" i="1" dirty="0">
                <a:latin typeface="Times New Roman" panose="02020603050405020304" charset="0"/>
              </a:rPr>
              <a:t>AB</a:t>
            </a:r>
            <a:r>
              <a:rPr lang="en-US" altLang="zh-CN" sz="3200" dirty="0">
                <a:latin typeface="黑体" panose="02010609060101010101" pitchFamily="2" charset="-122"/>
              </a:rPr>
              <a:t>,</a:t>
            </a: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刚才的折点看作点</a:t>
            </a:r>
            <a:r>
              <a:rPr lang="en-US" altLang="zh-CN" sz="3200" i="1" dirty="0">
                <a:latin typeface="Times New Roman" panose="02020603050405020304" charset="0"/>
              </a:rPr>
              <a:t>M,</a:t>
            </a: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观察线段</a:t>
            </a:r>
            <a:r>
              <a:rPr lang="en-US" altLang="zh-CN" sz="3200" i="1" dirty="0">
                <a:latin typeface="Times New Roman" panose="02020603050405020304" charset="0"/>
              </a:rPr>
              <a:t>AM</a:t>
            </a: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与</a:t>
            </a:r>
            <a:r>
              <a:rPr lang="en-US" altLang="zh-CN" sz="3200" i="1" dirty="0">
                <a:latin typeface="Times New Roman" panose="02020603050405020304" charset="0"/>
              </a:rPr>
              <a:t>BM</a:t>
            </a:r>
            <a:r>
              <a:rPr lang="zh-CN" altLang="en-US" sz="3200" dirty="0">
                <a:latin typeface="黑体" panose="02010609060101010101" pitchFamily="2" charset="-122"/>
                <a:ea typeface="黑体" panose="02010609060101010101" pitchFamily="2" charset="-122"/>
              </a:rPr>
              <a:t>的关系</a:t>
            </a:r>
            <a:r>
              <a:rPr lang="en-US" altLang="zh-CN" sz="3200" dirty="0">
                <a:latin typeface="黑体" panose="02010609060101010101" pitchFamily="2" charset="-122"/>
              </a:rPr>
              <a:t>.</a:t>
            </a:r>
          </a:p>
        </p:txBody>
      </p:sp>
      <p:sp>
        <p:nvSpPr>
          <p:cNvPr id="187437" name="Text Box 45"/>
          <p:cNvSpPr txBox="1"/>
          <p:nvPr/>
        </p:nvSpPr>
        <p:spPr>
          <a:xfrm>
            <a:off x="544513" y="2644775"/>
            <a:ext cx="2225675" cy="5826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txBody>
          <a:bodyPr wrap="none"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4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0" normalizeH="0" baseline="0" noProof="1">
                <a:solidFill>
                  <a:srgbClr val="060912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文字叙述：</a:t>
            </a:r>
          </a:p>
        </p:txBody>
      </p:sp>
      <p:sp>
        <p:nvSpPr>
          <p:cNvPr id="187438" name="Text Box 46"/>
          <p:cNvSpPr txBox="1"/>
          <p:nvPr/>
        </p:nvSpPr>
        <p:spPr>
          <a:xfrm>
            <a:off x="566738" y="4427538"/>
            <a:ext cx="3041650" cy="5826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txBody>
          <a:bodyPr wrap="none"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4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0" normalizeH="0" baseline="0" noProof="1">
                <a:solidFill>
                  <a:srgbClr val="060912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+mn-ea"/>
              </a:rPr>
              <a:t>数学符号语言：</a:t>
            </a:r>
          </a:p>
        </p:txBody>
      </p:sp>
      <p:grpSp>
        <p:nvGrpSpPr>
          <p:cNvPr id="4" name="组合 27"/>
          <p:cNvGrpSpPr/>
          <p:nvPr/>
        </p:nvGrpSpPr>
        <p:grpSpPr>
          <a:xfrm>
            <a:off x="107950" y="5072063"/>
            <a:ext cx="8605838" cy="1500187"/>
            <a:chOff x="3714744" y="5143512"/>
            <a:chExt cx="5429256" cy="1499879"/>
          </a:xfrm>
        </p:grpSpPr>
        <p:sp>
          <p:nvSpPr>
            <p:cNvPr id="74766" name="TextBox 25"/>
            <p:cNvSpPr txBox="1"/>
            <p:nvPr/>
          </p:nvSpPr>
          <p:spPr>
            <a:xfrm>
              <a:off x="3714744" y="5143512"/>
              <a:ext cx="5429256" cy="132208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zh-CN" altLang="en-US" sz="3200" dirty="0">
                  <a:latin typeface="黑体" panose="02010609060101010101" pitchFamily="2" charset="-122"/>
                  <a:ea typeface="黑体" panose="02010609060101010101" pitchFamily="2" charset="-122"/>
                </a:rPr>
                <a:t>  因为点</a:t>
              </a:r>
              <a:r>
                <a:rPr lang="en-US" altLang="zh-CN" sz="3200" i="1" dirty="0">
                  <a:latin typeface="Times New Roman" panose="02020603050405020304" charset="0"/>
                </a:rPr>
                <a:t>M</a:t>
              </a:r>
              <a:r>
                <a:rPr lang="zh-CN" altLang="en-US" sz="3200" dirty="0">
                  <a:latin typeface="黑体" panose="02010609060101010101" pitchFamily="2" charset="-122"/>
                  <a:ea typeface="黑体" panose="02010609060101010101" pitchFamily="2" charset="-122"/>
                </a:rPr>
                <a:t>是线段</a:t>
              </a:r>
              <a:r>
                <a:rPr lang="en-US" altLang="zh-CN" sz="3200" i="1" dirty="0">
                  <a:latin typeface="Times New Roman" panose="02020603050405020304" charset="0"/>
                </a:rPr>
                <a:t>AB</a:t>
              </a:r>
              <a:r>
                <a:rPr lang="zh-CN" altLang="en-US" sz="3200" dirty="0">
                  <a:latin typeface="黑体" panose="02010609060101010101" pitchFamily="2" charset="-122"/>
                  <a:ea typeface="黑体" panose="02010609060101010101" pitchFamily="2" charset="-122"/>
                </a:rPr>
                <a:t>的中点</a:t>
              </a:r>
              <a:endParaRPr lang="en-US" altLang="zh-CN" sz="3200" dirty="0">
                <a:latin typeface="黑体" panose="0201060906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3200" dirty="0">
                  <a:latin typeface="黑体" panose="02010609060101010101" pitchFamily="2" charset="-122"/>
                  <a:ea typeface="黑体" panose="02010609060101010101" pitchFamily="2" charset="-122"/>
                </a:rPr>
                <a:t>  所以</a:t>
              </a:r>
              <a:r>
                <a:rPr lang="en-US" altLang="zh-CN" sz="3200" i="1" dirty="0">
                  <a:latin typeface="Times New Roman" panose="02020603050405020304" charset="0"/>
                </a:rPr>
                <a:t>AM</a:t>
              </a:r>
              <a:r>
                <a:rPr lang="en-US" altLang="zh-CN" sz="3200" dirty="0">
                  <a:latin typeface="黑体" panose="02010609060101010101" pitchFamily="2" charset="-122"/>
                </a:rPr>
                <a:t>=</a:t>
              </a:r>
              <a:r>
                <a:rPr lang="en-US" altLang="zh-CN" sz="3200" i="1" dirty="0">
                  <a:latin typeface="Times New Roman" panose="02020603050405020304" charset="0"/>
                </a:rPr>
                <a:t>MB</a:t>
              </a:r>
              <a:r>
                <a:rPr lang="en-US" altLang="zh-CN" sz="3200" dirty="0">
                  <a:latin typeface="黑体" panose="02010609060101010101" pitchFamily="2" charset="-122"/>
                </a:rPr>
                <a:t>=   </a:t>
              </a:r>
              <a:r>
                <a:rPr lang="en-US" altLang="zh-CN" sz="3200" i="1" dirty="0">
                  <a:latin typeface="Times New Roman" panose="02020603050405020304" charset="0"/>
                </a:rPr>
                <a:t>AB，AB</a:t>
              </a:r>
              <a:r>
                <a:rPr lang="en-US" altLang="zh-CN" sz="3200" dirty="0">
                  <a:latin typeface="黑体" panose="02010609060101010101" pitchFamily="2" charset="-122"/>
                </a:rPr>
                <a:t>=</a:t>
              </a:r>
              <a:r>
                <a:rPr lang="en-US" altLang="zh-CN" sz="3200" i="1" dirty="0">
                  <a:latin typeface="Times New Roman" panose="02020603050405020304" charset="0"/>
                </a:rPr>
                <a:t>2AM</a:t>
              </a:r>
              <a:r>
                <a:rPr lang="en-US" altLang="zh-CN" sz="3200" dirty="0">
                  <a:latin typeface="黑体" panose="02010609060101010101" pitchFamily="2" charset="-122"/>
                </a:rPr>
                <a:t>=</a:t>
              </a:r>
              <a:r>
                <a:rPr lang="en-US" altLang="zh-CN" sz="3200" i="1" dirty="0">
                  <a:latin typeface="Times New Roman" panose="02020603050405020304" charset="0"/>
                </a:rPr>
                <a:t>2BM</a:t>
              </a:r>
              <a:endParaRPr lang="en-US" altLang="zh-CN" sz="3200" dirty="0">
                <a:latin typeface="黑体" panose="02010609060101010101" pitchFamily="2" charset="-122"/>
              </a:endParaRPr>
            </a:p>
          </p:txBody>
        </p:sp>
        <p:graphicFrame>
          <p:nvGraphicFramePr>
            <p:cNvPr id="74767" name="Object 25"/>
            <p:cNvGraphicFramePr>
              <a:graphicFrameLocks noChangeAspect="1"/>
            </p:cNvGraphicFramePr>
            <p:nvPr/>
          </p:nvGraphicFramePr>
          <p:xfrm>
            <a:off x="5584075" y="5642622"/>
            <a:ext cx="495554" cy="10007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r:id="rId5" imgW="152400" imgH="393700" progId="Equation.3">
                    <p:embed/>
                  </p:oleObj>
                </mc:Choice>
                <mc:Fallback>
                  <p:oleObj r:id="rId5" imgW="152400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584075" y="5642622"/>
                          <a:ext cx="495554" cy="100076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4" grpId="0"/>
      <p:bldP spid="187435" grpId="0"/>
      <p:bldP spid="187437" grpId="0" animBg="1"/>
      <p:bldP spid="1874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90" name="Line 6"/>
          <p:cNvSpPr/>
          <p:nvPr/>
        </p:nvSpPr>
        <p:spPr>
          <a:xfrm flipH="1">
            <a:off x="4927600" y="1050925"/>
            <a:ext cx="0" cy="71438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95591" name="Line 7"/>
          <p:cNvSpPr/>
          <p:nvPr/>
        </p:nvSpPr>
        <p:spPr>
          <a:xfrm flipH="1">
            <a:off x="3697288" y="3351213"/>
            <a:ext cx="0" cy="71437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95592" name="Line 8"/>
          <p:cNvSpPr/>
          <p:nvPr/>
        </p:nvSpPr>
        <p:spPr>
          <a:xfrm flipH="1">
            <a:off x="5281613" y="3352800"/>
            <a:ext cx="0" cy="71438"/>
          </a:xfrm>
          <a:prstGeom prst="line">
            <a:avLst/>
          </a:prstGeom>
          <a:ln w="190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95599" name="Line 15"/>
          <p:cNvSpPr/>
          <p:nvPr/>
        </p:nvSpPr>
        <p:spPr>
          <a:xfrm>
            <a:off x="2767013" y="1122363"/>
            <a:ext cx="3240087" cy="0"/>
          </a:xfrm>
          <a:prstGeom prst="line">
            <a:avLst/>
          </a:prstGeom>
          <a:ln w="38100" cap="flat" cmpd="sng">
            <a:solidFill>
              <a:srgbClr val="17059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95600" name="Line 16"/>
          <p:cNvSpPr/>
          <p:nvPr/>
        </p:nvSpPr>
        <p:spPr>
          <a:xfrm flipH="1">
            <a:off x="2765425" y="1050925"/>
            <a:ext cx="0" cy="71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95601" name="Line 17"/>
          <p:cNvSpPr/>
          <p:nvPr/>
        </p:nvSpPr>
        <p:spPr>
          <a:xfrm flipH="1">
            <a:off x="6005513" y="1050925"/>
            <a:ext cx="0" cy="71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95602" name="Line 18"/>
          <p:cNvSpPr/>
          <p:nvPr/>
        </p:nvSpPr>
        <p:spPr>
          <a:xfrm flipH="1">
            <a:off x="3848100" y="1050925"/>
            <a:ext cx="0" cy="71438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95603" name="Text Box 19"/>
          <p:cNvSpPr txBox="1"/>
          <p:nvPr/>
        </p:nvSpPr>
        <p:spPr>
          <a:xfrm>
            <a:off x="2471738" y="1050925"/>
            <a:ext cx="719137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17059F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endParaRPr lang="en-US" altLang="zh-CN" sz="2800" i="1">
              <a:solidFill>
                <a:srgbClr val="17059F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195604" name="Text Box 20"/>
          <p:cNvSpPr txBox="1"/>
          <p:nvPr/>
        </p:nvSpPr>
        <p:spPr>
          <a:xfrm>
            <a:off x="5791200" y="1050925"/>
            <a:ext cx="647700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17059F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endParaRPr lang="en-US" altLang="zh-CN" sz="2800">
              <a:solidFill>
                <a:srgbClr val="17059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5605" name="Text Box 21"/>
          <p:cNvSpPr txBox="1"/>
          <p:nvPr/>
        </p:nvSpPr>
        <p:spPr>
          <a:xfrm>
            <a:off x="3559175" y="1050925"/>
            <a:ext cx="1008063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17059F"/>
                </a:solidFill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endParaRPr lang="en-US" altLang="zh-CN" sz="2800">
              <a:solidFill>
                <a:srgbClr val="17059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5606" name="Text Box 22"/>
          <p:cNvSpPr txBox="1"/>
          <p:nvPr/>
        </p:nvSpPr>
        <p:spPr>
          <a:xfrm>
            <a:off x="4711700" y="1050925"/>
            <a:ext cx="863600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17059F"/>
                </a:solidFill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endParaRPr lang="en-US" altLang="zh-CN" sz="2800">
              <a:solidFill>
                <a:srgbClr val="17059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5607" name="Line 23"/>
          <p:cNvSpPr/>
          <p:nvPr/>
        </p:nvSpPr>
        <p:spPr>
          <a:xfrm>
            <a:off x="2832100" y="3408363"/>
            <a:ext cx="3240088" cy="0"/>
          </a:xfrm>
          <a:prstGeom prst="line">
            <a:avLst/>
          </a:prstGeom>
          <a:ln w="38100" cap="flat" cmpd="sng">
            <a:solidFill>
              <a:srgbClr val="17059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95608" name="Line 24"/>
          <p:cNvSpPr/>
          <p:nvPr/>
        </p:nvSpPr>
        <p:spPr>
          <a:xfrm flipH="1">
            <a:off x="2832100" y="3336925"/>
            <a:ext cx="0" cy="71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95609" name="Line 25"/>
          <p:cNvSpPr/>
          <p:nvPr/>
        </p:nvSpPr>
        <p:spPr>
          <a:xfrm flipH="1">
            <a:off x="6072188" y="3336925"/>
            <a:ext cx="0" cy="71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95610" name="Line 26"/>
          <p:cNvSpPr/>
          <p:nvPr/>
        </p:nvSpPr>
        <p:spPr>
          <a:xfrm flipH="1">
            <a:off x="4487863" y="3336925"/>
            <a:ext cx="0" cy="71438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195611" name="Text Box 27"/>
          <p:cNvSpPr txBox="1"/>
          <p:nvPr/>
        </p:nvSpPr>
        <p:spPr>
          <a:xfrm>
            <a:off x="2617788" y="3408363"/>
            <a:ext cx="719137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17059F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endParaRPr lang="en-US" altLang="zh-CN" sz="2800">
              <a:solidFill>
                <a:srgbClr val="17059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5612" name="Text Box 28"/>
          <p:cNvSpPr txBox="1"/>
          <p:nvPr/>
        </p:nvSpPr>
        <p:spPr>
          <a:xfrm>
            <a:off x="5857875" y="3408363"/>
            <a:ext cx="64770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17059F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endParaRPr lang="en-US" altLang="zh-CN" sz="2800">
              <a:solidFill>
                <a:srgbClr val="17059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5613" name="Text Box 29"/>
          <p:cNvSpPr txBox="1"/>
          <p:nvPr/>
        </p:nvSpPr>
        <p:spPr>
          <a:xfrm>
            <a:off x="4271963" y="3408363"/>
            <a:ext cx="1008062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17059F"/>
                </a:solidFill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endParaRPr lang="en-US" altLang="zh-CN" sz="2800">
              <a:solidFill>
                <a:srgbClr val="17059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5614" name="Text Box 30"/>
          <p:cNvSpPr txBox="1"/>
          <p:nvPr/>
        </p:nvSpPr>
        <p:spPr>
          <a:xfrm>
            <a:off x="1970088" y="1622425"/>
            <a:ext cx="6751637" cy="644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 i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3600" i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为线段</a:t>
            </a:r>
            <a:r>
              <a:rPr lang="en-US" altLang="zh-CN" sz="3600" i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的三等分点</a:t>
            </a:r>
          </a:p>
        </p:txBody>
      </p:sp>
      <p:sp>
        <p:nvSpPr>
          <p:cNvPr id="195615" name="Text Box 31"/>
          <p:cNvSpPr txBox="1"/>
          <p:nvPr/>
        </p:nvSpPr>
        <p:spPr>
          <a:xfrm>
            <a:off x="285750" y="2336800"/>
            <a:ext cx="8637588" cy="644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AM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MN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NB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    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; 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3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AM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3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MN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3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NB</a:t>
            </a:r>
            <a:endParaRPr lang="en-US" altLang="zh-CN" sz="3600" b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95616" name="Object 32"/>
          <p:cNvGraphicFramePr>
            <a:graphicFrameLocks noChangeAspect="1"/>
          </p:cNvGraphicFramePr>
          <p:nvPr/>
        </p:nvGraphicFramePr>
        <p:xfrm>
          <a:off x="3071813" y="2128838"/>
          <a:ext cx="5334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4" imgW="139700" imgH="393700" progId="Equation.3">
                  <p:embed/>
                </p:oleObj>
              </mc:Choice>
              <mc:Fallback>
                <p:oleObj r:id="rId4" imgW="1397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71813" y="2128838"/>
                        <a:ext cx="533400" cy="917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617" name="Text Box 33"/>
          <p:cNvSpPr txBox="1"/>
          <p:nvPr/>
        </p:nvSpPr>
        <p:spPr>
          <a:xfrm>
            <a:off x="3482975" y="3408363"/>
            <a:ext cx="576263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17059F"/>
                </a:solidFill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endParaRPr lang="en-US" altLang="zh-CN" sz="2800">
              <a:solidFill>
                <a:srgbClr val="17059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5618" name="Text Box 34"/>
          <p:cNvSpPr txBox="1"/>
          <p:nvPr/>
        </p:nvSpPr>
        <p:spPr>
          <a:xfrm>
            <a:off x="5067300" y="3408363"/>
            <a:ext cx="50482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17059F"/>
                </a:solidFill>
                <a:latin typeface="Times New Roman" panose="02020603050405020304" charset="0"/>
                <a:ea typeface="宋体" panose="02010600030101010101" pitchFamily="2" charset="-122"/>
              </a:rPr>
              <a:t>P</a:t>
            </a:r>
            <a:endParaRPr lang="en-US" altLang="zh-CN" sz="2800">
              <a:solidFill>
                <a:srgbClr val="17059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5619" name="Text Box 35"/>
          <p:cNvSpPr txBox="1"/>
          <p:nvPr/>
        </p:nvSpPr>
        <p:spPr>
          <a:xfrm>
            <a:off x="1528763" y="4051300"/>
            <a:ext cx="6975475" cy="644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N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P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为线段</a:t>
            </a:r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的四等分点</a:t>
            </a:r>
          </a:p>
        </p:txBody>
      </p:sp>
      <p:sp>
        <p:nvSpPr>
          <p:cNvPr id="195620" name="Text Box 36"/>
          <p:cNvSpPr txBox="1"/>
          <p:nvPr/>
        </p:nvSpPr>
        <p:spPr>
          <a:xfrm>
            <a:off x="1935163" y="4908550"/>
            <a:ext cx="5584825" cy="1476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AN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MN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MP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PB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     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zh-CN" altLang="en-US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endParaRPr lang="en-US" altLang="zh-CN" sz="3600" b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4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AN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4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MN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4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NP</a:t>
            </a:r>
            <a:r>
              <a:rPr lang="en-US" altLang="zh-CN" sz="36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sz="3600" b="0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4</a:t>
            </a:r>
            <a:r>
              <a:rPr lang="en-US" altLang="zh-CN" sz="3600" b="0" i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PB</a:t>
            </a:r>
            <a:endParaRPr lang="en-US" altLang="zh-CN" sz="3600" b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95621" name="Object 37"/>
          <p:cNvGraphicFramePr>
            <a:graphicFrameLocks noChangeAspect="1"/>
          </p:cNvGraphicFramePr>
          <p:nvPr/>
        </p:nvGraphicFramePr>
        <p:xfrm>
          <a:off x="5576888" y="4765675"/>
          <a:ext cx="58261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6" imgW="152400" imgH="393700" progId="Equation.3">
                  <p:embed/>
                </p:oleObj>
              </mc:Choice>
              <mc:Fallback>
                <p:oleObj r:id="rId6" imgW="1524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76888" y="4765675"/>
                        <a:ext cx="582612" cy="917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5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9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9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9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9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9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9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9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9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9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9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03" grpId="0"/>
      <p:bldP spid="195604" grpId="0"/>
      <p:bldP spid="195605" grpId="0"/>
      <p:bldP spid="195606" grpId="0"/>
      <p:bldP spid="195611" grpId="0"/>
      <p:bldP spid="195612" grpId="0"/>
      <p:bldP spid="195613" grpId="0"/>
      <p:bldP spid="195614" grpId="0"/>
      <p:bldP spid="195615" grpId="0"/>
      <p:bldP spid="195617" grpId="0"/>
      <p:bldP spid="195618" grpId="0"/>
      <p:bldP spid="195619" grpId="0"/>
      <p:bldP spid="1956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23875" y="1692275"/>
            <a:ext cx="7848600" cy="2306638"/>
            <a:chOff x="240" y="1374"/>
            <a:chExt cx="4944" cy="1453"/>
          </a:xfrm>
        </p:grpSpPr>
        <p:grpSp>
          <p:nvGrpSpPr>
            <p:cNvPr id="78850" name="Group 3"/>
            <p:cNvGrpSpPr/>
            <p:nvPr/>
          </p:nvGrpSpPr>
          <p:grpSpPr>
            <a:xfrm>
              <a:off x="240" y="1374"/>
              <a:ext cx="4494" cy="1453"/>
              <a:chOff x="240" y="1374"/>
              <a:chExt cx="4494" cy="1453"/>
            </a:xfrm>
          </p:grpSpPr>
          <p:sp>
            <p:nvSpPr>
              <p:cNvPr id="78851" name="Text Box 4"/>
              <p:cNvSpPr txBox="1"/>
              <p:nvPr/>
            </p:nvSpPr>
            <p:spPr>
              <a:xfrm>
                <a:off x="240" y="1374"/>
                <a:ext cx="2290" cy="14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>
                <a:defPPr/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600">
                    <a:solidFill>
                      <a:srgbClr val="000000"/>
                    </a:solidFill>
                    <a:latin typeface="黑体" panose="02010609060101010101" pitchFamily="2" charset="-122"/>
                  </a:rPr>
                  <a:t>1.</a:t>
                </a:r>
                <a:r>
                  <a:rPr lang="zh-CN" altLang="en-US" sz="3600">
                    <a:solidFill>
                      <a:srgbClr val="00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根据图形填空：</a:t>
                </a:r>
              </a:p>
              <a:p>
                <a:pPr>
                  <a:spcBef>
                    <a:spcPct val="50000"/>
                  </a:spcBef>
                </a:pPr>
                <a:endParaRPr lang="en-US" altLang="zh-CN" sz="3600" b="0">
                  <a:solidFill>
                    <a:srgbClr val="000000"/>
                  </a:solidFill>
                  <a:latin typeface="黑体" panose="02010609060101010101" pitchFamily="2" charset="-122"/>
                </a:endParaRPr>
              </a:p>
              <a:p>
                <a:pPr>
                  <a:spcBef>
                    <a:spcPct val="50000"/>
                  </a:spcBef>
                </a:pPr>
                <a:endParaRPr lang="zh-CN" altLang="en-US" sz="3600" b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</p:txBody>
          </p:sp>
          <p:sp>
            <p:nvSpPr>
              <p:cNvPr id="78852" name="Text Box 5"/>
              <p:cNvSpPr txBox="1"/>
              <p:nvPr/>
            </p:nvSpPr>
            <p:spPr>
              <a:xfrm>
                <a:off x="585" y="2196"/>
                <a:ext cx="4149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600" i="1">
                    <a:solidFill>
                      <a:srgbClr val="000000"/>
                    </a:solidFill>
                    <a:latin typeface="Times New Roman" panose="02020603050405020304" charset="0"/>
                  </a:rPr>
                  <a:t>AC</a:t>
                </a:r>
                <a:r>
                  <a:rPr lang="en-US" altLang="zh-CN" sz="3600">
                    <a:solidFill>
                      <a:srgbClr val="000000"/>
                    </a:solidFill>
                    <a:latin typeface="黑体" panose="02010609060101010101" pitchFamily="2" charset="-122"/>
                  </a:rPr>
                  <a:t>= _____ + ______</a:t>
                </a:r>
              </a:p>
            </p:txBody>
          </p:sp>
        </p:grpSp>
        <p:grpSp>
          <p:nvGrpSpPr>
            <p:cNvPr id="78853" name="Group 6"/>
            <p:cNvGrpSpPr/>
            <p:nvPr/>
          </p:nvGrpSpPr>
          <p:grpSpPr>
            <a:xfrm>
              <a:off x="2640" y="1440"/>
              <a:ext cx="2544" cy="406"/>
              <a:chOff x="2736" y="1632"/>
              <a:chExt cx="2544" cy="406"/>
            </a:xfrm>
          </p:grpSpPr>
          <p:grpSp>
            <p:nvGrpSpPr>
              <p:cNvPr id="78854" name="Group 7"/>
              <p:cNvGrpSpPr/>
              <p:nvPr/>
            </p:nvGrpSpPr>
            <p:grpSpPr>
              <a:xfrm>
                <a:off x="2880" y="1632"/>
                <a:ext cx="2064" cy="48"/>
                <a:chOff x="2928" y="1488"/>
                <a:chExt cx="2064" cy="48"/>
              </a:xfrm>
            </p:grpSpPr>
            <p:sp>
              <p:nvSpPr>
                <p:cNvPr id="78855" name="Line 8"/>
                <p:cNvSpPr/>
                <p:nvPr/>
              </p:nvSpPr>
              <p:spPr>
                <a:xfrm flipH="1">
                  <a:off x="3312" y="1488"/>
                  <a:ext cx="0" cy="4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78856" name="Line 9"/>
                <p:cNvSpPr/>
                <p:nvPr/>
              </p:nvSpPr>
              <p:spPr>
                <a:xfrm flipH="1">
                  <a:off x="4992" y="1488"/>
                  <a:ext cx="0" cy="4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78857" name="Line 10"/>
                <p:cNvSpPr/>
                <p:nvPr/>
              </p:nvSpPr>
              <p:spPr>
                <a:xfrm flipH="1">
                  <a:off x="2928" y="1488"/>
                  <a:ext cx="0" cy="4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</p:grpSp>
          <p:sp>
            <p:nvSpPr>
              <p:cNvPr id="78858" name="Line 11"/>
              <p:cNvSpPr/>
              <p:nvPr/>
            </p:nvSpPr>
            <p:spPr>
              <a:xfrm>
                <a:off x="2880" y="1680"/>
                <a:ext cx="2064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/>
              </a:p>
            </p:txBody>
          </p:sp>
          <p:sp>
            <p:nvSpPr>
              <p:cNvPr id="78859" name="Text Box 12"/>
              <p:cNvSpPr txBox="1"/>
              <p:nvPr/>
            </p:nvSpPr>
            <p:spPr>
              <a:xfrm>
                <a:off x="2736" y="1632"/>
                <a:ext cx="288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600" i="1">
                    <a:solidFill>
                      <a:srgbClr val="000000"/>
                    </a:solidFill>
                    <a:latin typeface="Times New Roman" panose="02020603050405020304" charset="0"/>
                  </a:rPr>
                  <a:t>A</a:t>
                </a:r>
                <a:endParaRPr lang="en-US" altLang="zh-CN" sz="3600" i="1">
                  <a:solidFill>
                    <a:srgbClr val="000000"/>
                  </a:solidFill>
                  <a:latin typeface="Times New Roman" panose="02020603050405020304"/>
                </a:endParaRPr>
              </a:p>
            </p:txBody>
          </p:sp>
          <p:sp>
            <p:nvSpPr>
              <p:cNvPr id="78860" name="Text Box 13"/>
              <p:cNvSpPr txBox="1"/>
              <p:nvPr/>
            </p:nvSpPr>
            <p:spPr>
              <a:xfrm>
                <a:off x="3168" y="1632"/>
                <a:ext cx="307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>
                <a:defPPr/>
              </a:lstStyle>
              <a:p>
                <a:r>
                  <a:rPr lang="en-US" altLang="zh-CN" sz="3600" i="1">
                    <a:solidFill>
                      <a:srgbClr val="000000"/>
                    </a:solidFill>
                    <a:latin typeface="Times New Roman" panose="02020603050405020304" charset="0"/>
                  </a:rPr>
                  <a:t>B</a:t>
                </a:r>
                <a:endParaRPr lang="en-US" altLang="zh-CN" sz="3600" b="0">
                  <a:solidFill>
                    <a:srgbClr val="000000"/>
                  </a:solidFill>
                  <a:latin typeface="黑体" panose="02010609060101010101" pitchFamily="2" charset="-122"/>
                </a:endParaRPr>
              </a:p>
            </p:txBody>
          </p:sp>
          <p:sp>
            <p:nvSpPr>
              <p:cNvPr id="78861" name="Text Box 14"/>
              <p:cNvSpPr txBox="1"/>
              <p:nvPr/>
            </p:nvSpPr>
            <p:spPr>
              <a:xfrm>
                <a:off x="4848" y="1632"/>
                <a:ext cx="432" cy="4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600" i="1">
                    <a:solidFill>
                      <a:srgbClr val="000000"/>
                    </a:solidFill>
                    <a:latin typeface="Times New Roman" panose="02020603050405020304" charset="0"/>
                  </a:rPr>
                  <a:t>C</a:t>
                </a:r>
                <a:endParaRPr lang="en-US" altLang="zh-CN" sz="3600" b="0">
                  <a:solidFill>
                    <a:srgbClr val="000000"/>
                  </a:solidFill>
                  <a:latin typeface="黑体" panose="02010609060101010101" pitchFamily="2" charset="-122"/>
                </a:endParaRPr>
              </a:p>
            </p:txBody>
          </p:sp>
        </p:grpSp>
      </p:grpSp>
      <p:sp>
        <p:nvSpPr>
          <p:cNvPr id="22543" name="Rectangle 15"/>
          <p:cNvSpPr/>
          <p:nvPr/>
        </p:nvSpPr>
        <p:spPr>
          <a:xfrm>
            <a:off x="57150" y="4373563"/>
            <a:ext cx="6554788" cy="11985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en-US" altLang="zh-CN" sz="3600">
                <a:solidFill>
                  <a:srgbClr val="000000"/>
                </a:solidFill>
                <a:latin typeface="黑体" panose="02010609060101010101" pitchFamily="2" charset="-122"/>
              </a:rPr>
              <a:t>   (</a:t>
            </a:r>
            <a:r>
              <a:rPr lang="zh-CN" altLang="en-US" sz="3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如图</a:t>
            </a:r>
            <a:r>
              <a:rPr lang="en-US" altLang="zh-CN" sz="3600">
                <a:solidFill>
                  <a:srgbClr val="000000"/>
                </a:solidFill>
                <a:latin typeface="黑体" panose="02010609060101010101" pitchFamily="2" charset="-122"/>
              </a:rPr>
              <a:t>)</a:t>
            </a:r>
            <a:r>
              <a:rPr lang="zh-CN" altLang="en-US" sz="3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增加一个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charset="0"/>
              </a:rPr>
              <a:t>D</a:t>
            </a:r>
            <a:r>
              <a:rPr lang="zh-CN" altLang="en-US" sz="36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点，则，</a:t>
            </a:r>
            <a:endParaRPr lang="en-US" altLang="zh-CN" sz="3600">
              <a:solidFill>
                <a:srgbClr val="000000"/>
              </a:solidFill>
              <a:latin typeface="黑体" panose="02010609060101010101" pitchFamily="2" charset="-122"/>
            </a:endParaRPr>
          </a:p>
          <a:p>
            <a:r>
              <a:rPr lang="en-US" altLang="zh-CN" sz="3600">
                <a:solidFill>
                  <a:srgbClr val="000000"/>
                </a:solidFill>
                <a:latin typeface="黑体" panose="02010609060101010101" pitchFamily="2" charset="-122"/>
              </a:rPr>
              <a:t>    </a:t>
            </a:r>
            <a:r>
              <a:rPr lang="en-US" altLang="zh-CN" sz="3600" i="1">
                <a:solidFill>
                  <a:srgbClr val="000000"/>
                </a:solidFill>
                <a:latin typeface="Times New Roman" panose="02020603050405020304" charset="0"/>
              </a:rPr>
              <a:t>AC</a:t>
            </a:r>
            <a:r>
              <a:rPr lang="en-US" altLang="zh-CN" sz="3600">
                <a:solidFill>
                  <a:srgbClr val="000000"/>
                </a:solidFill>
                <a:latin typeface="黑体" panose="02010609060101010101" pitchFamily="2" charset="-122"/>
              </a:rPr>
              <a:t>= _____+ _____+ _____</a:t>
            </a:r>
          </a:p>
        </p:txBody>
      </p:sp>
      <p:grpSp>
        <p:nvGrpSpPr>
          <p:cNvPr id="6" name="Group 16"/>
          <p:cNvGrpSpPr/>
          <p:nvPr/>
        </p:nvGrpSpPr>
        <p:grpSpPr>
          <a:xfrm>
            <a:off x="6010275" y="1797050"/>
            <a:ext cx="381000" cy="646113"/>
            <a:chOff x="4128" y="1440"/>
            <a:chExt cx="240" cy="407"/>
          </a:xfrm>
        </p:grpSpPr>
        <p:sp>
          <p:nvSpPr>
            <p:cNvPr id="78864" name="Line 17"/>
            <p:cNvSpPr/>
            <p:nvPr/>
          </p:nvSpPr>
          <p:spPr>
            <a:xfrm flipH="1">
              <a:off x="4224" y="1440"/>
              <a:ext cx="0" cy="48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78865" name="Text Box 18"/>
            <p:cNvSpPr txBox="1"/>
            <p:nvPr/>
          </p:nvSpPr>
          <p:spPr>
            <a:xfrm>
              <a:off x="4128" y="1440"/>
              <a:ext cx="240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altLang="zh-CN" sz="3600" i="1">
                  <a:solidFill>
                    <a:srgbClr val="FF0000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D</a:t>
              </a:r>
              <a:endParaRPr lang="en-US" altLang="zh-CN" sz="3600" i="1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endParaRPr>
            </a:p>
          </p:txBody>
        </p:sp>
      </p:grpSp>
      <p:sp>
        <p:nvSpPr>
          <p:cNvPr id="21526" name="Text Box 22"/>
          <p:cNvSpPr txBox="1"/>
          <p:nvPr/>
        </p:nvSpPr>
        <p:spPr>
          <a:xfrm>
            <a:off x="2000250" y="2997200"/>
            <a:ext cx="1285875" cy="64452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3600" i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endParaRPr lang="en-US" altLang="zh-CN" sz="3600">
              <a:solidFill>
                <a:srgbClr val="FF0000"/>
              </a:solidFill>
              <a:latin typeface="Times New Roman" panose="02020603050405020304"/>
            </a:endParaRPr>
          </a:p>
        </p:txBody>
      </p:sp>
      <p:sp>
        <p:nvSpPr>
          <p:cNvPr id="21527" name="Text Box 23"/>
          <p:cNvSpPr txBox="1"/>
          <p:nvPr/>
        </p:nvSpPr>
        <p:spPr>
          <a:xfrm>
            <a:off x="3857625" y="2997200"/>
            <a:ext cx="1428750" cy="64452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3600" i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BC</a:t>
            </a:r>
            <a:endParaRPr lang="en-US" altLang="zh-CN" sz="36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21528" name="Text Box 24"/>
          <p:cNvSpPr txBox="1"/>
          <p:nvPr/>
        </p:nvSpPr>
        <p:spPr>
          <a:xfrm>
            <a:off x="1784350" y="4926013"/>
            <a:ext cx="1354138" cy="64452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3600" i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endParaRPr lang="en-US" altLang="zh-CN" sz="36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21529" name="Text Box 25"/>
          <p:cNvSpPr txBox="1"/>
          <p:nvPr/>
        </p:nvSpPr>
        <p:spPr>
          <a:xfrm>
            <a:off x="3687763" y="4926013"/>
            <a:ext cx="1201737" cy="646112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3600" i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BD</a:t>
            </a:r>
            <a:endParaRPr lang="en-US" altLang="zh-CN" sz="36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21530" name="Text Box 26"/>
          <p:cNvSpPr txBox="1"/>
          <p:nvPr/>
        </p:nvSpPr>
        <p:spPr>
          <a:xfrm>
            <a:off x="5172075" y="4926013"/>
            <a:ext cx="1550988" cy="646112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3600" i="1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DC</a:t>
            </a:r>
            <a:endParaRPr lang="en-US" altLang="zh-CN" sz="36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9290" y="549275"/>
            <a:ext cx="30384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r>
              <a:rPr lang="zh-CN" altLang="en-US" sz="3600">
                <a:solidFill>
                  <a:srgbClr val="FF0000"/>
                </a:solidFill>
              </a:rPr>
              <a:t>练习：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/>
      <p:bldP spid="21526" grpId="0"/>
      <p:bldP spid="21527" grpId="0"/>
      <p:bldP spid="21528" grpId="0"/>
      <p:bldP spid="21529" grpId="0"/>
      <p:bldP spid="215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7" name="Text Box 5"/>
          <p:cNvSpPr txBox="1"/>
          <p:nvPr/>
        </p:nvSpPr>
        <p:spPr>
          <a:xfrm>
            <a:off x="611188" y="2060575"/>
            <a:ext cx="8567737" cy="14763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>
                <a:latin typeface="Times New Roman" panose="02020603050405020304" charset="0"/>
              </a:rPr>
              <a:t>2.</a:t>
            </a:r>
            <a:r>
              <a:rPr lang="zh-CN" altLang="en-US" sz="3600">
                <a:latin typeface="Times New Roman" panose="02020603050405020304" charset="0"/>
                <a:ea typeface="黑体" panose="02010609060101010101" pitchFamily="2" charset="-122"/>
              </a:rPr>
              <a:t>已知线段</a:t>
            </a: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en-US" altLang="zh-CN" sz="3600">
                <a:latin typeface="Times New Roman" panose="02020603050405020304" charset="0"/>
              </a:rPr>
              <a:t>=12cm</a:t>
            </a:r>
            <a:r>
              <a:rPr lang="zh-CN" altLang="en-US" sz="3600">
                <a:latin typeface="Times New Roman" panose="02020603050405020304" charset="0"/>
                <a:ea typeface="黑体" panose="02010609060101010101" pitchFamily="2" charset="-122"/>
              </a:rPr>
              <a:t>，点</a:t>
            </a:r>
            <a:r>
              <a:rPr lang="en-US" altLang="zh-CN" sz="3600" i="1">
                <a:latin typeface="Times New Roman" panose="02020603050405020304" charset="0"/>
              </a:rPr>
              <a:t>M</a:t>
            </a:r>
            <a:r>
              <a:rPr lang="zh-CN" altLang="en-US" sz="3600">
                <a:latin typeface="Times New Roman" panose="02020603050405020304" charset="0"/>
                <a:ea typeface="黑体" panose="02010609060101010101" pitchFamily="2" charset="-122"/>
              </a:rPr>
              <a:t>是它的一个</a:t>
            </a:r>
            <a:endParaRPr lang="en-US" altLang="zh-CN" sz="3600">
              <a:latin typeface="Times New Roman" panose="02020603050405020304"/>
            </a:endParaRPr>
          </a:p>
          <a:p>
            <a:pPr>
              <a:spcBef>
                <a:spcPct val="50000"/>
              </a:spcBef>
            </a:pPr>
            <a:r>
              <a:rPr lang="zh-CN" altLang="en-US" sz="3600">
                <a:latin typeface="Times New Roman" panose="02020603050405020304" charset="0"/>
                <a:ea typeface="黑体" panose="02010609060101010101" pitchFamily="2" charset="-122"/>
              </a:rPr>
              <a:t>    三等分点， 则</a:t>
            </a:r>
            <a:r>
              <a:rPr lang="en-US" altLang="zh-CN" sz="3600" i="1">
                <a:latin typeface="Times New Roman" panose="02020603050405020304" charset="0"/>
              </a:rPr>
              <a:t>AM</a:t>
            </a:r>
            <a:r>
              <a:rPr lang="en-US" altLang="zh-CN" sz="3600">
                <a:latin typeface="Times New Roman" panose="02020603050405020304" charset="0"/>
              </a:rPr>
              <a:t>=___________cm.</a:t>
            </a:r>
          </a:p>
        </p:txBody>
      </p:sp>
      <p:sp>
        <p:nvSpPr>
          <p:cNvPr id="65549" name="Text Box 6"/>
          <p:cNvSpPr txBox="1"/>
          <p:nvPr/>
        </p:nvSpPr>
        <p:spPr>
          <a:xfrm>
            <a:off x="4071938" y="2857500"/>
            <a:ext cx="4286250" cy="646113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charset="0"/>
              </a:rPr>
              <a:t>4</a:t>
            </a:r>
            <a:r>
              <a:rPr lang="zh-CN" altLang="en-US" sz="36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2" charset="-122"/>
              </a:rPr>
              <a:t>或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charset="0"/>
              </a:rPr>
              <a:t>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7" grpId="0"/>
      <p:bldP spid="6554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26" name="Text Box 18"/>
          <p:cNvSpPr txBox="1">
            <a:spLocks noChangeArrowheads="1"/>
          </p:cNvSpPr>
          <p:nvPr/>
        </p:nvSpPr>
        <p:spPr bwMode="auto">
          <a:xfrm>
            <a:off x="827088" y="2327275"/>
            <a:ext cx="57626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黑体" panose="02010609060101010101" pitchFamily="2" charset="-122"/>
                <a:cs typeface="+mn-cs"/>
                <a:sym typeface="+mn-ea"/>
              </a:rPr>
              <a:t>a</a:t>
            </a:r>
          </a:p>
        </p:txBody>
      </p:sp>
      <p:grpSp>
        <p:nvGrpSpPr>
          <p:cNvPr id="82946" name="Group 27"/>
          <p:cNvGrpSpPr/>
          <p:nvPr/>
        </p:nvGrpSpPr>
        <p:grpSpPr>
          <a:xfrm>
            <a:off x="604838" y="2678113"/>
            <a:ext cx="2047875" cy="1041400"/>
            <a:chOff x="275" y="1293"/>
            <a:chExt cx="1290" cy="656"/>
          </a:xfrm>
        </p:grpSpPr>
        <p:sp>
          <p:nvSpPr>
            <p:cNvPr id="82947" name="Line 13"/>
            <p:cNvSpPr/>
            <p:nvPr/>
          </p:nvSpPr>
          <p:spPr>
            <a:xfrm>
              <a:off x="277" y="1346"/>
              <a:ext cx="57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7" y="1"/>
                </a:cxn>
              </a:cxnLst>
              <a:rect l="0" t="0" r="0" b="0"/>
              <a:pathLst>
                <a:path w="577" h="1">
                  <a:moveTo>
                    <a:pt x="0" y="0"/>
                  </a:moveTo>
                  <a:lnTo>
                    <a:pt x="577" y="1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 lang="zh-CN" altLang="en-US"/>
            </a:p>
          </p:txBody>
        </p:sp>
        <p:sp>
          <p:nvSpPr>
            <p:cNvPr id="82948" name="Line 20"/>
            <p:cNvSpPr/>
            <p:nvPr/>
          </p:nvSpPr>
          <p:spPr>
            <a:xfrm>
              <a:off x="294" y="1649"/>
              <a:ext cx="908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82949" name="Text Box 24"/>
            <p:cNvSpPr txBox="1"/>
            <p:nvPr/>
          </p:nvSpPr>
          <p:spPr>
            <a:xfrm>
              <a:off x="476" y="1389"/>
              <a:ext cx="3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FF0000"/>
                  </a:solidFill>
                  <a:latin typeface="Times New Roman" panose="02020603050405020304" charset="0"/>
                  <a:ea typeface="华文中宋" panose="02010600040101010101" pitchFamily="2" charset="-122"/>
                </a:rPr>
                <a:t>b</a:t>
              </a:r>
              <a:endParaRPr lang="en-US" altLang="zh-CN" i="1">
                <a:solidFill>
                  <a:srgbClr val="FF0000"/>
                </a:solidFill>
                <a:latin typeface="Times New Roman" panose="02020603050405020304"/>
                <a:ea typeface="华文中宋" panose="02010600040101010101" pitchFamily="2" charset="-122"/>
              </a:endParaRPr>
            </a:p>
          </p:txBody>
        </p:sp>
        <p:sp>
          <p:nvSpPr>
            <p:cNvPr id="82950" name="Freeform 8"/>
            <p:cNvSpPr/>
            <p:nvPr/>
          </p:nvSpPr>
          <p:spPr>
            <a:xfrm>
              <a:off x="295" y="1603"/>
              <a:ext cx="1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5"/>
                </a:cxn>
              </a:cxnLst>
              <a:rect l="0" t="0" r="0" b="0"/>
              <a:pathLst>
                <a:path w="1" h="55">
                  <a:moveTo>
                    <a:pt x="0" y="0"/>
                  </a:moveTo>
                  <a:lnTo>
                    <a:pt x="1" y="55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 lang="zh-CN" altLang="en-US"/>
            </a:p>
          </p:txBody>
        </p:sp>
        <p:sp>
          <p:nvSpPr>
            <p:cNvPr id="82951" name="Freeform 9"/>
            <p:cNvSpPr/>
            <p:nvPr/>
          </p:nvSpPr>
          <p:spPr>
            <a:xfrm>
              <a:off x="1202" y="1603"/>
              <a:ext cx="1" cy="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8"/>
                </a:cxn>
              </a:cxnLst>
              <a:rect l="0" t="0" r="0" b="0"/>
              <a:pathLst>
                <a:path w="1" h="57">
                  <a:moveTo>
                    <a:pt x="0" y="0"/>
                  </a:moveTo>
                  <a:lnTo>
                    <a:pt x="0" y="58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 lang="zh-CN" altLang="en-US"/>
            </a:p>
          </p:txBody>
        </p:sp>
        <p:sp>
          <p:nvSpPr>
            <p:cNvPr id="82952" name="Freeform 10"/>
            <p:cNvSpPr/>
            <p:nvPr/>
          </p:nvSpPr>
          <p:spPr>
            <a:xfrm>
              <a:off x="275" y="1293"/>
              <a:ext cx="1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6"/>
                </a:cxn>
              </a:cxnLst>
              <a:rect l="0" t="0" r="0" b="0"/>
              <a:pathLst>
                <a:path w="1" h="66">
                  <a:moveTo>
                    <a:pt x="0" y="0"/>
                  </a:moveTo>
                  <a:lnTo>
                    <a:pt x="0" y="66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 lang="zh-CN" altLang="en-US"/>
            </a:p>
          </p:txBody>
        </p:sp>
        <p:sp>
          <p:nvSpPr>
            <p:cNvPr id="82953" name="Freeform 11"/>
            <p:cNvSpPr/>
            <p:nvPr/>
          </p:nvSpPr>
          <p:spPr>
            <a:xfrm>
              <a:off x="851" y="1298"/>
              <a:ext cx="1" cy="6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61"/>
                </a:cxn>
              </a:cxnLst>
              <a:rect l="0" t="0" r="0" b="0"/>
              <a:pathLst>
                <a:path w="1" h="61">
                  <a:moveTo>
                    <a:pt x="1" y="0"/>
                  </a:moveTo>
                  <a:lnTo>
                    <a:pt x="0" y="61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 lang="zh-CN" altLang="en-US"/>
            </a:p>
          </p:txBody>
        </p:sp>
        <p:sp>
          <p:nvSpPr>
            <p:cNvPr id="82954" name="Line 20"/>
            <p:cNvSpPr/>
            <p:nvPr/>
          </p:nvSpPr>
          <p:spPr>
            <a:xfrm>
              <a:off x="294" y="1649"/>
              <a:ext cx="908" cy="0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82955" name="Text Box 24"/>
            <p:cNvSpPr txBox="1"/>
            <p:nvPr/>
          </p:nvSpPr>
          <p:spPr>
            <a:xfrm>
              <a:off x="476" y="1389"/>
              <a:ext cx="3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endParaRPr lang="en-US" altLang="zh-CN" b="0">
                <a:solidFill>
                  <a:srgbClr val="FF0000"/>
                </a:solidFill>
                <a:latin typeface="黑体" panose="02010609060101010101" pitchFamily="2" charset="-122"/>
              </a:endParaRPr>
            </a:p>
          </p:txBody>
        </p:sp>
        <p:sp>
          <p:nvSpPr>
            <p:cNvPr id="82956" name="Freeform 14"/>
            <p:cNvSpPr/>
            <p:nvPr/>
          </p:nvSpPr>
          <p:spPr>
            <a:xfrm>
              <a:off x="295" y="1603"/>
              <a:ext cx="1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5"/>
                </a:cxn>
              </a:cxnLst>
              <a:rect l="0" t="0" r="0" b="0"/>
              <a:pathLst>
                <a:path w="1" h="55">
                  <a:moveTo>
                    <a:pt x="0" y="0"/>
                  </a:moveTo>
                  <a:lnTo>
                    <a:pt x="1" y="55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 lang="zh-CN" altLang="en-US"/>
            </a:p>
          </p:txBody>
        </p:sp>
        <p:sp>
          <p:nvSpPr>
            <p:cNvPr id="82957" name="Freeform 15"/>
            <p:cNvSpPr/>
            <p:nvPr/>
          </p:nvSpPr>
          <p:spPr>
            <a:xfrm>
              <a:off x="1202" y="1570"/>
              <a:ext cx="45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1"/>
                </a:cxn>
              </a:cxnLst>
              <a:rect l="0" t="0" r="0" b="0"/>
              <a:pathLst>
                <a:path w="1" h="57">
                  <a:moveTo>
                    <a:pt x="0" y="0"/>
                  </a:moveTo>
                  <a:lnTo>
                    <a:pt x="0" y="58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 lang="zh-CN" altLang="en-US"/>
            </a:p>
          </p:txBody>
        </p:sp>
        <p:sp>
          <p:nvSpPr>
            <p:cNvPr id="82958" name="Line 20"/>
            <p:cNvSpPr/>
            <p:nvPr/>
          </p:nvSpPr>
          <p:spPr>
            <a:xfrm>
              <a:off x="295" y="1933"/>
              <a:ext cx="126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62" y="1"/>
                </a:cxn>
              </a:cxnLst>
              <a:rect l="0" t="0" r="0" b="0"/>
              <a:pathLst>
                <a:path w="1262" h="1">
                  <a:moveTo>
                    <a:pt x="0" y="0"/>
                  </a:moveTo>
                  <a:lnTo>
                    <a:pt x="1262" y="1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 lang="zh-CN" altLang="en-US"/>
            </a:p>
          </p:txBody>
        </p:sp>
        <p:sp>
          <p:nvSpPr>
            <p:cNvPr id="82959" name="Text Box 24"/>
            <p:cNvSpPr txBox="1"/>
            <p:nvPr/>
          </p:nvSpPr>
          <p:spPr>
            <a:xfrm>
              <a:off x="611" y="1661"/>
              <a:ext cx="36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altLang="zh-CN" i="1">
                  <a:solidFill>
                    <a:srgbClr val="FF0000"/>
                  </a:solidFill>
                  <a:latin typeface="黑体" panose="02010609060101010101" pitchFamily="2" charset="-122"/>
                </a:rPr>
                <a:t>c</a:t>
              </a:r>
            </a:p>
          </p:txBody>
        </p:sp>
        <p:sp>
          <p:nvSpPr>
            <p:cNvPr id="82960" name="Freeform 20"/>
            <p:cNvSpPr/>
            <p:nvPr/>
          </p:nvSpPr>
          <p:spPr>
            <a:xfrm>
              <a:off x="296" y="1887"/>
              <a:ext cx="1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55"/>
                </a:cxn>
              </a:cxnLst>
              <a:rect l="0" t="0" r="0" b="0"/>
              <a:pathLst>
                <a:path w="1" h="55">
                  <a:moveTo>
                    <a:pt x="0" y="0"/>
                  </a:moveTo>
                  <a:lnTo>
                    <a:pt x="1" y="55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 lang="zh-CN" altLang="en-US"/>
            </a:p>
          </p:txBody>
        </p:sp>
        <p:sp>
          <p:nvSpPr>
            <p:cNvPr id="82961" name="Freeform 21"/>
            <p:cNvSpPr/>
            <p:nvPr/>
          </p:nvSpPr>
          <p:spPr>
            <a:xfrm>
              <a:off x="1564" y="1887"/>
              <a:ext cx="1" cy="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8"/>
                </a:cxn>
              </a:cxnLst>
              <a:rect l="0" t="0" r="0" b="0"/>
              <a:pathLst>
                <a:path w="1" h="57">
                  <a:moveTo>
                    <a:pt x="0" y="0"/>
                  </a:moveTo>
                  <a:lnTo>
                    <a:pt x="0" y="58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 lang="zh-CN" altLang="en-US"/>
            </a:p>
          </p:txBody>
        </p:sp>
      </p:grpSp>
      <p:sp>
        <p:nvSpPr>
          <p:cNvPr id="82962" name="Text Box 24"/>
          <p:cNvSpPr txBox="1"/>
          <p:nvPr/>
        </p:nvSpPr>
        <p:spPr>
          <a:xfrm>
            <a:off x="357188" y="928688"/>
            <a:ext cx="8358187" cy="1384300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en-US" altLang="zh-CN" sz="2800">
                <a:latin typeface="黑体" panose="02010609060101010101" pitchFamily="2" charset="-122"/>
              </a:rPr>
              <a:t>3.</a:t>
            </a: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小芳和小丽在研究怎样画一条线段</a:t>
            </a:r>
            <a:r>
              <a:rPr lang="en-US" altLang="zh-CN" sz="2800" i="1">
                <a:latin typeface="Times New Roman" panose="02020603050405020304" charset="0"/>
              </a:rPr>
              <a:t>AB</a:t>
            </a: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，使</a:t>
            </a:r>
            <a:r>
              <a:rPr lang="en-US" altLang="zh-CN" sz="2800" i="1">
                <a:latin typeface="Times New Roman" panose="02020603050405020304" charset="0"/>
              </a:rPr>
              <a:t>AB</a:t>
            </a:r>
            <a:r>
              <a:rPr lang="en-US" altLang="zh-CN" sz="2800">
                <a:latin typeface="黑体" panose="02010609060101010101" pitchFamily="2" charset="-122"/>
              </a:rPr>
              <a:t>=</a:t>
            </a:r>
            <a:r>
              <a:rPr lang="en-US" altLang="zh-CN" sz="2800" i="1">
                <a:latin typeface="Times New Roman" panose="02020603050405020304" charset="0"/>
              </a:rPr>
              <a:t>a</a:t>
            </a:r>
            <a:r>
              <a:rPr lang="en-US" altLang="zh-CN" sz="2800">
                <a:latin typeface="黑体" panose="02010609060101010101" pitchFamily="2" charset="-122"/>
              </a:rPr>
              <a:t>+</a:t>
            </a:r>
          </a:p>
          <a:p>
            <a:r>
              <a:rPr lang="en-US" altLang="zh-CN" sz="2800" i="1">
                <a:latin typeface="Times New Roman" panose="02020603050405020304" charset="0"/>
              </a:rPr>
              <a:t>2b</a:t>
            </a:r>
            <a:r>
              <a:rPr lang="en-US" altLang="zh-CN" sz="2800">
                <a:latin typeface="黑体" panose="02010609060101010101" pitchFamily="2" charset="-122"/>
              </a:rPr>
              <a:t>-</a:t>
            </a:r>
            <a:r>
              <a:rPr lang="en-US" altLang="zh-CN" sz="2800" i="1">
                <a:latin typeface="Times New Roman" panose="02020603050405020304" charset="0"/>
              </a:rPr>
              <a:t>c</a:t>
            </a:r>
            <a:r>
              <a:rPr lang="en-US" altLang="zh-CN" sz="2800">
                <a:latin typeface="黑体" panose="02010609060101010101" pitchFamily="2" charset="-122"/>
              </a:rPr>
              <a:t>,</a:t>
            </a: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她们经过一番商量，画出线段</a:t>
            </a:r>
            <a:r>
              <a:rPr lang="en-US" altLang="zh-CN" sz="2800" i="1">
                <a:latin typeface="Times New Roman" panose="02020603050405020304" charset="0"/>
              </a:rPr>
              <a:t>AB</a:t>
            </a: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，请你评判一下，她们画的对吗？如果不对，应怎样改正？</a:t>
            </a:r>
          </a:p>
        </p:txBody>
      </p:sp>
      <p:sp>
        <p:nvSpPr>
          <p:cNvPr id="82963" name="Oval 4"/>
          <p:cNvSpPr>
            <a:spLocks noChangeAspect="1"/>
          </p:cNvSpPr>
          <p:nvPr/>
        </p:nvSpPr>
        <p:spPr>
          <a:xfrm>
            <a:off x="3490913" y="3862388"/>
            <a:ext cx="173037" cy="136525"/>
          </a:xfrm>
          <a:prstGeom prst="ellipse">
            <a:avLst/>
          </a:prstGeom>
          <a:solidFill>
            <a:srgbClr val="FF3300"/>
          </a:solidFill>
          <a:ln w="9525" cap="flat" cmpd="sng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 algn="ctr">
              <a:spcBef>
                <a:spcPct val="50000"/>
              </a:spcBef>
            </a:pPr>
            <a:endParaRPr lang="zh-CN" altLang="en-US">
              <a:latin typeface="Times New Roman" panose="02020603050405020304" charset="0"/>
              <a:ea typeface="黑体" panose="02010609060101010101" pitchFamily="2" charset="-122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3273425" y="3214688"/>
            <a:ext cx="360363" cy="522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A</a:t>
            </a:r>
          </a:p>
        </p:txBody>
      </p:sp>
      <p:sp>
        <p:nvSpPr>
          <p:cNvPr id="82965" name="Rectangle 6"/>
          <p:cNvSpPr/>
          <p:nvPr/>
        </p:nvSpPr>
        <p:spPr>
          <a:xfrm>
            <a:off x="8047038" y="3502025"/>
            <a:ext cx="2682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en-US" altLang="zh-CN" i="1">
                <a:solidFill>
                  <a:srgbClr val="030117"/>
                </a:solidFill>
                <a:latin typeface="Times" pitchFamily="18" charset="0"/>
              </a:rPr>
              <a:t>l</a:t>
            </a:r>
          </a:p>
        </p:txBody>
      </p:sp>
      <p:sp>
        <p:nvSpPr>
          <p:cNvPr id="123913" name="Text Box 27"/>
          <p:cNvSpPr txBox="1"/>
          <p:nvPr/>
        </p:nvSpPr>
        <p:spPr>
          <a:xfrm>
            <a:off x="5649913" y="3214688"/>
            <a:ext cx="576263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3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C</a:t>
            </a:r>
            <a:endParaRPr kumimoji="0" lang="en-US" altLang="zh-CN" sz="2800" b="1" i="1" u="none" strike="noStrike" kern="1200" cap="none" spc="0" normalizeH="0" baseline="0" noProof="1">
              <a:solidFill>
                <a:srgbClr val="030117"/>
              </a:solidFill>
              <a:latin typeface="Arial" panose="020B0604020202020204" pitchFamily="34" charset="0"/>
              <a:ea typeface="华文中宋" panose="02010600040101010101" pitchFamily="2" charset="-122"/>
              <a:cs typeface="+mn-cs"/>
              <a:sym typeface="+mn-ea"/>
            </a:endParaRPr>
          </a:p>
        </p:txBody>
      </p:sp>
      <p:sp>
        <p:nvSpPr>
          <p:cNvPr id="82967" name="Text Box 32"/>
          <p:cNvSpPr txBox="1"/>
          <p:nvPr/>
        </p:nvSpPr>
        <p:spPr>
          <a:xfrm>
            <a:off x="5146675" y="4006850"/>
            <a:ext cx="57626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indent="-357505">
              <a:spcBef>
                <a:spcPct val="50000"/>
              </a:spcBef>
              <a:buSzTx/>
            </a:pPr>
            <a:r>
              <a:rPr lang="en-US" altLang="zh-CN" i="1">
                <a:solidFill>
                  <a:srgbClr val="030117"/>
                </a:solidFill>
                <a:latin typeface="Times New Roman" panose="02020603050405020304" charset="0"/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23915" name="Text Box 33"/>
          <p:cNvSpPr txBox="1"/>
          <p:nvPr/>
        </p:nvSpPr>
        <p:spPr>
          <a:xfrm>
            <a:off x="7089775" y="3214688"/>
            <a:ext cx="576263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3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D</a:t>
            </a:r>
            <a:endParaRPr kumimoji="0" lang="en-US" altLang="zh-CN" sz="2800" b="1" i="1" u="none" strike="noStrike" kern="1200" cap="none" spc="0" normalizeH="0" baseline="0" noProof="1">
              <a:solidFill>
                <a:srgbClr val="030117"/>
              </a:solidFill>
              <a:latin typeface="Arial" panose="020B0604020202020204" pitchFamily="34" charset="0"/>
              <a:ea typeface="华文中宋" panose="02010600040101010101" pitchFamily="2" charset="-122"/>
              <a:cs typeface="+mn-cs"/>
              <a:sym typeface="+mn-ea"/>
            </a:endParaRPr>
          </a:p>
        </p:txBody>
      </p:sp>
      <p:sp>
        <p:nvSpPr>
          <p:cNvPr id="82969" name="Line 36"/>
          <p:cNvSpPr/>
          <p:nvPr/>
        </p:nvSpPr>
        <p:spPr>
          <a:xfrm flipH="1">
            <a:off x="3490913" y="3933825"/>
            <a:ext cx="0" cy="360363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82970" name="Line 37"/>
          <p:cNvSpPr/>
          <p:nvPr/>
        </p:nvSpPr>
        <p:spPr>
          <a:xfrm flipH="1">
            <a:off x="4425950" y="3933825"/>
            <a:ext cx="0" cy="360363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82971" name="Line 38"/>
          <p:cNvSpPr/>
          <p:nvPr/>
        </p:nvSpPr>
        <p:spPr>
          <a:xfrm flipH="1">
            <a:off x="7307263" y="3933825"/>
            <a:ext cx="0" cy="504825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cxnSp>
        <p:nvCxnSpPr>
          <p:cNvPr id="82972" name="AutoShape 39"/>
          <p:cNvCxnSpPr/>
          <p:nvPr/>
        </p:nvCxnSpPr>
        <p:spPr>
          <a:xfrm>
            <a:off x="4425950" y="4078288"/>
            <a:ext cx="1471613" cy="7937"/>
          </a:xfrm>
          <a:prstGeom prst="straightConnector1">
            <a:avLst/>
          </a:prstGeom>
          <a:ln w="28575" cap="flat" cmpd="sng">
            <a:solidFill>
              <a:srgbClr val="980C69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82973" name="Arc 47"/>
          <p:cNvSpPr/>
          <p:nvPr/>
        </p:nvSpPr>
        <p:spPr>
          <a:xfrm rot="951768">
            <a:off x="3703638" y="3573463"/>
            <a:ext cx="795337" cy="40640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0" t="0" r="0" b="0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lnTo>
                  <a:pt x="18567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82974" name="Arc 48"/>
          <p:cNvSpPr/>
          <p:nvPr/>
        </p:nvSpPr>
        <p:spPr>
          <a:xfrm rot="951768">
            <a:off x="5146675" y="3573463"/>
            <a:ext cx="795338" cy="40640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0" t="0" r="0" b="0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lnTo>
                  <a:pt x="18567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82975" name="Line 3"/>
          <p:cNvSpPr/>
          <p:nvPr/>
        </p:nvSpPr>
        <p:spPr>
          <a:xfrm>
            <a:off x="3201988" y="3933825"/>
            <a:ext cx="5329237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82976" name="Text Box 32"/>
          <p:cNvSpPr txBox="1"/>
          <p:nvPr/>
        </p:nvSpPr>
        <p:spPr>
          <a:xfrm>
            <a:off x="3778250" y="4006850"/>
            <a:ext cx="57626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30117"/>
                </a:solidFill>
                <a:latin typeface="Times New Roman" panose="02020603050405020304" charset="0"/>
                <a:ea typeface="华文中宋" panose="02010600040101010101" pitchFamily="2" charset="-122"/>
              </a:rPr>
              <a:t>a</a:t>
            </a:r>
          </a:p>
        </p:txBody>
      </p:sp>
      <p:cxnSp>
        <p:nvCxnSpPr>
          <p:cNvPr id="82977" name="AutoShape 39"/>
          <p:cNvCxnSpPr/>
          <p:nvPr/>
        </p:nvCxnSpPr>
        <p:spPr>
          <a:xfrm>
            <a:off x="3490913" y="4078288"/>
            <a:ext cx="936625" cy="0"/>
          </a:xfrm>
          <a:prstGeom prst="straightConnector1">
            <a:avLst/>
          </a:prstGeom>
          <a:ln w="28575" cap="flat" cmpd="sng">
            <a:solidFill>
              <a:srgbClr val="980C69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82978" name="Arc 48"/>
          <p:cNvSpPr/>
          <p:nvPr/>
        </p:nvSpPr>
        <p:spPr>
          <a:xfrm rot="-9768546">
            <a:off x="5073650" y="3743325"/>
            <a:ext cx="795338" cy="40640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0" t="0" r="0" b="0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lnTo>
                  <a:pt x="18567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281488" y="3286125"/>
            <a:ext cx="44132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  <a:sym typeface="+mn-ea"/>
              </a:rPr>
              <a:t>B</a:t>
            </a:r>
          </a:p>
        </p:txBody>
      </p:sp>
      <p:sp>
        <p:nvSpPr>
          <p:cNvPr id="82980" name="Line 36"/>
          <p:cNvSpPr/>
          <p:nvPr/>
        </p:nvSpPr>
        <p:spPr>
          <a:xfrm flipH="1">
            <a:off x="5865813" y="3933825"/>
            <a:ext cx="0" cy="288925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cxnSp>
        <p:nvCxnSpPr>
          <p:cNvPr id="82981" name="AutoShape 39"/>
          <p:cNvCxnSpPr/>
          <p:nvPr/>
        </p:nvCxnSpPr>
        <p:spPr>
          <a:xfrm>
            <a:off x="5865813" y="4078288"/>
            <a:ext cx="1471612" cy="7937"/>
          </a:xfrm>
          <a:prstGeom prst="straightConnector1">
            <a:avLst/>
          </a:prstGeom>
          <a:ln w="28575" cap="flat" cmpd="sng">
            <a:solidFill>
              <a:srgbClr val="980C69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82982" name="Text Box 32"/>
          <p:cNvSpPr txBox="1"/>
          <p:nvPr/>
        </p:nvSpPr>
        <p:spPr>
          <a:xfrm>
            <a:off x="6513513" y="3981450"/>
            <a:ext cx="576262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indent="-357505">
              <a:spcBef>
                <a:spcPct val="50000"/>
              </a:spcBef>
              <a:buSzTx/>
            </a:pPr>
            <a:r>
              <a:rPr lang="en-US" altLang="zh-CN" i="1">
                <a:solidFill>
                  <a:srgbClr val="030117"/>
                </a:solidFill>
                <a:latin typeface="Times New Roman" panose="02020603050405020304" charset="0"/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82983" name="Arc 48"/>
          <p:cNvSpPr/>
          <p:nvPr/>
        </p:nvSpPr>
        <p:spPr>
          <a:xfrm rot="951768">
            <a:off x="6583363" y="3573463"/>
            <a:ext cx="795337" cy="40640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</a:cxnLst>
            <a:rect l="0" t="0" r="0" b="0"/>
            <a:pathLst>
              <a:path w="21600" h="11037" fill="none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lnTo>
                  <a:pt x="18567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cxnSp>
        <p:nvCxnSpPr>
          <p:cNvPr id="82984" name="AutoShape 39"/>
          <p:cNvCxnSpPr/>
          <p:nvPr/>
        </p:nvCxnSpPr>
        <p:spPr>
          <a:xfrm>
            <a:off x="5146675" y="4365625"/>
            <a:ext cx="2160588" cy="0"/>
          </a:xfrm>
          <a:prstGeom prst="straightConnector1">
            <a:avLst/>
          </a:prstGeom>
          <a:ln w="28575" cap="flat" cmpd="sng">
            <a:solidFill>
              <a:srgbClr val="980C69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82985" name="Line 38"/>
          <p:cNvSpPr/>
          <p:nvPr/>
        </p:nvSpPr>
        <p:spPr>
          <a:xfrm flipH="1">
            <a:off x="5146675" y="3933825"/>
            <a:ext cx="0" cy="504825"/>
          </a:xfrm>
          <a:prstGeom prst="line">
            <a:avLst/>
          </a:prstGeom>
          <a:ln w="38100" cap="flat" cmpd="sng">
            <a:solidFill>
              <a:srgbClr val="980C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82986" name="Text Box 32"/>
          <p:cNvSpPr txBox="1"/>
          <p:nvPr/>
        </p:nvSpPr>
        <p:spPr>
          <a:xfrm>
            <a:off x="6010275" y="4197350"/>
            <a:ext cx="57626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indent="-357505">
              <a:spcBef>
                <a:spcPct val="50000"/>
              </a:spcBef>
              <a:buSzTx/>
            </a:pPr>
            <a:r>
              <a:rPr lang="en-US" altLang="zh-CN" i="1">
                <a:solidFill>
                  <a:srgbClr val="030117"/>
                </a:solidFill>
                <a:latin typeface="Times New Roman" panose="02020603050405020304" charset="0"/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930775" y="3286125"/>
            <a:ext cx="42068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华文中宋" panose="02010600040101010101" pitchFamily="2" charset="-122"/>
                <a:cs typeface="+mn-cs"/>
                <a:sym typeface="+mn-ea"/>
              </a:rPr>
              <a:t>E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930775" y="3214688"/>
            <a:ext cx="420688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B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4281488" y="3214688"/>
            <a:ext cx="420688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>
            <a:spAutoFit/>
          </a:bodyPr>
          <a:lstStyle>
            <a:defPPr/>
            <a:lvl1pPr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400" b="1">
                <a:solidFill>
                  <a:srgbClr val="060912"/>
                </a:solidFill>
                <a:latin typeface="Times" pitchFamily="18" charset="0"/>
                <a:ea typeface="黑体" panose="0201060906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1" u="none" strike="noStrike" kern="1200" cap="none" spc="0" normalizeH="0" baseline="0" noProof="0" smtClean="0">
                <a:ln>
                  <a:noFill/>
                </a:ln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charset="0"/>
                <a:ea typeface="华文中宋" panose="02010600040101010101" pitchFamily="2" charset="-122"/>
                <a:cs typeface="Times New Roman" panose="02020603050405020304" charset="0"/>
                <a:sym typeface="+mn-ea"/>
              </a:rPr>
              <a:t>E</a:t>
            </a:r>
            <a:endParaRPr kumimoji="0" lang="en-US" altLang="zh-CN" sz="2800" b="1" i="1" u="none" strike="noStrike" kern="1200" cap="none" spc="0" normalizeH="0" baseline="0" noProof="0" smtClean="0">
              <a:ln>
                <a:noFill/>
              </a:ln>
              <a:solidFill>
                <a:srgbClr val="030117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华文中宋" panose="02010600040101010101" pitchFamily="2" charset="-122"/>
              <a:cs typeface="+mn-cs"/>
              <a:sym typeface="+mn-ea"/>
            </a:endParaRPr>
          </a:p>
        </p:txBody>
      </p:sp>
      <p:sp>
        <p:nvSpPr>
          <p:cNvPr id="18480" name="Text Box 48"/>
          <p:cNvSpPr txBox="1"/>
          <p:nvPr/>
        </p:nvSpPr>
        <p:spPr>
          <a:xfrm>
            <a:off x="3967163" y="4729163"/>
            <a:ext cx="4321175" cy="64452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所以线段</a:t>
            </a:r>
            <a:r>
              <a:rPr lang="en-US" altLang="zh-CN" sz="3600" i="1">
                <a:latin typeface="Times New Roman" panose="02020603050405020304" charset="0"/>
              </a:rPr>
              <a:t>AB=a+</a:t>
            </a:r>
            <a:r>
              <a:rPr lang="en-US" altLang="zh-CN" sz="3600">
                <a:latin typeface="Times New Roman" panose="02020603050405020304" charset="0"/>
              </a:rPr>
              <a:t>2</a:t>
            </a:r>
            <a:r>
              <a:rPr lang="en-US" altLang="zh-CN" sz="3600" i="1">
                <a:latin typeface="Times New Roman" panose="02020603050405020304" charset="0"/>
              </a:rPr>
              <a:t>b</a:t>
            </a:r>
            <a:r>
              <a:rPr lang="en-US" altLang="zh-CN" sz="3600">
                <a:latin typeface="黑体" panose="02010609060101010101" pitchFamily="2" charset="-122"/>
              </a:rPr>
              <a:t>-</a:t>
            </a:r>
            <a:r>
              <a:rPr lang="en-US" altLang="zh-CN" sz="3600" i="1">
                <a:latin typeface="Times New Roman" panose="02020603050405020304" charset="0"/>
              </a:rPr>
              <a:t>c</a:t>
            </a:r>
            <a:r>
              <a:rPr lang="en-US" altLang="zh-CN" sz="3600">
                <a:latin typeface="黑体" panose="02010609060101010101" pitchFamily="2" charset="-122"/>
              </a:rPr>
              <a:t>.</a:t>
            </a:r>
            <a:endParaRPr lang="zh-CN" altLang="en-US" sz="36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2991" name="Text Box 60"/>
          <p:cNvSpPr txBox="1"/>
          <p:nvPr/>
        </p:nvSpPr>
        <p:spPr>
          <a:xfrm>
            <a:off x="3054350" y="2627313"/>
            <a:ext cx="3894138" cy="646112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600">
                <a:latin typeface="Times" pitchFamily="18" charset="0"/>
                <a:ea typeface="黑体" panose="02010609060101010101" pitchFamily="2" charset="-122"/>
              </a:rPr>
              <a:t>解：如图所示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48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4"/>
          <p:cNvSpPr/>
          <p:nvPr/>
        </p:nvSpPr>
        <p:spPr>
          <a:xfrm>
            <a:off x="523875" y="1379379"/>
            <a:ext cx="8323263" cy="2306955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>
            <a:spAutoFit/>
          </a:bodyPr>
          <a:lstStyle>
            <a:defPPr/>
          </a:lstStyle>
          <a:p>
            <a:r>
              <a:rPr lang="en-US" altLang="zh-CN" sz="3600">
                <a:latin typeface="黑体" panose="02010609060101010101" pitchFamily="2" charset="-122"/>
              </a:rPr>
              <a:t>1.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已知线段</a:t>
            </a: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上有点</a:t>
            </a:r>
            <a:r>
              <a:rPr lang="en-US" altLang="zh-CN" sz="3600" i="1">
                <a:latin typeface="Times New Roman" panose="02020603050405020304" charset="0"/>
              </a:rPr>
              <a:t>C，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点</a:t>
            </a:r>
            <a:r>
              <a:rPr lang="en-US" altLang="zh-CN" sz="3600" i="1">
                <a:latin typeface="Times New Roman" panose="02020603050405020304" charset="0"/>
              </a:rPr>
              <a:t>C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使</a:t>
            </a:r>
            <a:r>
              <a:rPr lang="en-US" altLang="zh-CN" sz="3600" i="1">
                <a:latin typeface="Times New Roman" panose="02020603050405020304" charset="0"/>
              </a:rPr>
              <a:t>AC</a:t>
            </a:r>
            <a:r>
              <a:rPr lang="en-US" altLang="zh-CN" sz="3600">
                <a:latin typeface="黑体" panose="02010609060101010101" pitchFamily="2" charset="-122"/>
              </a:rPr>
              <a:t>∶</a:t>
            </a:r>
            <a:r>
              <a:rPr lang="en-US" altLang="zh-CN" sz="3600" i="1">
                <a:latin typeface="Times New Roman" panose="02020603050405020304" charset="0"/>
              </a:rPr>
              <a:t>CB</a:t>
            </a:r>
            <a:endParaRPr lang="en-US" altLang="zh-CN" sz="3600" i="1">
              <a:latin typeface="Times New Roman" panose="02020603050405020304"/>
            </a:endParaRPr>
          </a:p>
          <a:p>
            <a:r>
              <a:rPr lang="en-US" altLang="zh-CN" sz="3600">
                <a:latin typeface="黑体" panose="02010609060101010101" pitchFamily="2" charset="-122"/>
              </a:rPr>
              <a:t>=2∶3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，且</a:t>
            </a:r>
            <a:r>
              <a:rPr lang="en-US" altLang="zh-CN" sz="3600" i="1">
                <a:latin typeface="Times New Roman" panose="02020603050405020304" charset="0"/>
              </a:rPr>
              <a:t>AB</a:t>
            </a:r>
            <a:r>
              <a:rPr lang="en-US" altLang="zh-CN" sz="3600">
                <a:latin typeface="黑体" panose="02010609060101010101" pitchFamily="2" charset="-122"/>
              </a:rPr>
              <a:t>=20cm,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点</a:t>
            </a:r>
            <a:r>
              <a:rPr lang="en-US" altLang="zh-CN" sz="3600" i="1">
                <a:latin typeface="Times New Roman" panose="02020603050405020304" charset="0"/>
              </a:rPr>
              <a:t>M</a:t>
            </a:r>
            <a:r>
              <a:rPr lang="en-US" altLang="zh-CN" sz="3600">
                <a:latin typeface="Times New Roman" panose="02020603050405020304" charset="0"/>
              </a:rPr>
              <a:t>是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线段</a:t>
            </a:r>
            <a:r>
              <a:rPr lang="en-US" altLang="zh-CN" sz="3600" i="1">
                <a:latin typeface="Times New Roman" panose="02020603050405020304" charset="0"/>
              </a:rPr>
              <a:t>AC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的中点那么线段</a:t>
            </a:r>
            <a:r>
              <a:rPr lang="en-US" altLang="zh-CN" sz="3600" i="1">
                <a:latin typeface="Times New Roman" panose="02020603050405020304" charset="0"/>
              </a:rPr>
              <a:t>AM</a:t>
            </a:r>
            <a:r>
              <a:rPr lang="en-US" altLang="zh-CN" sz="3600">
                <a:latin typeface="黑体" panose="02010609060101010101" pitchFamily="2" charset="-122"/>
              </a:rPr>
              <a:t>=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（     ）</a:t>
            </a:r>
            <a:r>
              <a:rPr lang="en-US" altLang="zh-CN" sz="3600">
                <a:latin typeface="黑体" panose="02010609060101010101" pitchFamily="2" charset="-122"/>
              </a:rPr>
              <a:t>.</a:t>
            </a:r>
          </a:p>
          <a:p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</a:p>
        </p:txBody>
      </p:sp>
      <p:sp>
        <p:nvSpPr>
          <p:cNvPr id="84994" name="Text Box 8"/>
          <p:cNvSpPr txBox="1"/>
          <p:nvPr/>
        </p:nvSpPr>
        <p:spPr>
          <a:xfrm>
            <a:off x="611188" y="3754438"/>
            <a:ext cx="9747250" cy="646112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>
                <a:latin typeface="黑体" panose="02010609060101010101" pitchFamily="2" charset="-122"/>
              </a:rPr>
              <a:t>A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3600">
                <a:latin typeface="黑体" panose="02010609060101010101" pitchFamily="2" charset="-122"/>
              </a:rPr>
              <a:t>2cm   B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3600">
                <a:latin typeface="黑体" panose="02010609060101010101" pitchFamily="2" charset="-122"/>
              </a:rPr>
              <a:t>4cm   C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3600">
                <a:latin typeface="黑体" panose="02010609060101010101" pitchFamily="2" charset="-122"/>
              </a:rPr>
              <a:t>6cm   D</a:t>
            </a:r>
            <a:r>
              <a:rPr lang="zh-CN" altLang="en-US" sz="360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3600">
                <a:latin typeface="黑体" panose="02010609060101010101" pitchFamily="2" charset="-122"/>
              </a:rPr>
              <a:t>8cm</a:t>
            </a:r>
          </a:p>
        </p:txBody>
      </p:sp>
      <p:sp>
        <p:nvSpPr>
          <p:cNvPr id="94217" name="Text Box 9"/>
          <p:cNvSpPr txBox="1"/>
          <p:nvPr/>
        </p:nvSpPr>
        <p:spPr>
          <a:xfrm>
            <a:off x="4579938" y="2530475"/>
            <a:ext cx="576262" cy="646113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Times" pitchFamily="18" charset="0"/>
              </a:rPr>
              <a:t>B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32460" y="575310"/>
            <a:ext cx="26435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r>
              <a:rPr lang="zh-CN" altLang="en-US" sz="4000">
                <a:solidFill>
                  <a:srgbClr val="FF0000"/>
                </a:solidFill>
              </a:rPr>
              <a:t>达标练习：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/>
          <p:nvPr/>
        </p:nvSpPr>
        <p:spPr>
          <a:xfrm>
            <a:off x="371475" y="1166495"/>
            <a:ext cx="8610600" cy="175323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>
            <a:defPPr/>
          </a:lstStyle>
          <a:p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</a:rPr>
              <a:t>2.</a:t>
            </a:r>
            <a:r>
              <a:rPr lang="zh-CN" altLang="en-US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如图，点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</a:rPr>
              <a:t>P</a:t>
            </a:r>
            <a:r>
              <a:rPr lang="zh-CN" altLang="en-US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是线段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</a:rPr>
              <a:t>AB</a:t>
            </a:r>
            <a:r>
              <a:rPr lang="zh-CN" altLang="en-US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的中点，点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</a:rPr>
              <a:t>C</a:t>
            </a:r>
            <a:r>
              <a:rPr lang="zh-CN" altLang="en-US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</a:rPr>
              <a:t>D</a:t>
            </a:r>
            <a:r>
              <a:rPr lang="zh-CN" altLang="en-US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把线段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</a:rPr>
              <a:t>AB</a:t>
            </a:r>
            <a:r>
              <a:rPr lang="zh-CN" altLang="en-US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三等分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</a:rPr>
              <a:t>.</a:t>
            </a:r>
            <a:r>
              <a:rPr lang="zh-CN" altLang="en-US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已知线段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</a:rPr>
              <a:t>CP=1.5cm</a:t>
            </a:r>
            <a:r>
              <a:rPr lang="zh-CN" altLang="en-US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，求线段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</a:rPr>
              <a:t>AB</a:t>
            </a:r>
            <a:r>
              <a:rPr lang="zh-CN" altLang="en-US" sz="36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的长等于</a:t>
            </a:r>
            <a:r>
              <a:rPr lang="en-US" altLang="zh-CN" sz="3600">
                <a:solidFill>
                  <a:schemeClr val="tx1"/>
                </a:solidFill>
                <a:latin typeface="黑体" panose="02010609060101010101" pitchFamily="2" charset="-122"/>
              </a:rPr>
              <a:t>______.</a:t>
            </a:r>
          </a:p>
        </p:txBody>
      </p:sp>
      <p:sp>
        <p:nvSpPr>
          <p:cNvPr id="87042" name="Text Box 3"/>
          <p:cNvSpPr txBox="1"/>
          <p:nvPr/>
        </p:nvSpPr>
        <p:spPr>
          <a:xfrm>
            <a:off x="4432300" y="4119563"/>
            <a:ext cx="914400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7043" name="Line 4"/>
          <p:cNvSpPr/>
          <p:nvPr/>
        </p:nvSpPr>
        <p:spPr>
          <a:xfrm>
            <a:off x="2219325" y="4271963"/>
            <a:ext cx="3889375" cy="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grpSp>
        <p:nvGrpSpPr>
          <p:cNvPr id="87044" name="Group 5"/>
          <p:cNvGrpSpPr/>
          <p:nvPr/>
        </p:nvGrpSpPr>
        <p:grpSpPr>
          <a:xfrm>
            <a:off x="2219325" y="4195763"/>
            <a:ext cx="3889375" cy="144462"/>
            <a:chOff x="1020" y="1298"/>
            <a:chExt cx="2450" cy="91"/>
          </a:xfrm>
        </p:grpSpPr>
        <p:sp>
          <p:nvSpPr>
            <p:cNvPr id="87045" name="Line 6"/>
            <p:cNvSpPr/>
            <p:nvPr/>
          </p:nvSpPr>
          <p:spPr>
            <a:xfrm flipH="1">
              <a:off x="1020" y="1299"/>
              <a:ext cx="0" cy="90"/>
            </a:xfrm>
            <a:prstGeom prst="line">
              <a:avLst/>
            </a:prstGeom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87046" name="Line 7"/>
            <p:cNvSpPr/>
            <p:nvPr/>
          </p:nvSpPr>
          <p:spPr>
            <a:xfrm flipH="1">
              <a:off x="3470" y="1298"/>
              <a:ext cx="0" cy="90"/>
            </a:xfrm>
            <a:prstGeom prst="line">
              <a:avLst/>
            </a:prstGeom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</p:grpSp>
      <p:sp>
        <p:nvSpPr>
          <p:cNvPr id="87047" name="Line 8"/>
          <p:cNvSpPr/>
          <p:nvPr/>
        </p:nvSpPr>
        <p:spPr>
          <a:xfrm flipH="1">
            <a:off x="2219325" y="4268788"/>
            <a:ext cx="1296988" cy="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87048" name="Text Box 9"/>
          <p:cNvSpPr txBox="1"/>
          <p:nvPr/>
        </p:nvSpPr>
        <p:spPr>
          <a:xfrm>
            <a:off x="1990725" y="4348163"/>
            <a:ext cx="13716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87049" name="Text Box 10"/>
          <p:cNvSpPr txBox="1"/>
          <p:nvPr/>
        </p:nvSpPr>
        <p:spPr>
          <a:xfrm>
            <a:off x="5880100" y="4271963"/>
            <a:ext cx="11430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87050" name="Text Box 11"/>
          <p:cNvSpPr txBox="1"/>
          <p:nvPr/>
        </p:nvSpPr>
        <p:spPr>
          <a:xfrm>
            <a:off x="4432300" y="4119563"/>
            <a:ext cx="914400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endParaRPr lang="zh-CN" altLang="en-US" sz="18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7051" name="Group 12"/>
          <p:cNvGrpSpPr/>
          <p:nvPr/>
        </p:nvGrpSpPr>
        <p:grpSpPr>
          <a:xfrm>
            <a:off x="2219325" y="4195763"/>
            <a:ext cx="3889375" cy="144462"/>
            <a:chOff x="1020" y="1298"/>
            <a:chExt cx="2450" cy="91"/>
          </a:xfrm>
        </p:grpSpPr>
        <p:sp>
          <p:nvSpPr>
            <p:cNvPr id="87052" name="Line 13"/>
            <p:cNvSpPr/>
            <p:nvPr/>
          </p:nvSpPr>
          <p:spPr>
            <a:xfrm flipH="1">
              <a:off x="1020" y="1299"/>
              <a:ext cx="0" cy="90"/>
            </a:xfrm>
            <a:prstGeom prst="line">
              <a:avLst/>
            </a:prstGeom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87053" name="Line 14"/>
            <p:cNvSpPr/>
            <p:nvPr/>
          </p:nvSpPr>
          <p:spPr>
            <a:xfrm flipH="1">
              <a:off x="3470" y="1298"/>
              <a:ext cx="0" cy="90"/>
            </a:xfrm>
            <a:prstGeom prst="line">
              <a:avLst/>
            </a:prstGeom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</p:grpSp>
      <p:grpSp>
        <p:nvGrpSpPr>
          <p:cNvPr id="87054" name="Group 15"/>
          <p:cNvGrpSpPr/>
          <p:nvPr/>
        </p:nvGrpSpPr>
        <p:grpSpPr>
          <a:xfrm>
            <a:off x="3286125" y="4225925"/>
            <a:ext cx="1371600" cy="655638"/>
            <a:chOff x="3696" y="1344"/>
            <a:chExt cx="864" cy="413"/>
          </a:xfrm>
        </p:grpSpPr>
        <p:sp>
          <p:nvSpPr>
            <p:cNvPr id="87055" name="Text Box 16"/>
            <p:cNvSpPr txBox="1"/>
            <p:nvPr/>
          </p:nvSpPr>
          <p:spPr>
            <a:xfrm>
              <a:off x="3696" y="1392"/>
              <a:ext cx="86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C</a:t>
              </a:r>
              <a:endParaRPr lang="en-US" altLang="zh-CN" sz="3200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</a:endParaRPr>
            </a:p>
          </p:txBody>
        </p:sp>
        <p:sp>
          <p:nvSpPr>
            <p:cNvPr id="87056" name="Line 17"/>
            <p:cNvSpPr/>
            <p:nvPr/>
          </p:nvSpPr>
          <p:spPr>
            <a:xfrm flipH="1">
              <a:off x="3841" y="1344"/>
              <a:ext cx="0" cy="91"/>
            </a:xfrm>
            <a:prstGeom prst="line">
              <a:avLst/>
            </a:prstGeom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</p:grpSp>
      <p:sp>
        <p:nvSpPr>
          <p:cNvPr id="87057" name="Text Box 18"/>
          <p:cNvSpPr txBox="1"/>
          <p:nvPr/>
        </p:nvSpPr>
        <p:spPr>
          <a:xfrm>
            <a:off x="1990725" y="4318000"/>
            <a:ext cx="13716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</a:p>
        </p:txBody>
      </p:sp>
      <p:grpSp>
        <p:nvGrpSpPr>
          <p:cNvPr id="87058" name="Group 19"/>
          <p:cNvGrpSpPr/>
          <p:nvPr/>
        </p:nvGrpSpPr>
        <p:grpSpPr>
          <a:xfrm>
            <a:off x="4581525" y="4195763"/>
            <a:ext cx="762000" cy="655637"/>
            <a:chOff x="4512" y="1344"/>
            <a:chExt cx="480" cy="413"/>
          </a:xfrm>
        </p:grpSpPr>
        <p:sp>
          <p:nvSpPr>
            <p:cNvPr id="87059" name="Line 20"/>
            <p:cNvSpPr/>
            <p:nvPr/>
          </p:nvSpPr>
          <p:spPr>
            <a:xfrm flipH="1">
              <a:off x="4657" y="1344"/>
              <a:ext cx="0" cy="91"/>
            </a:xfrm>
            <a:prstGeom prst="line">
              <a:avLst/>
            </a:prstGeom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87060" name="Text Box 21"/>
            <p:cNvSpPr txBox="1"/>
            <p:nvPr/>
          </p:nvSpPr>
          <p:spPr>
            <a:xfrm>
              <a:off x="4512" y="1392"/>
              <a:ext cx="48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D</a:t>
              </a:r>
            </a:p>
          </p:txBody>
        </p:sp>
      </p:grpSp>
      <p:grpSp>
        <p:nvGrpSpPr>
          <p:cNvPr id="87061" name="Group 31"/>
          <p:cNvGrpSpPr/>
          <p:nvPr/>
        </p:nvGrpSpPr>
        <p:grpSpPr>
          <a:xfrm>
            <a:off x="3286125" y="4225925"/>
            <a:ext cx="1371600" cy="655638"/>
            <a:chOff x="3696" y="1344"/>
            <a:chExt cx="864" cy="413"/>
          </a:xfrm>
        </p:grpSpPr>
        <p:sp>
          <p:nvSpPr>
            <p:cNvPr id="87062" name="Text Box 32"/>
            <p:cNvSpPr txBox="1"/>
            <p:nvPr/>
          </p:nvSpPr>
          <p:spPr>
            <a:xfrm>
              <a:off x="3696" y="1392"/>
              <a:ext cx="86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87063" name="Line 33"/>
            <p:cNvSpPr/>
            <p:nvPr/>
          </p:nvSpPr>
          <p:spPr>
            <a:xfrm flipH="1">
              <a:off x="3841" y="1344"/>
              <a:ext cx="0" cy="91"/>
            </a:xfrm>
            <a:prstGeom prst="line">
              <a:avLst/>
            </a:prstGeom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</p:grpSp>
      <p:grpSp>
        <p:nvGrpSpPr>
          <p:cNvPr id="87064" name="Group 34"/>
          <p:cNvGrpSpPr/>
          <p:nvPr/>
        </p:nvGrpSpPr>
        <p:grpSpPr>
          <a:xfrm>
            <a:off x="3971925" y="4241800"/>
            <a:ext cx="990600" cy="685800"/>
            <a:chOff x="4224" y="2064"/>
            <a:chExt cx="624" cy="432"/>
          </a:xfrm>
        </p:grpSpPr>
        <p:sp>
          <p:nvSpPr>
            <p:cNvPr id="87065" name="Text Box 35"/>
            <p:cNvSpPr txBox="1"/>
            <p:nvPr/>
          </p:nvSpPr>
          <p:spPr>
            <a:xfrm>
              <a:off x="4224" y="2131"/>
              <a:ext cx="62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P</a:t>
              </a:r>
            </a:p>
          </p:txBody>
        </p:sp>
        <p:sp>
          <p:nvSpPr>
            <p:cNvPr id="87066" name="Line 36"/>
            <p:cNvSpPr/>
            <p:nvPr/>
          </p:nvSpPr>
          <p:spPr>
            <a:xfrm flipH="1">
              <a:off x="4320" y="2064"/>
              <a:ext cx="0" cy="90"/>
            </a:xfrm>
            <a:prstGeom prst="line">
              <a:avLst/>
            </a:prstGeom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</p:grpSp>
      <p:sp>
        <p:nvSpPr>
          <p:cNvPr id="87067" name="AutoShape 37"/>
          <p:cNvSpPr/>
          <p:nvPr/>
        </p:nvSpPr>
        <p:spPr>
          <a:xfrm rot="5400000" flipV="1">
            <a:off x="5343525" y="3403600"/>
            <a:ext cx="228600" cy="1295400"/>
          </a:xfrm>
          <a:prstGeom prst="leftBrace">
            <a:avLst>
              <a:gd name="adj1" fmla="val 47143"/>
              <a:gd name="adj2" fmla="val 48227"/>
            </a:avLst>
          </a:prstGeom>
          <a:noFill/>
          <a:ln w="9525" cap="flat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 algn="ctr">
              <a:spcBef>
                <a:spcPct val="50000"/>
              </a:spcBef>
            </a:pPr>
            <a:endParaRPr lang="zh-CN" altLang="en-US">
              <a:latin typeface="Times" pitchFamily="18" charset="0"/>
              <a:ea typeface="黑体" panose="02010609060101010101" pitchFamily="2" charset="-122"/>
            </a:endParaRPr>
          </a:p>
        </p:txBody>
      </p:sp>
      <p:sp>
        <p:nvSpPr>
          <p:cNvPr id="87068" name="AutoShape 38"/>
          <p:cNvSpPr/>
          <p:nvPr/>
        </p:nvSpPr>
        <p:spPr>
          <a:xfrm rot="-5400000" flipV="1">
            <a:off x="2946400" y="3822700"/>
            <a:ext cx="457200" cy="1905000"/>
          </a:xfrm>
          <a:prstGeom prst="leftBrace">
            <a:avLst>
              <a:gd name="adj1" fmla="val 34664"/>
              <a:gd name="adj2" fmla="val 48227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 algn="ctr">
              <a:spcBef>
                <a:spcPct val="50000"/>
              </a:spcBef>
            </a:pPr>
            <a:endParaRPr lang="zh-CN" altLang="en-US">
              <a:latin typeface="Times" pitchFamily="18" charset="0"/>
              <a:ea typeface="黑体" panose="02010609060101010101" pitchFamily="2" charset="-122"/>
            </a:endParaRPr>
          </a:p>
        </p:txBody>
      </p:sp>
      <p:sp>
        <p:nvSpPr>
          <p:cNvPr id="87069" name="AutoShape 39"/>
          <p:cNvSpPr/>
          <p:nvPr/>
        </p:nvSpPr>
        <p:spPr>
          <a:xfrm rot="-5400000" flipV="1">
            <a:off x="4927600" y="3822700"/>
            <a:ext cx="457200" cy="1905000"/>
          </a:xfrm>
          <a:prstGeom prst="leftBrace">
            <a:avLst>
              <a:gd name="adj1" fmla="val 34664"/>
              <a:gd name="adj2" fmla="val 48227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 algn="ctr">
              <a:spcBef>
                <a:spcPct val="50000"/>
              </a:spcBef>
            </a:pPr>
            <a:endParaRPr lang="zh-CN" altLang="en-US">
              <a:latin typeface="Times" pitchFamily="18" charset="0"/>
              <a:ea typeface="黑体" panose="02010609060101010101" pitchFamily="2" charset="-122"/>
            </a:endParaRPr>
          </a:p>
        </p:txBody>
      </p:sp>
      <p:sp>
        <p:nvSpPr>
          <p:cNvPr id="87070" name="AutoShape 40"/>
          <p:cNvSpPr/>
          <p:nvPr/>
        </p:nvSpPr>
        <p:spPr>
          <a:xfrm rot="5400000" flipV="1">
            <a:off x="4048125" y="3403600"/>
            <a:ext cx="228600" cy="1295400"/>
          </a:xfrm>
          <a:prstGeom prst="leftBrace">
            <a:avLst>
              <a:gd name="adj1" fmla="val 47143"/>
              <a:gd name="adj2" fmla="val 48227"/>
            </a:avLst>
          </a:prstGeom>
          <a:noFill/>
          <a:ln w="9525" cap="flat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 algn="ctr">
              <a:spcBef>
                <a:spcPct val="50000"/>
              </a:spcBef>
            </a:pPr>
            <a:endParaRPr lang="zh-CN" altLang="en-US">
              <a:latin typeface="Times" pitchFamily="18" charset="0"/>
              <a:ea typeface="黑体" panose="02010609060101010101" pitchFamily="2" charset="-122"/>
            </a:endParaRPr>
          </a:p>
        </p:txBody>
      </p:sp>
      <p:sp>
        <p:nvSpPr>
          <p:cNvPr id="87071" name="AutoShape 41"/>
          <p:cNvSpPr/>
          <p:nvPr/>
        </p:nvSpPr>
        <p:spPr>
          <a:xfrm rot="5400000" flipV="1">
            <a:off x="2752725" y="3403600"/>
            <a:ext cx="228600" cy="1295400"/>
          </a:xfrm>
          <a:prstGeom prst="leftBrace">
            <a:avLst>
              <a:gd name="adj1" fmla="val 47143"/>
              <a:gd name="adj2" fmla="val 48227"/>
            </a:avLst>
          </a:prstGeom>
          <a:noFill/>
          <a:ln w="9525" cap="flat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>
            <a:defPPr/>
          </a:lstStyle>
          <a:p>
            <a:pPr algn="ctr">
              <a:spcBef>
                <a:spcPct val="50000"/>
              </a:spcBef>
            </a:pPr>
            <a:endParaRPr lang="zh-CN" altLang="en-US">
              <a:latin typeface="Times" pitchFamily="18" charset="0"/>
              <a:ea typeface="黑体" panose="02010609060101010101" pitchFamily="2" charset="-122"/>
            </a:endParaRPr>
          </a:p>
        </p:txBody>
      </p:sp>
      <p:sp>
        <p:nvSpPr>
          <p:cNvPr id="87072" name="Line 42"/>
          <p:cNvSpPr/>
          <p:nvPr/>
        </p:nvSpPr>
        <p:spPr>
          <a:xfrm flipV="1">
            <a:off x="3514725" y="4318000"/>
            <a:ext cx="609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63538" name="Text Box 50"/>
          <p:cNvSpPr txBox="1"/>
          <p:nvPr/>
        </p:nvSpPr>
        <p:spPr>
          <a:xfrm>
            <a:off x="3146425" y="2286000"/>
            <a:ext cx="1655763" cy="646113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黑体" panose="02010609060101010101" pitchFamily="2" charset="-122"/>
              </a:rPr>
              <a:t>9cm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/>
          <p:nvPr/>
        </p:nvSpPr>
        <p:spPr>
          <a:xfrm>
            <a:off x="596265" y="1133793"/>
            <a:ext cx="8280400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ea typeface="华文宋体" panose="02010600040101010101" pitchFamily="2" charset="-122"/>
              </a:rPr>
              <a:t>观察下列三组图形，你能看出每组图形中线段</a:t>
            </a:r>
            <a:r>
              <a:rPr lang="en-US" altLang="zh-CN" sz="3200" i="1">
                <a:solidFill>
                  <a:schemeClr val="tx1"/>
                </a:solidFill>
                <a:latin typeface="Times New Roman" panose="02020603050405020304" charset="0"/>
                <a:ea typeface="华文宋体" panose="02010600040101010101" pitchFamily="2" charset="-122"/>
              </a:rPr>
              <a:t>a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ea typeface="华文宋体" panose="02010600040101010101" pitchFamily="2" charset="-122"/>
              </a:rPr>
              <a:t>与</a:t>
            </a:r>
            <a:r>
              <a:rPr lang="en-US" altLang="zh-CN" sz="3200" i="1">
                <a:solidFill>
                  <a:schemeClr val="tx1"/>
                </a:solidFill>
                <a:latin typeface="Times New Roman" panose="02020603050405020304" charset="0"/>
                <a:ea typeface="华文宋体" panose="02010600040101010101" pitchFamily="2" charset="-122"/>
              </a:rPr>
              <a:t>b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ea typeface="华文宋体" panose="02010600040101010101" pitchFamily="2" charset="-122"/>
              </a:rPr>
              <a:t>的长短吗？</a:t>
            </a:r>
            <a:endParaRPr lang="zh-CN" altLang="en-US" sz="3200">
              <a:solidFill>
                <a:schemeClr val="tx1"/>
              </a:solidFill>
              <a:latin typeface="Times New Roman" panose="02020603050405020304"/>
              <a:ea typeface="华文宋体" panose="02010600040101010101" pitchFamily="2" charset="-122"/>
            </a:endParaRPr>
          </a:p>
        </p:txBody>
      </p:sp>
      <p:sp>
        <p:nvSpPr>
          <p:cNvPr id="27650" name="Line 4"/>
          <p:cNvSpPr/>
          <p:nvPr/>
        </p:nvSpPr>
        <p:spPr>
          <a:xfrm>
            <a:off x="1401763" y="3500438"/>
            <a:ext cx="1584325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51" name="Line 5"/>
          <p:cNvSpPr/>
          <p:nvPr/>
        </p:nvSpPr>
        <p:spPr>
          <a:xfrm flipH="1">
            <a:off x="2986088" y="3357563"/>
            <a:ext cx="142875" cy="14287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52" name="Line 6"/>
          <p:cNvSpPr/>
          <p:nvPr/>
        </p:nvSpPr>
        <p:spPr>
          <a:xfrm flipH="1" flipV="1">
            <a:off x="1257300" y="3357563"/>
            <a:ext cx="142875" cy="14287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53" name="Line 7"/>
          <p:cNvSpPr/>
          <p:nvPr/>
        </p:nvSpPr>
        <p:spPr>
          <a:xfrm flipH="1" flipV="1">
            <a:off x="2986088" y="3500438"/>
            <a:ext cx="144462" cy="144462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54" name="Line 8"/>
          <p:cNvSpPr/>
          <p:nvPr/>
        </p:nvSpPr>
        <p:spPr>
          <a:xfrm flipH="1">
            <a:off x="1257300" y="3500438"/>
            <a:ext cx="142875" cy="14287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55" name="Line 9"/>
          <p:cNvSpPr/>
          <p:nvPr/>
        </p:nvSpPr>
        <p:spPr>
          <a:xfrm>
            <a:off x="1381125" y="2925763"/>
            <a:ext cx="16557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56" name="Text Box 10"/>
          <p:cNvSpPr txBox="1"/>
          <p:nvPr/>
        </p:nvSpPr>
        <p:spPr>
          <a:xfrm>
            <a:off x="1760538" y="2565400"/>
            <a:ext cx="8651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endParaRPr lang="en-US" altLang="zh-CN" i="1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27657" name="Text Box 11"/>
          <p:cNvSpPr txBox="1"/>
          <p:nvPr/>
        </p:nvSpPr>
        <p:spPr>
          <a:xfrm>
            <a:off x="1689100" y="3573463"/>
            <a:ext cx="1008063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7658" name="Line 12"/>
          <p:cNvSpPr/>
          <p:nvPr/>
        </p:nvSpPr>
        <p:spPr>
          <a:xfrm>
            <a:off x="5578475" y="3933825"/>
            <a:ext cx="2160588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59" name="Line 13"/>
          <p:cNvSpPr/>
          <p:nvPr/>
        </p:nvSpPr>
        <p:spPr>
          <a:xfrm flipH="1">
            <a:off x="6657975" y="1773238"/>
            <a:ext cx="0" cy="21590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60" name="Line 14"/>
          <p:cNvSpPr/>
          <p:nvPr/>
        </p:nvSpPr>
        <p:spPr>
          <a:xfrm>
            <a:off x="2693988" y="5086350"/>
            <a:ext cx="1152525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61" name="Line 15"/>
          <p:cNvSpPr/>
          <p:nvPr/>
        </p:nvSpPr>
        <p:spPr>
          <a:xfrm>
            <a:off x="5502275" y="5086350"/>
            <a:ext cx="1152525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62" name="Line 16"/>
          <p:cNvSpPr/>
          <p:nvPr/>
        </p:nvSpPr>
        <p:spPr>
          <a:xfrm flipH="1">
            <a:off x="1830388" y="5086350"/>
            <a:ext cx="863600" cy="71913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63" name="Line 17"/>
          <p:cNvSpPr/>
          <p:nvPr/>
        </p:nvSpPr>
        <p:spPr>
          <a:xfrm>
            <a:off x="1830388" y="5805488"/>
            <a:ext cx="266382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64" name="Line 18"/>
          <p:cNvSpPr/>
          <p:nvPr/>
        </p:nvSpPr>
        <p:spPr>
          <a:xfrm flipH="1" flipV="1">
            <a:off x="3846513" y="5086350"/>
            <a:ext cx="647700" cy="71913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65" name="Line 19"/>
          <p:cNvSpPr/>
          <p:nvPr/>
        </p:nvSpPr>
        <p:spPr>
          <a:xfrm>
            <a:off x="5502275" y="5086350"/>
            <a:ext cx="431800" cy="5762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66" name="Line 20"/>
          <p:cNvSpPr/>
          <p:nvPr/>
        </p:nvSpPr>
        <p:spPr>
          <a:xfrm>
            <a:off x="5935663" y="5662613"/>
            <a:ext cx="503237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67" name="Line 21"/>
          <p:cNvSpPr/>
          <p:nvPr/>
        </p:nvSpPr>
        <p:spPr>
          <a:xfrm flipV="1">
            <a:off x="6438900" y="5086350"/>
            <a:ext cx="215900" cy="5762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68" name="Line 22"/>
          <p:cNvSpPr/>
          <p:nvPr/>
        </p:nvSpPr>
        <p:spPr>
          <a:xfrm>
            <a:off x="5502275" y="5086350"/>
            <a:ext cx="1152525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27669" name="Text Box 24"/>
          <p:cNvSpPr txBox="1"/>
          <p:nvPr/>
        </p:nvSpPr>
        <p:spPr>
          <a:xfrm>
            <a:off x="7737475" y="3717925"/>
            <a:ext cx="792163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endParaRPr lang="en-US" altLang="zh-CN" sz="3600" i="1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27670" name="Text Box 25"/>
          <p:cNvSpPr txBox="1"/>
          <p:nvPr/>
        </p:nvSpPr>
        <p:spPr>
          <a:xfrm>
            <a:off x="6729413" y="2278063"/>
            <a:ext cx="1152525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7671" name="Text Box 26"/>
          <p:cNvSpPr txBox="1"/>
          <p:nvPr/>
        </p:nvSpPr>
        <p:spPr>
          <a:xfrm>
            <a:off x="2982913" y="4581525"/>
            <a:ext cx="792162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27672" name="Text Box 27"/>
          <p:cNvSpPr txBox="1"/>
          <p:nvPr/>
        </p:nvSpPr>
        <p:spPr>
          <a:xfrm>
            <a:off x="5791200" y="4437063"/>
            <a:ext cx="6477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7673" name="Text Box 28"/>
          <p:cNvSpPr txBox="1"/>
          <p:nvPr/>
        </p:nvSpPr>
        <p:spPr>
          <a:xfrm>
            <a:off x="1727200" y="3922713"/>
            <a:ext cx="1503363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(1)</a:t>
            </a:r>
            <a:endParaRPr lang="en-US" altLang="zh-CN" sz="360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27674" name="Text Box 29"/>
          <p:cNvSpPr txBox="1"/>
          <p:nvPr/>
        </p:nvSpPr>
        <p:spPr>
          <a:xfrm>
            <a:off x="4560888" y="5857875"/>
            <a:ext cx="1503362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(3)</a:t>
            </a:r>
          </a:p>
        </p:txBody>
      </p:sp>
      <p:sp>
        <p:nvSpPr>
          <p:cNvPr id="27675" name="Text Box 30"/>
          <p:cNvSpPr txBox="1"/>
          <p:nvPr/>
        </p:nvSpPr>
        <p:spPr>
          <a:xfrm>
            <a:off x="6499225" y="4065588"/>
            <a:ext cx="1503363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(2)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69290" y="360045"/>
            <a:ext cx="41738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r>
              <a:rPr lang="zh-CN" altLang="en-US" sz="4000">
                <a:solidFill>
                  <a:srgbClr val="FF0000"/>
                </a:solidFill>
              </a:rPr>
              <a:t>情景活动（一）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2"/>
          <p:cNvSpPr txBox="1"/>
          <p:nvPr/>
        </p:nvSpPr>
        <p:spPr>
          <a:xfrm>
            <a:off x="376238" y="892175"/>
            <a:ext cx="8382000" cy="25533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如图所示</a:t>
            </a:r>
            <a:r>
              <a:rPr lang="zh-CN" altLang="en-US" sz="40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4000" b="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r>
              <a:rPr lang="en-US" altLang="zh-CN" sz="40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﹑</a:t>
            </a:r>
            <a:r>
              <a:rPr lang="en-US" altLang="zh-CN" sz="4000" b="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Ｂ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是两个村庄，中间一条河，为了方便交通，决定在河上架一座桥，使桥到两村的距离最短，你能找出桥的位置</a:t>
            </a:r>
            <a:r>
              <a:rPr lang="en-US" altLang="zh-CN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Ｐ</a:t>
            </a:r>
            <a:r>
              <a:rPr lang="zh-CN" altLang="en-US" sz="400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吗？为什么</a:t>
            </a:r>
            <a:r>
              <a:rPr lang="zh-CN" altLang="en-US" sz="4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</a:p>
        </p:txBody>
      </p:sp>
      <p:sp>
        <p:nvSpPr>
          <p:cNvPr id="56322" name="Text Box 3"/>
          <p:cNvSpPr txBox="1"/>
          <p:nvPr/>
        </p:nvSpPr>
        <p:spPr>
          <a:xfrm>
            <a:off x="3130550" y="3282950"/>
            <a:ext cx="13176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4000" b="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r>
              <a:rPr lang="en-US" altLang="zh-CN" sz="2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56323" name="Text Box 4"/>
          <p:cNvSpPr txBox="1"/>
          <p:nvPr/>
        </p:nvSpPr>
        <p:spPr>
          <a:xfrm>
            <a:off x="5651500" y="5340350"/>
            <a:ext cx="2305050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．</a:t>
            </a:r>
            <a:r>
              <a:rPr lang="en-US" altLang="zh-CN" sz="4000" b="0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en-US" altLang="zh-CN" sz="2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56324" name="Freeform 5"/>
          <p:cNvSpPr/>
          <p:nvPr/>
        </p:nvSpPr>
        <p:spPr>
          <a:xfrm>
            <a:off x="2771775" y="3440113"/>
            <a:ext cx="3527425" cy="2508250"/>
          </a:xfrm>
          <a:custGeom>
            <a:avLst/>
            <a:gdLst/>
            <a:ahLst/>
            <a:cxnLst>
              <a:cxn ang="0">
                <a:pos x="3527425" y="203200"/>
              </a:cxn>
              <a:cxn ang="0">
                <a:pos x="2519363" y="276225"/>
              </a:cxn>
              <a:cxn ang="0">
                <a:pos x="1655763" y="1860550"/>
              </a:cxn>
              <a:cxn ang="0">
                <a:pos x="0" y="2508250"/>
              </a:cxn>
            </a:cxnLst>
            <a:rect l="0" t="0" r="0" b="0"/>
            <a:pathLst>
              <a:path w="2222" h="1580">
                <a:moveTo>
                  <a:pt x="2222" y="128"/>
                </a:moveTo>
                <a:cubicBezTo>
                  <a:pt x="2002" y="64"/>
                  <a:pt x="1783" y="0"/>
                  <a:pt x="1587" y="174"/>
                </a:cubicBezTo>
                <a:cubicBezTo>
                  <a:pt x="1391" y="348"/>
                  <a:pt x="1307" y="938"/>
                  <a:pt x="1043" y="1172"/>
                </a:cubicBezTo>
                <a:cubicBezTo>
                  <a:pt x="779" y="1406"/>
                  <a:pt x="389" y="1493"/>
                  <a:pt x="0" y="15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82950" name="Line 6"/>
          <p:cNvSpPr/>
          <p:nvPr/>
        </p:nvSpPr>
        <p:spPr>
          <a:xfrm>
            <a:off x="3706813" y="3643313"/>
            <a:ext cx="3024187" cy="2160587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ext Box 4"/>
          <p:cNvSpPr txBox="1"/>
          <p:nvPr/>
        </p:nvSpPr>
        <p:spPr>
          <a:xfrm>
            <a:off x="285750" y="1028700"/>
            <a:ext cx="8698865" cy="313817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 algn="l"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2" charset="-122"/>
              </a:rPr>
              <a:t>谈收获：</a:t>
            </a:r>
            <a:endParaRPr lang="zh-CN" altLang="en-US" sz="3600">
              <a:solidFill>
                <a:srgbClr val="FF0000"/>
              </a:solidFill>
              <a:latin typeface="Times New Roman" panose="02020603050405020304"/>
              <a:ea typeface="黑体" panose="0201060906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2" charset="-122"/>
              </a:rPr>
              <a:t>        今天我们学会了什么？</a:t>
            </a:r>
          </a:p>
          <a:p>
            <a:pPr algn="ctr">
              <a:spcBef>
                <a:spcPct val="50000"/>
              </a:spcBef>
            </a:pPr>
            <a:endParaRPr lang="zh-CN" altLang="en-US" sz="3600">
              <a:solidFill>
                <a:srgbClr val="FF0000"/>
              </a:solidFill>
              <a:latin typeface="Times New Roman" panose="02020603050405020304" charset="0"/>
              <a:ea typeface="黑体" panose="0201060906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2" charset="-122"/>
              </a:rPr>
              <a:t>还有什么困惑？</a:t>
            </a:r>
          </a:p>
        </p:txBody>
      </p:sp>
      <p:sp>
        <p:nvSpPr>
          <p:cNvPr id="89094" name="Text Box 11"/>
          <p:cNvSpPr txBox="1"/>
          <p:nvPr/>
        </p:nvSpPr>
        <p:spPr>
          <a:xfrm>
            <a:off x="1010285" y="2533650"/>
            <a:ext cx="6807200" cy="521970"/>
          </a:xfrm>
          <a:prstGeom prst="rect">
            <a:avLst/>
          </a:prstGeom>
          <a:noFill/>
          <a:ln w="12700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2800">
                <a:latin typeface="Times New Roman" panose="02020603050405020304" charset="0"/>
                <a:ea typeface="黑体" panose="02010609060101010101" pitchFamily="2" charset="-122"/>
              </a:rPr>
              <a:t>线段的比较，</a:t>
            </a:r>
            <a:r>
              <a:rPr lang="zh-CN" altLang="en-US" sz="2800">
                <a:latin typeface="Times New Roman" panose="02020603050405020304" charset="0"/>
                <a:sym typeface="+mn-ea"/>
              </a:rPr>
              <a:t>线段的和、差，线段的中点</a:t>
            </a:r>
            <a:endParaRPr lang="zh-CN" altLang="en-US" sz="2800">
              <a:latin typeface="Times New Roman" panose="02020603050405020304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/>
          <p:nvPr/>
        </p:nvSpPr>
        <p:spPr>
          <a:xfrm>
            <a:off x="3565525" y="3048000"/>
            <a:ext cx="184150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endParaRPr lang="zh-CN" altLang="zh-CN" sz="4400" b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46" name="Text Box 10"/>
          <p:cNvSpPr txBox="1"/>
          <p:nvPr/>
        </p:nvSpPr>
        <p:spPr>
          <a:xfrm>
            <a:off x="3565525" y="859155"/>
            <a:ext cx="4277360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4000" b="0">
                <a:solidFill>
                  <a:srgbClr val="FF3300"/>
                </a:solidFill>
                <a:latin typeface="Times New Roman" panose="02020603050405020304" charset="0"/>
                <a:ea typeface="黑体" panose="02010609060101010101" pitchFamily="2" charset="-122"/>
              </a:rPr>
              <a:t>情景活动（二）</a:t>
            </a:r>
            <a:endParaRPr lang="zh-CN" altLang="en-US" sz="4000" b="0">
              <a:solidFill>
                <a:srgbClr val="FF3300"/>
              </a:solidFill>
              <a:latin typeface="Times New Roman" panose="02020603050405020304"/>
              <a:ea typeface="黑体" panose="02010609060101010101" pitchFamily="2" charset="-122"/>
            </a:endParaRPr>
          </a:p>
        </p:txBody>
      </p:sp>
      <p:pic>
        <p:nvPicPr>
          <p:cNvPr id="31747" name="Picture 20" descr="未命名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39750" y="981075"/>
            <a:ext cx="2790825" cy="4298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6" name="Text Box 10"/>
          <p:cNvSpPr txBox="1"/>
          <p:nvPr/>
        </p:nvSpPr>
        <p:spPr>
          <a:xfrm>
            <a:off x="3565525" y="1646238"/>
            <a:ext cx="4824413" cy="70167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姚  明身高：</a:t>
            </a:r>
            <a:r>
              <a:rPr lang="en-US" altLang="zh-CN" sz="4000">
                <a:latin typeface="黑体" panose="02010609060101010101" pitchFamily="2" charset="-122"/>
              </a:rPr>
              <a:t>2.26</a:t>
            </a:r>
            <a:r>
              <a:rPr lang="zh-CN" altLang="en-US" sz="4000">
                <a:latin typeface="黑体" panose="02010609060101010101" pitchFamily="2" charset="-122"/>
                <a:ea typeface="黑体" panose="02010609060101010101" pitchFamily="2" charset="-122"/>
              </a:rPr>
              <a:t>米</a:t>
            </a:r>
          </a:p>
        </p:txBody>
      </p:sp>
      <p:sp>
        <p:nvSpPr>
          <p:cNvPr id="14347" name="Text Box 11"/>
          <p:cNvSpPr txBox="1"/>
          <p:nvPr/>
        </p:nvSpPr>
        <p:spPr>
          <a:xfrm>
            <a:off x="3492500" y="2509838"/>
            <a:ext cx="4929188" cy="708025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易建联身高：</a:t>
            </a:r>
            <a:r>
              <a:rPr lang="en-US" altLang="zh-CN" sz="4000" dirty="0">
                <a:latin typeface="黑体" panose="02010609060101010101" pitchFamily="2" charset="-122"/>
              </a:rPr>
              <a:t>2.13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米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2288" y="3643313"/>
            <a:ext cx="51054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200">
                <a:latin typeface="Times" pitchFamily="18" charset="0"/>
                <a:ea typeface="黑体" panose="02010609060101010101" pitchFamily="2" charset="-122"/>
              </a:rPr>
              <a:t>你知道他们谁更高吗？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2288" y="4294188"/>
            <a:ext cx="6370637" cy="5826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200">
                <a:latin typeface="Times" pitchFamily="18" charset="0"/>
                <a:ea typeface="黑体" panose="02010609060101010101" pitchFamily="2" charset="-122"/>
              </a:rPr>
              <a:t>你是怎样得出这个结论的呢？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875" y="5715000"/>
            <a:ext cx="8675688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zh-CN" altLang="en-US" sz="3600">
                <a:latin typeface="Times" pitchFamily="18" charset="0"/>
                <a:ea typeface="黑体" panose="02010609060101010101" pitchFamily="2" charset="-122"/>
              </a:rPr>
              <a:t>那你知道如何比较两条线段的长短吗？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  <p:bldP spid="14347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/>
          <p:nvPr/>
        </p:nvSpPr>
        <p:spPr>
          <a:xfrm>
            <a:off x="645160" y="2018030"/>
            <a:ext cx="793623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defPPr/>
          </a:lstStyle>
          <a:p>
            <a:r>
              <a:rPr lang="zh-CN" altLang="en-US" sz="3200" dirty="0">
                <a:solidFill>
                  <a:srgbClr val="17059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已知线段</a:t>
            </a:r>
            <a:r>
              <a:rPr lang="en-US" altLang="zh-CN" sz="3200" i="1" dirty="0">
                <a:solidFill>
                  <a:srgbClr val="17059F"/>
                </a:solidFill>
                <a:latin typeface="Times New Roman" panose="02020603050405020304" charset="0"/>
              </a:rPr>
              <a:t>AB</a:t>
            </a:r>
            <a:r>
              <a:rPr lang="zh-CN" altLang="en-US" sz="3200" dirty="0">
                <a:solidFill>
                  <a:srgbClr val="17059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与线段</a:t>
            </a:r>
            <a:r>
              <a:rPr lang="en-US" altLang="zh-CN" sz="3200" i="1" dirty="0">
                <a:solidFill>
                  <a:srgbClr val="17059F"/>
                </a:solidFill>
                <a:latin typeface="Times New Roman" panose="02020603050405020304" charset="0"/>
              </a:rPr>
              <a:t>CD</a:t>
            </a:r>
            <a:r>
              <a:rPr lang="zh-CN" altLang="en-US" sz="3200" dirty="0">
                <a:solidFill>
                  <a:srgbClr val="17059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</a:p>
          <a:p>
            <a:r>
              <a:rPr lang="zh-CN" altLang="en-US" sz="3200" dirty="0">
                <a:solidFill>
                  <a:srgbClr val="17059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如何比较两条线段的长短？</a:t>
            </a:r>
          </a:p>
        </p:txBody>
      </p:sp>
      <p:grpSp>
        <p:nvGrpSpPr>
          <p:cNvPr id="33794" name="Group 3"/>
          <p:cNvGrpSpPr/>
          <p:nvPr/>
        </p:nvGrpSpPr>
        <p:grpSpPr>
          <a:xfrm>
            <a:off x="2797175" y="4213225"/>
            <a:ext cx="3151188" cy="1662113"/>
            <a:chOff x="1731" y="528"/>
            <a:chExt cx="1985" cy="1047"/>
          </a:xfrm>
        </p:grpSpPr>
        <p:sp>
          <p:nvSpPr>
            <p:cNvPr id="33795" name="Line 4"/>
            <p:cNvSpPr/>
            <p:nvPr/>
          </p:nvSpPr>
          <p:spPr>
            <a:xfrm>
              <a:off x="1872" y="1200"/>
              <a:ext cx="1724" cy="0"/>
            </a:xfrm>
            <a:prstGeom prst="line">
              <a:avLst/>
            </a:prstGeom>
            <a:ln w="1270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grpSp>
          <p:nvGrpSpPr>
            <p:cNvPr id="33796" name="Group 5"/>
            <p:cNvGrpSpPr/>
            <p:nvPr/>
          </p:nvGrpSpPr>
          <p:grpSpPr>
            <a:xfrm>
              <a:off x="1824" y="528"/>
              <a:ext cx="1843" cy="409"/>
              <a:chOff x="204" y="527"/>
              <a:chExt cx="1843" cy="409"/>
            </a:xfrm>
          </p:grpSpPr>
          <p:sp>
            <p:nvSpPr>
              <p:cNvPr id="33797" name="Line 6"/>
              <p:cNvSpPr/>
              <p:nvPr/>
            </p:nvSpPr>
            <p:spPr>
              <a:xfrm>
                <a:off x="340" y="527"/>
                <a:ext cx="1497" cy="0"/>
              </a:xfrm>
              <a:prstGeom prst="line">
                <a:avLst/>
              </a:prstGeom>
              <a:ln w="1270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/>
              </a:p>
            </p:txBody>
          </p:sp>
          <p:sp>
            <p:nvSpPr>
              <p:cNvPr id="33798" name="Text Box 7"/>
              <p:cNvSpPr txBox="1"/>
              <p:nvPr/>
            </p:nvSpPr>
            <p:spPr>
              <a:xfrm>
                <a:off x="204" y="568"/>
                <a:ext cx="286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>
                <a:defPPr/>
              </a:lstStyle>
              <a:p>
                <a:r>
                  <a:rPr lang="en-US" altLang="zh-CN" sz="3200" i="1">
                    <a:solidFill>
                      <a:srgbClr val="17059F"/>
                    </a:solidFill>
                    <a:latin typeface="Times New Roman" panose="02020603050405020304" charset="0"/>
                  </a:rPr>
                  <a:t>A</a:t>
                </a:r>
                <a:endParaRPr lang="en-US" altLang="zh-CN" sz="3200" i="1">
                  <a:solidFill>
                    <a:srgbClr val="17059F"/>
                  </a:solidFill>
                  <a:latin typeface="Times New Roman" panose="02020603050405020304"/>
                </a:endParaRPr>
              </a:p>
            </p:txBody>
          </p:sp>
          <p:sp>
            <p:nvSpPr>
              <p:cNvPr id="33799" name="Text Box 8"/>
              <p:cNvSpPr txBox="1"/>
              <p:nvPr/>
            </p:nvSpPr>
            <p:spPr>
              <a:xfrm>
                <a:off x="1761" y="568"/>
                <a:ext cx="286" cy="3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>
                <a:defPPr/>
              </a:lstStyle>
              <a:p>
                <a:r>
                  <a:rPr lang="en-US" altLang="zh-CN" sz="3200" i="1">
                    <a:solidFill>
                      <a:srgbClr val="17059F"/>
                    </a:solidFill>
                    <a:latin typeface="Times New Roman" panose="02020603050405020304" charset="0"/>
                  </a:rPr>
                  <a:t>B</a:t>
                </a:r>
              </a:p>
            </p:txBody>
          </p:sp>
        </p:grpSp>
        <p:sp>
          <p:nvSpPr>
            <p:cNvPr id="33800" name="Text Box 9"/>
            <p:cNvSpPr txBox="1"/>
            <p:nvPr/>
          </p:nvSpPr>
          <p:spPr>
            <a:xfrm>
              <a:off x="3416" y="1207"/>
              <a:ext cx="30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3200" i="1">
                  <a:solidFill>
                    <a:srgbClr val="17059F"/>
                  </a:solidFill>
                  <a:latin typeface="Times New Roman" panose="02020603050405020304" charset="0"/>
                </a:rPr>
                <a:t>D</a:t>
              </a:r>
              <a:endParaRPr lang="en-US" altLang="zh-CN" sz="1800" b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3801" name="Text Box 10"/>
            <p:cNvSpPr txBox="1"/>
            <p:nvPr/>
          </p:nvSpPr>
          <p:spPr>
            <a:xfrm>
              <a:off x="1731" y="1185"/>
              <a:ext cx="28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3200" i="1">
                  <a:solidFill>
                    <a:srgbClr val="17059F"/>
                  </a:solidFill>
                  <a:latin typeface="Times New Roman" panose="02020603050405020304" charset="0"/>
                </a:rPr>
                <a:t>C</a:t>
              </a:r>
            </a:p>
          </p:txBody>
        </p:sp>
      </p:grpSp>
      <p:sp>
        <p:nvSpPr>
          <p:cNvPr id="33802" name="WordArt 11" descr="白色大理石"/>
          <p:cNvSpPr>
            <a:spLocks noTextEdit="1"/>
          </p:cNvSpPr>
          <p:nvPr/>
        </p:nvSpPr>
        <p:spPr>
          <a:xfrm>
            <a:off x="3524250" y="11113"/>
            <a:ext cx="2576513" cy="685800"/>
          </a:xfrm>
          <a:prstGeom prst="rect">
            <a:avLst/>
          </a:prstGeom>
        </p:spPr>
        <p:txBody>
          <a:bodyPr wrap="none" fromWordArt="1">
            <a:normAutofit/>
          </a:bodyPr>
          <a:lstStyle>
            <a:defPPr/>
          </a:lstStyle>
          <a:p>
            <a:pPr algn="ctr"/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线段的比较</a:t>
            </a:r>
          </a:p>
        </p:txBody>
      </p:sp>
      <p:sp>
        <p:nvSpPr>
          <p:cNvPr id="74757" name="Text Box 16"/>
          <p:cNvSpPr txBox="1"/>
          <p:nvPr/>
        </p:nvSpPr>
        <p:spPr>
          <a:xfrm>
            <a:off x="534988" y="1079500"/>
            <a:ext cx="1943100" cy="6451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</a:ln>
        </p:spPr>
        <p:txBody>
          <a:bodyPr>
            <a:spAutoFit/>
          </a:bodyPr>
          <a:lstStyle>
            <a:defPPr/>
            <a:lvl1pPr marL="357505" indent="-357505" algn="just" defTabSz="914400" rtl="0" eaLnBrk="1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Tx/>
              <a:buBlip>
                <a:blip r:embed="rId3"/>
              </a:buBlip>
              <a:defRPr sz="2000" b="0" kern="1200" baseline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1pPr>
            <a:lvl2pPr marL="357505" indent="-357505" algn="just" defTabSz="914400" rtl="0" eaLnBrk="1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Font typeface="幼圆" panose="02010509060101010101" pitchFamily="49" charset="-122"/>
              <a:buChar char=" "/>
              <a:defRPr sz="1600" kern="1200" baseline="0">
                <a:solidFill>
                  <a:srgbClr val="7D7D7D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600" b="1" i="0" u="none" strike="noStrike" kern="1200" cap="none" spc="0" normalizeH="0" baseline="0" noProof="1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2" charset="-122"/>
                <a:cs typeface="+mn-cs"/>
                <a:sym typeface="+mn-ea"/>
              </a:rPr>
              <a:t>议一议：</a:t>
            </a:r>
            <a:endParaRPr kumimoji="0" lang="zh-CN" altLang="en-US" sz="3600" b="1" i="0" u="none" strike="noStrike" kern="1200" cap="none" spc="0" normalizeH="0" baseline="0" noProof="1">
              <a:solidFill>
                <a:schemeClr val="tx1"/>
              </a:solidFill>
              <a:latin typeface="Times New Roman" panose="02020603050405020304"/>
              <a:ea typeface="黑体" panose="0201060906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/>
          <p:nvPr/>
        </p:nvSpPr>
        <p:spPr>
          <a:xfrm>
            <a:off x="3325813" y="1060450"/>
            <a:ext cx="29178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en-US" altLang="zh-CN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3.1cm</a:t>
            </a:r>
          </a:p>
        </p:txBody>
      </p:sp>
      <p:sp>
        <p:nvSpPr>
          <p:cNvPr id="63492" name="Text Box 4"/>
          <p:cNvSpPr txBox="1"/>
          <p:nvPr/>
        </p:nvSpPr>
        <p:spPr>
          <a:xfrm>
            <a:off x="3397250" y="1924050"/>
            <a:ext cx="39719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en-US" altLang="zh-CN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4.1cm</a:t>
            </a:r>
          </a:p>
        </p:txBody>
      </p:sp>
      <p:sp>
        <p:nvSpPr>
          <p:cNvPr id="35843" name="Line 5"/>
          <p:cNvSpPr/>
          <p:nvPr/>
        </p:nvSpPr>
        <p:spPr>
          <a:xfrm>
            <a:off x="1812925" y="1708150"/>
            <a:ext cx="3168650" cy="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sp>
        <p:nvSpPr>
          <p:cNvPr id="35844" name="Line 6"/>
          <p:cNvSpPr/>
          <p:nvPr/>
        </p:nvSpPr>
        <p:spPr>
          <a:xfrm>
            <a:off x="1812925" y="2644775"/>
            <a:ext cx="4176713" cy="0"/>
          </a:xfrm>
          <a:prstGeom prst="line">
            <a:avLst/>
          </a:prstGeom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grpSp>
        <p:nvGrpSpPr>
          <p:cNvPr id="35845" name="Group 7"/>
          <p:cNvGrpSpPr/>
          <p:nvPr/>
        </p:nvGrpSpPr>
        <p:grpSpPr>
          <a:xfrm>
            <a:off x="271463" y="3235325"/>
            <a:ext cx="8509000" cy="1023938"/>
            <a:chOff x="394" y="3430"/>
            <a:chExt cx="5360" cy="645"/>
          </a:xfrm>
        </p:grpSpPr>
        <p:grpSp>
          <p:nvGrpSpPr>
            <p:cNvPr id="35846" name="Group 8"/>
            <p:cNvGrpSpPr/>
            <p:nvPr/>
          </p:nvGrpSpPr>
          <p:grpSpPr>
            <a:xfrm>
              <a:off x="485" y="3430"/>
              <a:ext cx="5126" cy="645"/>
              <a:chOff x="634" y="2886"/>
              <a:chExt cx="5126" cy="645"/>
            </a:xfrm>
          </p:grpSpPr>
          <p:grpSp>
            <p:nvGrpSpPr>
              <p:cNvPr id="35847" name="Group 9"/>
              <p:cNvGrpSpPr/>
              <p:nvPr/>
            </p:nvGrpSpPr>
            <p:grpSpPr>
              <a:xfrm>
                <a:off x="634" y="2886"/>
                <a:ext cx="5126" cy="635"/>
                <a:chOff x="308" y="2069"/>
                <a:chExt cx="5126" cy="635"/>
              </a:xfrm>
            </p:grpSpPr>
            <p:sp>
              <p:nvSpPr>
                <p:cNvPr id="35848" name="Rectangle 10"/>
                <p:cNvSpPr/>
                <p:nvPr/>
              </p:nvSpPr>
              <p:spPr>
                <a:xfrm>
                  <a:off x="308" y="2069"/>
                  <a:ext cx="5125" cy="635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txBody>
                <a:bodyPr wrap="none" anchor="ctr"/>
                <a:lstStyle>
                  <a:defPPr/>
                </a:lstStyle>
                <a:p>
                  <a:pPr algn="ctr"/>
                  <a:endParaRPr lang="zh-CN" altLang="en-US" sz="1800" b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5849" name="Line 11"/>
                <p:cNvSpPr/>
                <p:nvPr/>
              </p:nvSpPr>
              <p:spPr>
                <a:xfrm flipH="1">
                  <a:off x="360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50" name="Line 12"/>
                <p:cNvSpPr/>
                <p:nvPr/>
              </p:nvSpPr>
              <p:spPr>
                <a:xfrm flipH="1">
                  <a:off x="431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51" name="Line 13"/>
                <p:cNvSpPr/>
                <p:nvPr/>
              </p:nvSpPr>
              <p:spPr>
                <a:xfrm flipH="1">
                  <a:off x="612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52" name="Line 14"/>
                <p:cNvSpPr/>
                <p:nvPr/>
              </p:nvSpPr>
              <p:spPr>
                <a:xfrm flipH="1">
                  <a:off x="554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53" name="Line 15"/>
                <p:cNvSpPr/>
                <p:nvPr/>
              </p:nvSpPr>
              <p:spPr>
                <a:xfrm flipH="1">
                  <a:off x="489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54" name="Line 16"/>
                <p:cNvSpPr/>
                <p:nvPr/>
              </p:nvSpPr>
              <p:spPr>
                <a:xfrm flipH="1">
                  <a:off x="678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55" name="Line 17"/>
                <p:cNvSpPr/>
                <p:nvPr/>
              </p:nvSpPr>
              <p:spPr>
                <a:xfrm flipH="1">
                  <a:off x="736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56" name="Line 18"/>
                <p:cNvSpPr/>
                <p:nvPr/>
              </p:nvSpPr>
              <p:spPr>
                <a:xfrm flipH="1">
                  <a:off x="930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57" name="Line 19"/>
                <p:cNvSpPr/>
                <p:nvPr/>
              </p:nvSpPr>
              <p:spPr>
                <a:xfrm flipH="1">
                  <a:off x="859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58" name="Line 20"/>
                <p:cNvSpPr/>
                <p:nvPr/>
              </p:nvSpPr>
              <p:spPr>
                <a:xfrm flipH="1">
                  <a:off x="794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59" name="Line 21"/>
                <p:cNvSpPr/>
                <p:nvPr/>
              </p:nvSpPr>
              <p:spPr>
                <a:xfrm flipH="1">
                  <a:off x="995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60" name="Line 22"/>
                <p:cNvSpPr/>
                <p:nvPr/>
              </p:nvSpPr>
              <p:spPr>
                <a:xfrm flipH="1">
                  <a:off x="1066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61" name="Line 23"/>
                <p:cNvSpPr/>
                <p:nvPr/>
              </p:nvSpPr>
              <p:spPr>
                <a:xfrm flipH="1">
                  <a:off x="1247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62" name="Line 24"/>
                <p:cNvSpPr/>
                <p:nvPr/>
              </p:nvSpPr>
              <p:spPr>
                <a:xfrm flipH="1">
                  <a:off x="1189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63" name="Line 25"/>
                <p:cNvSpPr/>
                <p:nvPr/>
              </p:nvSpPr>
              <p:spPr>
                <a:xfrm flipH="1">
                  <a:off x="1124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64" name="Line 26"/>
                <p:cNvSpPr/>
                <p:nvPr/>
              </p:nvSpPr>
              <p:spPr>
                <a:xfrm flipH="1">
                  <a:off x="1313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65" name="Line 27"/>
                <p:cNvSpPr/>
                <p:nvPr/>
              </p:nvSpPr>
              <p:spPr>
                <a:xfrm flipH="1">
                  <a:off x="1371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66" name="Line 28"/>
                <p:cNvSpPr/>
                <p:nvPr/>
              </p:nvSpPr>
              <p:spPr>
                <a:xfrm flipH="1">
                  <a:off x="1565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67" name="Line 29"/>
                <p:cNvSpPr/>
                <p:nvPr/>
              </p:nvSpPr>
              <p:spPr>
                <a:xfrm flipH="1">
                  <a:off x="1494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68" name="Line 30"/>
                <p:cNvSpPr/>
                <p:nvPr/>
              </p:nvSpPr>
              <p:spPr>
                <a:xfrm flipH="1">
                  <a:off x="1429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69" name="Line 31"/>
                <p:cNvSpPr/>
                <p:nvPr/>
              </p:nvSpPr>
              <p:spPr>
                <a:xfrm flipH="1">
                  <a:off x="1649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70" name="Line 32"/>
                <p:cNvSpPr/>
                <p:nvPr/>
              </p:nvSpPr>
              <p:spPr>
                <a:xfrm flipH="1">
                  <a:off x="1707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71" name="Line 33"/>
                <p:cNvSpPr/>
                <p:nvPr/>
              </p:nvSpPr>
              <p:spPr>
                <a:xfrm flipH="1">
                  <a:off x="1901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72" name="Line 34"/>
                <p:cNvSpPr/>
                <p:nvPr/>
              </p:nvSpPr>
              <p:spPr>
                <a:xfrm flipH="1">
                  <a:off x="1843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73" name="Line 35"/>
                <p:cNvSpPr/>
                <p:nvPr/>
              </p:nvSpPr>
              <p:spPr>
                <a:xfrm>
                  <a:off x="1765" y="2069"/>
                  <a:ext cx="13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74" name="Line 36"/>
                <p:cNvSpPr/>
                <p:nvPr/>
              </p:nvSpPr>
              <p:spPr>
                <a:xfrm flipH="1">
                  <a:off x="1967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75" name="Line 37"/>
                <p:cNvSpPr/>
                <p:nvPr/>
              </p:nvSpPr>
              <p:spPr>
                <a:xfrm flipH="1">
                  <a:off x="2025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76" name="Line 38"/>
                <p:cNvSpPr/>
                <p:nvPr/>
              </p:nvSpPr>
              <p:spPr>
                <a:xfrm flipH="1">
                  <a:off x="2219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77" name="Line 39"/>
                <p:cNvSpPr/>
                <p:nvPr/>
              </p:nvSpPr>
              <p:spPr>
                <a:xfrm flipH="1">
                  <a:off x="2148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78" name="Line 40"/>
                <p:cNvSpPr/>
                <p:nvPr/>
              </p:nvSpPr>
              <p:spPr>
                <a:xfrm flipH="1">
                  <a:off x="2083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79" name="Line 41"/>
                <p:cNvSpPr/>
                <p:nvPr/>
              </p:nvSpPr>
              <p:spPr>
                <a:xfrm flipH="1">
                  <a:off x="2290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80" name="Line 42"/>
                <p:cNvSpPr/>
                <p:nvPr/>
              </p:nvSpPr>
              <p:spPr>
                <a:xfrm flipH="1">
                  <a:off x="2361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81" name="Line 43"/>
                <p:cNvSpPr/>
                <p:nvPr/>
              </p:nvSpPr>
              <p:spPr>
                <a:xfrm flipH="1">
                  <a:off x="2542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82" name="Line 44"/>
                <p:cNvSpPr/>
                <p:nvPr/>
              </p:nvSpPr>
              <p:spPr>
                <a:xfrm flipH="1">
                  <a:off x="2484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83" name="Line 45"/>
                <p:cNvSpPr/>
                <p:nvPr/>
              </p:nvSpPr>
              <p:spPr>
                <a:xfrm flipH="1">
                  <a:off x="2419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84" name="Line 46"/>
                <p:cNvSpPr/>
                <p:nvPr/>
              </p:nvSpPr>
              <p:spPr>
                <a:xfrm flipH="1">
                  <a:off x="2608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85" name="Line 47"/>
                <p:cNvSpPr/>
                <p:nvPr/>
              </p:nvSpPr>
              <p:spPr>
                <a:xfrm flipH="1">
                  <a:off x="2666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86" name="Line 48"/>
                <p:cNvSpPr/>
                <p:nvPr/>
              </p:nvSpPr>
              <p:spPr>
                <a:xfrm flipH="1">
                  <a:off x="2860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87" name="Line 49"/>
                <p:cNvSpPr/>
                <p:nvPr/>
              </p:nvSpPr>
              <p:spPr>
                <a:xfrm flipH="1">
                  <a:off x="2789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88" name="Line 50"/>
                <p:cNvSpPr/>
                <p:nvPr/>
              </p:nvSpPr>
              <p:spPr>
                <a:xfrm flipH="1">
                  <a:off x="2724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89" name="Line 51"/>
                <p:cNvSpPr/>
                <p:nvPr/>
              </p:nvSpPr>
              <p:spPr>
                <a:xfrm flipH="1">
                  <a:off x="2925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90" name="Line 52"/>
                <p:cNvSpPr/>
                <p:nvPr/>
              </p:nvSpPr>
              <p:spPr>
                <a:xfrm flipH="1">
                  <a:off x="2996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91" name="Line 53"/>
                <p:cNvSpPr/>
                <p:nvPr/>
              </p:nvSpPr>
              <p:spPr>
                <a:xfrm flipH="1">
                  <a:off x="3177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92" name="Line 54"/>
                <p:cNvSpPr/>
                <p:nvPr/>
              </p:nvSpPr>
              <p:spPr>
                <a:xfrm flipH="1">
                  <a:off x="3119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93" name="Line 55"/>
                <p:cNvSpPr/>
                <p:nvPr/>
              </p:nvSpPr>
              <p:spPr>
                <a:xfrm flipH="1">
                  <a:off x="3054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94" name="Line 56"/>
                <p:cNvSpPr/>
                <p:nvPr/>
              </p:nvSpPr>
              <p:spPr>
                <a:xfrm flipH="1">
                  <a:off x="3243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95" name="Line 57"/>
                <p:cNvSpPr/>
                <p:nvPr/>
              </p:nvSpPr>
              <p:spPr>
                <a:xfrm flipH="1">
                  <a:off x="3301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96" name="Line 58"/>
                <p:cNvSpPr/>
                <p:nvPr/>
              </p:nvSpPr>
              <p:spPr>
                <a:xfrm flipH="1">
                  <a:off x="3495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97" name="Line 59"/>
                <p:cNvSpPr/>
                <p:nvPr/>
              </p:nvSpPr>
              <p:spPr>
                <a:xfrm flipH="1">
                  <a:off x="3424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98" name="Line 60"/>
                <p:cNvSpPr/>
                <p:nvPr/>
              </p:nvSpPr>
              <p:spPr>
                <a:xfrm flipH="1">
                  <a:off x="3359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899" name="Line 61"/>
                <p:cNvSpPr/>
                <p:nvPr/>
              </p:nvSpPr>
              <p:spPr>
                <a:xfrm flipH="1">
                  <a:off x="3579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00" name="Line 62"/>
                <p:cNvSpPr/>
                <p:nvPr/>
              </p:nvSpPr>
              <p:spPr>
                <a:xfrm flipH="1">
                  <a:off x="3637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01" name="Line 63"/>
                <p:cNvSpPr/>
                <p:nvPr/>
              </p:nvSpPr>
              <p:spPr>
                <a:xfrm flipH="1">
                  <a:off x="3831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02" name="Line 64"/>
                <p:cNvSpPr/>
                <p:nvPr/>
              </p:nvSpPr>
              <p:spPr>
                <a:xfrm flipH="1">
                  <a:off x="3773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03" name="Line 65"/>
                <p:cNvSpPr/>
                <p:nvPr/>
              </p:nvSpPr>
              <p:spPr>
                <a:xfrm>
                  <a:off x="3695" y="2069"/>
                  <a:ext cx="13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04" name="Line 66"/>
                <p:cNvSpPr/>
                <p:nvPr/>
              </p:nvSpPr>
              <p:spPr>
                <a:xfrm flipH="1">
                  <a:off x="3897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05" name="Line 67"/>
                <p:cNvSpPr/>
                <p:nvPr/>
              </p:nvSpPr>
              <p:spPr>
                <a:xfrm flipH="1">
                  <a:off x="3955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06" name="Line 68"/>
                <p:cNvSpPr/>
                <p:nvPr/>
              </p:nvSpPr>
              <p:spPr>
                <a:xfrm flipH="1">
                  <a:off x="4149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07" name="Line 69"/>
                <p:cNvSpPr/>
                <p:nvPr/>
              </p:nvSpPr>
              <p:spPr>
                <a:xfrm flipH="1">
                  <a:off x="4078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08" name="Line 70"/>
                <p:cNvSpPr/>
                <p:nvPr/>
              </p:nvSpPr>
              <p:spPr>
                <a:xfrm flipH="1">
                  <a:off x="4013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09" name="Line 71"/>
                <p:cNvSpPr/>
                <p:nvPr/>
              </p:nvSpPr>
              <p:spPr>
                <a:xfrm flipH="1">
                  <a:off x="4229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10" name="Line 72"/>
                <p:cNvSpPr/>
                <p:nvPr/>
              </p:nvSpPr>
              <p:spPr>
                <a:xfrm flipH="1">
                  <a:off x="4300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11" name="Line 73"/>
                <p:cNvSpPr/>
                <p:nvPr/>
              </p:nvSpPr>
              <p:spPr>
                <a:xfrm flipH="1">
                  <a:off x="4481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12" name="Line 74"/>
                <p:cNvSpPr/>
                <p:nvPr/>
              </p:nvSpPr>
              <p:spPr>
                <a:xfrm flipH="1">
                  <a:off x="4423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13" name="Line 75"/>
                <p:cNvSpPr/>
                <p:nvPr/>
              </p:nvSpPr>
              <p:spPr>
                <a:xfrm flipH="1">
                  <a:off x="4358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14" name="Line 76"/>
                <p:cNvSpPr/>
                <p:nvPr/>
              </p:nvSpPr>
              <p:spPr>
                <a:xfrm flipH="1">
                  <a:off x="4547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15" name="Line 77"/>
                <p:cNvSpPr/>
                <p:nvPr/>
              </p:nvSpPr>
              <p:spPr>
                <a:xfrm flipH="1">
                  <a:off x="4605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16" name="Line 78"/>
                <p:cNvSpPr/>
                <p:nvPr/>
              </p:nvSpPr>
              <p:spPr>
                <a:xfrm flipH="1">
                  <a:off x="4799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17" name="Line 79"/>
                <p:cNvSpPr/>
                <p:nvPr/>
              </p:nvSpPr>
              <p:spPr>
                <a:xfrm flipH="1">
                  <a:off x="4728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18" name="Line 80"/>
                <p:cNvSpPr/>
                <p:nvPr/>
              </p:nvSpPr>
              <p:spPr>
                <a:xfrm flipH="1">
                  <a:off x="4663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19" name="Line 81"/>
                <p:cNvSpPr/>
                <p:nvPr/>
              </p:nvSpPr>
              <p:spPr>
                <a:xfrm flipH="1">
                  <a:off x="4864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20" name="Line 82"/>
                <p:cNvSpPr/>
                <p:nvPr/>
              </p:nvSpPr>
              <p:spPr>
                <a:xfrm flipH="1">
                  <a:off x="4935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21" name="Line 83"/>
                <p:cNvSpPr/>
                <p:nvPr/>
              </p:nvSpPr>
              <p:spPr>
                <a:xfrm flipH="1">
                  <a:off x="5116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22" name="Line 84"/>
                <p:cNvSpPr/>
                <p:nvPr/>
              </p:nvSpPr>
              <p:spPr>
                <a:xfrm flipH="1">
                  <a:off x="5058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23" name="Line 85"/>
                <p:cNvSpPr/>
                <p:nvPr/>
              </p:nvSpPr>
              <p:spPr>
                <a:xfrm flipH="1">
                  <a:off x="4993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24" name="Line 86"/>
                <p:cNvSpPr/>
                <p:nvPr/>
              </p:nvSpPr>
              <p:spPr>
                <a:xfrm flipH="1">
                  <a:off x="5182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25" name="Line 87"/>
                <p:cNvSpPr/>
                <p:nvPr/>
              </p:nvSpPr>
              <p:spPr>
                <a:xfrm flipH="1">
                  <a:off x="5240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26" name="Line 88"/>
                <p:cNvSpPr/>
                <p:nvPr/>
              </p:nvSpPr>
              <p:spPr>
                <a:xfrm flipH="1">
                  <a:off x="5434" y="2069"/>
                  <a:ext cx="0" cy="36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27" name="Line 89"/>
                <p:cNvSpPr/>
                <p:nvPr/>
              </p:nvSpPr>
              <p:spPr>
                <a:xfrm flipH="1">
                  <a:off x="5363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  <p:sp>
              <p:nvSpPr>
                <p:cNvPr id="35928" name="Line 90"/>
                <p:cNvSpPr/>
                <p:nvPr/>
              </p:nvSpPr>
              <p:spPr>
                <a:xfrm flipH="1">
                  <a:off x="5298" y="2069"/>
                  <a:ext cx="0" cy="272"/>
                </a:xfrm>
                <a:prstGeom prst="line">
                  <a:avLst/>
                </a:prstGeom>
                <a:ln w="9525">
                  <a:noFill/>
                </a:ln>
              </p:spPr>
              <p:txBody>
                <a:bodyPr/>
                <a:lstStyle>
                  <a:defPPr/>
                </a:lstStyle>
                <a:p>
                  <a:endParaRPr/>
                </a:p>
              </p:txBody>
            </p:sp>
          </p:grpSp>
          <p:sp>
            <p:nvSpPr>
              <p:cNvPr id="35929" name="Text Box 91"/>
              <p:cNvSpPr txBox="1"/>
              <p:nvPr/>
            </p:nvSpPr>
            <p:spPr>
              <a:xfrm>
                <a:off x="1163" y="3249"/>
                <a:ext cx="205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>
                <a:defPPr/>
              </a:lstStyle>
              <a:p>
                <a:r>
                  <a:rPr lang="en-US" altLang="zh-CN" sz="2000">
                    <a:solidFill>
                      <a:srgbClr val="FF33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35930" name="Text Box 92"/>
              <p:cNvSpPr txBox="1"/>
              <p:nvPr/>
            </p:nvSpPr>
            <p:spPr>
              <a:xfrm>
                <a:off x="1800" y="3268"/>
                <a:ext cx="205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>
                <a:defPPr/>
              </a:lstStyle>
              <a:p>
                <a:r>
                  <a:rPr lang="en-US" altLang="zh-CN" sz="2000">
                    <a:solidFill>
                      <a:srgbClr val="FF33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35931" name="Text Box 93"/>
              <p:cNvSpPr txBox="1"/>
              <p:nvPr/>
            </p:nvSpPr>
            <p:spPr>
              <a:xfrm>
                <a:off x="2439" y="3262"/>
                <a:ext cx="205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>
                <a:defPPr/>
              </a:lstStyle>
              <a:p>
                <a:r>
                  <a:rPr lang="en-US" altLang="zh-CN" sz="2000">
                    <a:solidFill>
                      <a:srgbClr val="FF33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3</a:t>
                </a:r>
              </a:p>
            </p:txBody>
          </p:sp>
          <p:sp>
            <p:nvSpPr>
              <p:cNvPr id="35932" name="Text Box 94"/>
              <p:cNvSpPr txBox="1"/>
              <p:nvPr/>
            </p:nvSpPr>
            <p:spPr>
              <a:xfrm>
                <a:off x="3722" y="3281"/>
                <a:ext cx="205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>
                <a:defPPr/>
              </a:lstStyle>
              <a:p>
                <a:r>
                  <a:rPr lang="en-US" altLang="zh-CN" sz="2000">
                    <a:solidFill>
                      <a:srgbClr val="FF33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5</a:t>
                </a:r>
              </a:p>
            </p:txBody>
          </p:sp>
          <p:sp>
            <p:nvSpPr>
              <p:cNvPr id="35933" name="Text Box 95"/>
              <p:cNvSpPr txBox="1"/>
              <p:nvPr/>
            </p:nvSpPr>
            <p:spPr>
              <a:xfrm>
                <a:off x="3074" y="3255"/>
                <a:ext cx="205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>
                <a:defPPr/>
              </a:lstStyle>
              <a:p>
                <a:r>
                  <a:rPr lang="en-US" altLang="zh-CN" sz="2000">
                    <a:solidFill>
                      <a:srgbClr val="FF33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35934" name="Text Box 96"/>
              <p:cNvSpPr txBox="1"/>
              <p:nvPr/>
            </p:nvSpPr>
            <p:spPr>
              <a:xfrm>
                <a:off x="4399" y="3249"/>
                <a:ext cx="205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>
                <a:defPPr/>
              </a:lstStyle>
              <a:p>
                <a:r>
                  <a:rPr lang="en-US" altLang="zh-CN" sz="2000">
                    <a:solidFill>
                      <a:srgbClr val="FF33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6</a:t>
                </a:r>
              </a:p>
            </p:txBody>
          </p:sp>
          <p:sp>
            <p:nvSpPr>
              <p:cNvPr id="35935" name="Text Box 97"/>
              <p:cNvSpPr txBox="1"/>
              <p:nvPr/>
            </p:nvSpPr>
            <p:spPr>
              <a:xfrm>
                <a:off x="5038" y="3255"/>
                <a:ext cx="205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>
                <a:defPPr/>
              </a:lstStyle>
              <a:p>
                <a:r>
                  <a:rPr lang="en-US" altLang="zh-CN" sz="2000">
                    <a:solidFill>
                      <a:srgbClr val="FF3300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7</a:t>
                </a:r>
              </a:p>
            </p:txBody>
          </p:sp>
        </p:grpSp>
        <p:sp>
          <p:nvSpPr>
            <p:cNvPr id="35936" name="Text Box 98"/>
            <p:cNvSpPr txBox="1"/>
            <p:nvPr/>
          </p:nvSpPr>
          <p:spPr>
            <a:xfrm>
              <a:off x="5487" y="3789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20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8</a:t>
              </a:r>
            </a:p>
          </p:txBody>
        </p:sp>
        <p:sp>
          <p:nvSpPr>
            <p:cNvPr id="35937" name="Text Box 99"/>
            <p:cNvSpPr txBox="1"/>
            <p:nvPr/>
          </p:nvSpPr>
          <p:spPr>
            <a:xfrm>
              <a:off x="394" y="3777"/>
              <a:ext cx="11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endParaRPr lang="zh-CN" altLang="en-US" sz="200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5938" name="Rectangle 100"/>
            <p:cNvSpPr/>
            <p:nvPr/>
          </p:nvSpPr>
          <p:spPr>
            <a:xfrm>
              <a:off x="547" y="3430"/>
              <a:ext cx="5125" cy="635"/>
            </a:xfrm>
            <a:prstGeom prst="rect">
              <a:avLst/>
            </a:prstGeom>
            <a:solidFill>
              <a:schemeClr val="bg1"/>
            </a:solidFill>
            <a:ln w="28575" cap="flat" cmpd="sng">
              <a:solidFill>
                <a:schemeClr val="tx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defPPr/>
            </a:lstStyle>
            <a:p>
              <a:pPr algn="ctr"/>
              <a:endParaRPr lang="zh-CN" altLang="en-US"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5939" name="Line 101"/>
            <p:cNvSpPr/>
            <p:nvPr/>
          </p:nvSpPr>
          <p:spPr>
            <a:xfrm flipH="1">
              <a:off x="599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40" name="Line 102"/>
            <p:cNvSpPr/>
            <p:nvPr/>
          </p:nvSpPr>
          <p:spPr>
            <a:xfrm flipH="1">
              <a:off x="670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41" name="Line 103"/>
            <p:cNvSpPr/>
            <p:nvPr/>
          </p:nvSpPr>
          <p:spPr>
            <a:xfrm flipH="1">
              <a:off x="851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42" name="Line 104"/>
            <p:cNvSpPr/>
            <p:nvPr/>
          </p:nvSpPr>
          <p:spPr>
            <a:xfrm flipH="1">
              <a:off x="793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43" name="Line 105"/>
            <p:cNvSpPr/>
            <p:nvPr/>
          </p:nvSpPr>
          <p:spPr>
            <a:xfrm flipH="1">
              <a:off x="728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44" name="Line 106"/>
            <p:cNvSpPr/>
            <p:nvPr/>
          </p:nvSpPr>
          <p:spPr>
            <a:xfrm flipH="1">
              <a:off x="917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45" name="Line 107"/>
            <p:cNvSpPr/>
            <p:nvPr/>
          </p:nvSpPr>
          <p:spPr>
            <a:xfrm flipH="1">
              <a:off x="975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46" name="Line 108"/>
            <p:cNvSpPr/>
            <p:nvPr/>
          </p:nvSpPr>
          <p:spPr>
            <a:xfrm flipH="1">
              <a:off x="1169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47" name="Line 109"/>
            <p:cNvSpPr/>
            <p:nvPr/>
          </p:nvSpPr>
          <p:spPr>
            <a:xfrm flipH="1">
              <a:off x="1098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48" name="Line 110"/>
            <p:cNvSpPr/>
            <p:nvPr/>
          </p:nvSpPr>
          <p:spPr>
            <a:xfrm flipH="1">
              <a:off x="1033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49" name="Line 111"/>
            <p:cNvSpPr/>
            <p:nvPr/>
          </p:nvSpPr>
          <p:spPr>
            <a:xfrm flipH="1">
              <a:off x="1234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50" name="Line 112"/>
            <p:cNvSpPr/>
            <p:nvPr/>
          </p:nvSpPr>
          <p:spPr>
            <a:xfrm flipH="1">
              <a:off x="1305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51" name="Line 113"/>
            <p:cNvSpPr/>
            <p:nvPr/>
          </p:nvSpPr>
          <p:spPr>
            <a:xfrm flipH="1">
              <a:off x="1486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52" name="Line 114"/>
            <p:cNvSpPr/>
            <p:nvPr/>
          </p:nvSpPr>
          <p:spPr>
            <a:xfrm flipH="1">
              <a:off x="1428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53" name="Line 115"/>
            <p:cNvSpPr/>
            <p:nvPr/>
          </p:nvSpPr>
          <p:spPr>
            <a:xfrm flipH="1">
              <a:off x="1363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54" name="Line 116"/>
            <p:cNvSpPr/>
            <p:nvPr/>
          </p:nvSpPr>
          <p:spPr>
            <a:xfrm flipH="1">
              <a:off x="1552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55" name="Line 117"/>
            <p:cNvSpPr/>
            <p:nvPr/>
          </p:nvSpPr>
          <p:spPr>
            <a:xfrm flipH="1">
              <a:off x="1610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56" name="Line 118"/>
            <p:cNvSpPr/>
            <p:nvPr/>
          </p:nvSpPr>
          <p:spPr>
            <a:xfrm flipH="1">
              <a:off x="1804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57" name="Line 119"/>
            <p:cNvSpPr/>
            <p:nvPr/>
          </p:nvSpPr>
          <p:spPr>
            <a:xfrm flipH="1">
              <a:off x="1733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58" name="Line 120"/>
            <p:cNvSpPr/>
            <p:nvPr/>
          </p:nvSpPr>
          <p:spPr>
            <a:xfrm flipH="1">
              <a:off x="1668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59" name="Line 121"/>
            <p:cNvSpPr/>
            <p:nvPr/>
          </p:nvSpPr>
          <p:spPr>
            <a:xfrm flipH="1">
              <a:off x="1888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60" name="Line 122"/>
            <p:cNvSpPr/>
            <p:nvPr/>
          </p:nvSpPr>
          <p:spPr>
            <a:xfrm flipH="1">
              <a:off x="1946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61" name="Line 123"/>
            <p:cNvSpPr/>
            <p:nvPr/>
          </p:nvSpPr>
          <p:spPr>
            <a:xfrm flipH="1">
              <a:off x="2140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62" name="Line 124"/>
            <p:cNvSpPr/>
            <p:nvPr/>
          </p:nvSpPr>
          <p:spPr>
            <a:xfrm flipH="1">
              <a:off x="2082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63" name="Line 125"/>
            <p:cNvSpPr/>
            <p:nvPr/>
          </p:nvSpPr>
          <p:spPr>
            <a:xfrm>
              <a:off x="2004" y="3430"/>
              <a:ext cx="13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64" name="Line 126"/>
            <p:cNvSpPr/>
            <p:nvPr/>
          </p:nvSpPr>
          <p:spPr>
            <a:xfrm flipH="1">
              <a:off x="2206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65" name="Line 127"/>
            <p:cNvSpPr/>
            <p:nvPr/>
          </p:nvSpPr>
          <p:spPr>
            <a:xfrm flipH="1">
              <a:off x="2264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66" name="Line 128"/>
            <p:cNvSpPr/>
            <p:nvPr/>
          </p:nvSpPr>
          <p:spPr>
            <a:xfrm flipH="1">
              <a:off x="2458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67" name="Line 129"/>
            <p:cNvSpPr/>
            <p:nvPr/>
          </p:nvSpPr>
          <p:spPr>
            <a:xfrm flipH="1">
              <a:off x="2387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68" name="Line 130"/>
            <p:cNvSpPr/>
            <p:nvPr/>
          </p:nvSpPr>
          <p:spPr>
            <a:xfrm flipH="1">
              <a:off x="2322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69" name="Line 131"/>
            <p:cNvSpPr/>
            <p:nvPr/>
          </p:nvSpPr>
          <p:spPr>
            <a:xfrm flipH="1">
              <a:off x="2529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70" name="Line 132"/>
            <p:cNvSpPr/>
            <p:nvPr/>
          </p:nvSpPr>
          <p:spPr>
            <a:xfrm flipH="1">
              <a:off x="2600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71" name="Line 133"/>
            <p:cNvSpPr/>
            <p:nvPr/>
          </p:nvSpPr>
          <p:spPr>
            <a:xfrm flipH="1">
              <a:off x="2781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72" name="Line 134"/>
            <p:cNvSpPr/>
            <p:nvPr/>
          </p:nvSpPr>
          <p:spPr>
            <a:xfrm flipH="1">
              <a:off x="2723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73" name="Line 135"/>
            <p:cNvSpPr/>
            <p:nvPr/>
          </p:nvSpPr>
          <p:spPr>
            <a:xfrm flipH="1">
              <a:off x="2658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74" name="Line 136"/>
            <p:cNvSpPr/>
            <p:nvPr/>
          </p:nvSpPr>
          <p:spPr>
            <a:xfrm flipH="1">
              <a:off x="2847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75" name="Line 137"/>
            <p:cNvSpPr/>
            <p:nvPr/>
          </p:nvSpPr>
          <p:spPr>
            <a:xfrm flipH="1">
              <a:off x="2905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76" name="Line 138"/>
            <p:cNvSpPr/>
            <p:nvPr/>
          </p:nvSpPr>
          <p:spPr>
            <a:xfrm flipH="1">
              <a:off x="3099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77" name="Line 139"/>
            <p:cNvSpPr/>
            <p:nvPr/>
          </p:nvSpPr>
          <p:spPr>
            <a:xfrm flipH="1">
              <a:off x="3028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78" name="Line 140"/>
            <p:cNvSpPr/>
            <p:nvPr/>
          </p:nvSpPr>
          <p:spPr>
            <a:xfrm flipH="1">
              <a:off x="2963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79" name="Line 141"/>
            <p:cNvSpPr/>
            <p:nvPr/>
          </p:nvSpPr>
          <p:spPr>
            <a:xfrm flipH="1">
              <a:off x="3164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80" name="Line 142"/>
            <p:cNvSpPr/>
            <p:nvPr/>
          </p:nvSpPr>
          <p:spPr>
            <a:xfrm flipH="1">
              <a:off x="3235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81" name="Line 143"/>
            <p:cNvSpPr/>
            <p:nvPr/>
          </p:nvSpPr>
          <p:spPr>
            <a:xfrm flipH="1">
              <a:off x="3416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82" name="Line 144"/>
            <p:cNvSpPr/>
            <p:nvPr/>
          </p:nvSpPr>
          <p:spPr>
            <a:xfrm flipH="1">
              <a:off x="3358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83" name="Line 145"/>
            <p:cNvSpPr/>
            <p:nvPr/>
          </p:nvSpPr>
          <p:spPr>
            <a:xfrm flipH="1">
              <a:off x="3293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84" name="Line 146"/>
            <p:cNvSpPr/>
            <p:nvPr/>
          </p:nvSpPr>
          <p:spPr>
            <a:xfrm flipH="1">
              <a:off x="3482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85" name="Line 147"/>
            <p:cNvSpPr/>
            <p:nvPr/>
          </p:nvSpPr>
          <p:spPr>
            <a:xfrm flipH="1">
              <a:off x="3540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86" name="Line 148"/>
            <p:cNvSpPr/>
            <p:nvPr/>
          </p:nvSpPr>
          <p:spPr>
            <a:xfrm flipH="1">
              <a:off x="3734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87" name="Line 149"/>
            <p:cNvSpPr/>
            <p:nvPr/>
          </p:nvSpPr>
          <p:spPr>
            <a:xfrm flipH="1">
              <a:off x="3663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88" name="Line 150"/>
            <p:cNvSpPr/>
            <p:nvPr/>
          </p:nvSpPr>
          <p:spPr>
            <a:xfrm flipH="1">
              <a:off x="3598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89" name="Line 151"/>
            <p:cNvSpPr/>
            <p:nvPr/>
          </p:nvSpPr>
          <p:spPr>
            <a:xfrm flipH="1">
              <a:off x="3818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90" name="Line 152"/>
            <p:cNvSpPr/>
            <p:nvPr/>
          </p:nvSpPr>
          <p:spPr>
            <a:xfrm flipH="1">
              <a:off x="3876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91" name="Line 153"/>
            <p:cNvSpPr/>
            <p:nvPr/>
          </p:nvSpPr>
          <p:spPr>
            <a:xfrm flipH="1">
              <a:off x="4070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92" name="Line 154"/>
            <p:cNvSpPr/>
            <p:nvPr/>
          </p:nvSpPr>
          <p:spPr>
            <a:xfrm flipH="1">
              <a:off x="4012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93" name="Line 155"/>
            <p:cNvSpPr/>
            <p:nvPr/>
          </p:nvSpPr>
          <p:spPr>
            <a:xfrm>
              <a:off x="3934" y="3430"/>
              <a:ext cx="13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94" name="Line 156"/>
            <p:cNvSpPr/>
            <p:nvPr/>
          </p:nvSpPr>
          <p:spPr>
            <a:xfrm flipH="1">
              <a:off x="4136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95" name="Line 157"/>
            <p:cNvSpPr/>
            <p:nvPr/>
          </p:nvSpPr>
          <p:spPr>
            <a:xfrm flipH="1">
              <a:off x="4194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96" name="Line 158"/>
            <p:cNvSpPr/>
            <p:nvPr/>
          </p:nvSpPr>
          <p:spPr>
            <a:xfrm flipH="1">
              <a:off x="4388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97" name="Line 159"/>
            <p:cNvSpPr/>
            <p:nvPr/>
          </p:nvSpPr>
          <p:spPr>
            <a:xfrm flipH="1">
              <a:off x="4317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98" name="Line 160"/>
            <p:cNvSpPr/>
            <p:nvPr/>
          </p:nvSpPr>
          <p:spPr>
            <a:xfrm flipH="1">
              <a:off x="4252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5999" name="Line 161"/>
            <p:cNvSpPr/>
            <p:nvPr/>
          </p:nvSpPr>
          <p:spPr>
            <a:xfrm flipH="1">
              <a:off x="4468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00" name="Line 162"/>
            <p:cNvSpPr/>
            <p:nvPr/>
          </p:nvSpPr>
          <p:spPr>
            <a:xfrm flipH="1">
              <a:off x="4539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01" name="Line 163"/>
            <p:cNvSpPr/>
            <p:nvPr/>
          </p:nvSpPr>
          <p:spPr>
            <a:xfrm flipH="1">
              <a:off x="4720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02" name="Line 164"/>
            <p:cNvSpPr/>
            <p:nvPr/>
          </p:nvSpPr>
          <p:spPr>
            <a:xfrm flipH="1">
              <a:off x="4662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03" name="Line 165"/>
            <p:cNvSpPr/>
            <p:nvPr/>
          </p:nvSpPr>
          <p:spPr>
            <a:xfrm flipH="1">
              <a:off x="4597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04" name="Line 166"/>
            <p:cNvSpPr/>
            <p:nvPr/>
          </p:nvSpPr>
          <p:spPr>
            <a:xfrm flipH="1">
              <a:off x="4786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05" name="Line 167"/>
            <p:cNvSpPr/>
            <p:nvPr/>
          </p:nvSpPr>
          <p:spPr>
            <a:xfrm flipH="1">
              <a:off x="4844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06" name="Line 168"/>
            <p:cNvSpPr/>
            <p:nvPr/>
          </p:nvSpPr>
          <p:spPr>
            <a:xfrm flipH="1">
              <a:off x="5038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07" name="Line 169"/>
            <p:cNvSpPr/>
            <p:nvPr/>
          </p:nvSpPr>
          <p:spPr>
            <a:xfrm flipH="1">
              <a:off x="4967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08" name="Line 170"/>
            <p:cNvSpPr/>
            <p:nvPr/>
          </p:nvSpPr>
          <p:spPr>
            <a:xfrm flipH="1">
              <a:off x="4902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09" name="Line 171"/>
            <p:cNvSpPr/>
            <p:nvPr/>
          </p:nvSpPr>
          <p:spPr>
            <a:xfrm flipH="1">
              <a:off x="5103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10" name="Line 172"/>
            <p:cNvSpPr/>
            <p:nvPr/>
          </p:nvSpPr>
          <p:spPr>
            <a:xfrm flipH="1">
              <a:off x="5174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11" name="Line 173"/>
            <p:cNvSpPr/>
            <p:nvPr/>
          </p:nvSpPr>
          <p:spPr>
            <a:xfrm flipH="1">
              <a:off x="5355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12" name="Line 174"/>
            <p:cNvSpPr/>
            <p:nvPr/>
          </p:nvSpPr>
          <p:spPr>
            <a:xfrm flipH="1">
              <a:off x="5297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13" name="Line 175"/>
            <p:cNvSpPr/>
            <p:nvPr/>
          </p:nvSpPr>
          <p:spPr>
            <a:xfrm flipH="1">
              <a:off x="5232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14" name="Line 176"/>
            <p:cNvSpPr/>
            <p:nvPr/>
          </p:nvSpPr>
          <p:spPr>
            <a:xfrm flipH="1">
              <a:off x="5421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15" name="Line 177"/>
            <p:cNvSpPr/>
            <p:nvPr/>
          </p:nvSpPr>
          <p:spPr>
            <a:xfrm flipH="1">
              <a:off x="5479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16" name="Line 178"/>
            <p:cNvSpPr/>
            <p:nvPr/>
          </p:nvSpPr>
          <p:spPr>
            <a:xfrm flipH="1">
              <a:off x="5673" y="3430"/>
              <a:ext cx="0" cy="36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17" name="Line 179"/>
            <p:cNvSpPr/>
            <p:nvPr/>
          </p:nvSpPr>
          <p:spPr>
            <a:xfrm flipH="1">
              <a:off x="5602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18" name="Line 180"/>
            <p:cNvSpPr/>
            <p:nvPr/>
          </p:nvSpPr>
          <p:spPr>
            <a:xfrm flipH="1">
              <a:off x="5537" y="3430"/>
              <a:ext cx="0" cy="272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6019" name="Text Box 181"/>
            <p:cNvSpPr txBox="1"/>
            <p:nvPr/>
          </p:nvSpPr>
          <p:spPr>
            <a:xfrm>
              <a:off x="1076" y="3793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20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6020" name="Text Box 182"/>
            <p:cNvSpPr txBox="1"/>
            <p:nvPr/>
          </p:nvSpPr>
          <p:spPr>
            <a:xfrm>
              <a:off x="1713" y="3812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20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36021" name="Text Box 183"/>
            <p:cNvSpPr txBox="1"/>
            <p:nvPr/>
          </p:nvSpPr>
          <p:spPr>
            <a:xfrm>
              <a:off x="2352" y="3806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20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36022" name="Text Box 184"/>
            <p:cNvSpPr txBox="1"/>
            <p:nvPr/>
          </p:nvSpPr>
          <p:spPr>
            <a:xfrm>
              <a:off x="3635" y="3825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20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36023" name="Text Box 185"/>
            <p:cNvSpPr txBox="1"/>
            <p:nvPr/>
          </p:nvSpPr>
          <p:spPr>
            <a:xfrm>
              <a:off x="2987" y="3799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20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36024" name="Text Box 186"/>
            <p:cNvSpPr txBox="1"/>
            <p:nvPr/>
          </p:nvSpPr>
          <p:spPr>
            <a:xfrm>
              <a:off x="4312" y="3793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20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36025" name="Text Box 187"/>
            <p:cNvSpPr txBox="1"/>
            <p:nvPr/>
          </p:nvSpPr>
          <p:spPr>
            <a:xfrm>
              <a:off x="4951" y="3799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20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7</a:t>
              </a:r>
            </a:p>
          </p:txBody>
        </p:sp>
        <p:sp>
          <p:nvSpPr>
            <p:cNvPr id="36026" name="Text Box 188"/>
            <p:cNvSpPr txBox="1"/>
            <p:nvPr/>
          </p:nvSpPr>
          <p:spPr>
            <a:xfrm>
              <a:off x="5549" y="3789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20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8</a:t>
              </a:r>
            </a:p>
          </p:txBody>
        </p:sp>
        <p:sp>
          <p:nvSpPr>
            <p:cNvPr id="36027" name="Text Box 189"/>
            <p:cNvSpPr txBox="1"/>
            <p:nvPr/>
          </p:nvSpPr>
          <p:spPr>
            <a:xfrm>
              <a:off x="456" y="3786"/>
              <a:ext cx="20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sz="20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0</a:t>
              </a:r>
            </a:p>
          </p:txBody>
        </p:sp>
      </p:grpSp>
      <p:sp>
        <p:nvSpPr>
          <p:cNvPr id="2" name="Text Box 2"/>
          <p:cNvSpPr txBox="1"/>
          <p:nvPr/>
        </p:nvSpPr>
        <p:spPr>
          <a:xfrm>
            <a:off x="358775" y="4641850"/>
            <a:ext cx="8915400" cy="1476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buSzTx/>
            </a:pPr>
            <a:r>
              <a:rPr lang="zh-CN" altLang="en-US" sz="3000" dirty="0">
                <a:solidFill>
                  <a:srgbClr val="0033CC"/>
                </a:solidFill>
                <a:latin typeface="Times New Roman" panose="02020603050405020304" charset="0"/>
                <a:ea typeface="宋体" panose="02010600030101010101" pitchFamily="2" charset="-122"/>
              </a:rPr>
              <a:t>  第一种方法：</a:t>
            </a:r>
            <a:endParaRPr lang="zh-CN" altLang="en-US" sz="3000" dirty="0">
              <a:solidFill>
                <a:srgbClr val="FF3300"/>
              </a:solidFill>
              <a:latin typeface="Times New Roman" panose="02020603050405020304"/>
              <a:ea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3000" dirty="0">
                <a:solidFill>
                  <a:srgbClr val="0033CC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endParaRPr lang="zh-CN" altLang="en-US" sz="3000" dirty="0">
              <a:solidFill>
                <a:srgbClr val="0033CC"/>
              </a:solidFill>
              <a:latin typeface="Times New Roman" panose="02020603050405020304"/>
              <a:ea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3000" dirty="0">
                <a:solidFill>
                  <a:srgbClr val="0033CC"/>
                </a:solidFill>
                <a:latin typeface="Times New Roman" panose="02020603050405020304" charset="0"/>
                <a:ea typeface="宋体" panose="02010600030101010101" pitchFamily="2" charset="-122"/>
              </a:rPr>
              <a:t>  用一把尺子量出两根绳子的长度，再进行比较</a:t>
            </a:r>
            <a:r>
              <a:rPr lang="en-US" altLang="zh-CN" sz="3000" dirty="0">
                <a:solidFill>
                  <a:srgbClr val="0033CC"/>
                </a:solidFill>
                <a:latin typeface="Times New Roman" panose="02020603050405020304" charset="0"/>
                <a:ea typeface="宋体" panose="02010600030101010101" pitchFamily="2" charset="-122"/>
              </a:rPr>
              <a:t>.</a:t>
            </a:r>
            <a:endParaRPr lang="en-US" altLang="zh-CN" sz="3000" dirty="0">
              <a:solidFill>
                <a:srgbClr val="0033CC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3" name="Text Box 190"/>
          <p:cNvSpPr txBox="1"/>
          <p:nvPr/>
        </p:nvSpPr>
        <p:spPr>
          <a:xfrm>
            <a:off x="2752725" y="4638675"/>
            <a:ext cx="16002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  <a:buSzTx/>
            </a:pPr>
            <a:r>
              <a:rPr lang="zh-CN" altLang="en-US" sz="3200" dirty="0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</a:rPr>
              <a:t>度量法</a:t>
            </a:r>
            <a:endParaRPr lang="zh-CN" altLang="en-US" sz="3200" dirty="0">
              <a:solidFill>
                <a:srgbClr val="FF3300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2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/>
          <p:nvPr/>
        </p:nvSpPr>
        <p:spPr>
          <a:xfrm>
            <a:off x="663575" y="2674938"/>
            <a:ext cx="54133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①</a:t>
            </a:r>
          </a:p>
        </p:txBody>
      </p:sp>
      <p:sp>
        <p:nvSpPr>
          <p:cNvPr id="65540" name="Rectangle 4"/>
          <p:cNvSpPr/>
          <p:nvPr/>
        </p:nvSpPr>
        <p:spPr>
          <a:xfrm>
            <a:off x="663575" y="3589338"/>
            <a:ext cx="541338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②</a:t>
            </a:r>
          </a:p>
        </p:txBody>
      </p:sp>
      <p:sp>
        <p:nvSpPr>
          <p:cNvPr id="65541" name="Rectangle 5"/>
          <p:cNvSpPr/>
          <p:nvPr/>
        </p:nvSpPr>
        <p:spPr>
          <a:xfrm>
            <a:off x="663575" y="4402138"/>
            <a:ext cx="541338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③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1511300" y="2760663"/>
            <a:ext cx="3673475" cy="471487"/>
            <a:chOff x="997" y="2880"/>
            <a:chExt cx="2314" cy="297"/>
          </a:xfrm>
        </p:grpSpPr>
        <p:sp>
          <p:nvSpPr>
            <p:cNvPr id="37893" name="Line 7"/>
            <p:cNvSpPr/>
            <p:nvPr/>
          </p:nvSpPr>
          <p:spPr>
            <a:xfrm>
              <a:off x="1204" y="3043"/>
              <a:ext cx="186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894" name="Text Box 8"/>
            <p:cNvSpPr txBox="1"/>
            <p:nvPr/>
          </p:nvSpPr>
          <p:spPr>
            <a:xfrm>
              <a:off x="997" y="2880"/>
              <a:ext cx="24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i="1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C</a:t>
              </a:r>
              <a:endPara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7895" name="Text Box 9"/>
            <p:cNvSpPr txBox="1"/>
            <p:nvPr/>
          </p:nvSpPr>
          <p:spPr>
            <a:xfrm>
              <a:off x="3057" y="2887"/>
              <a:ext cx="25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i="1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D</a:t>
              </a:r>
            </a:p>
          </p:txBody>
        </p:sp>
      </p:grpSp>
      <p:sp>
        <p:nvSpPr>
          <p:cNvPr id="65546" name="Text Box 10"/>
          <p:cNvSpPr txBox="1"/>
          <p:nvPr/>
        </p:nvSpPr>
        <p:spPr>
          <a:xfrm>
            <a:off x="6750050" y="2786063"/>
            <a:ext cx="119062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en-US" altLang="zh-CN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en-US" altLang="zh-CN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CD</a:t>
            </a:r>
          </a:p>
        </p:txBody>
      </p:sp>
      <p:sp>
        <p:nvSpPr>
          <p:cNvPr id="65547" name="Text Box 11"/>
          <p:cNvSpPr txBox="1"/>
          <p:nvPr/>
        </p:nvSpPr>
        <p:spPr>
          <a:xfrm>
            <a:off x="6811963" y="3651250"/>
            <a:ext cx="1173162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en-US" altLang="zh-CN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en-US" altLang="zh-CN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&gt;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EF</a:t>
            </a:r>
            <a:endParaRPr lang="en-US" altLang="zh-CN" i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48" name="Text Box 12"/>
          <p:cNvSpPr txBox="1"/>
          <p:nvPr/>
        </p:nvSpPr>
        <p:spPr>
          <a:xfrm>
            <a:off x="6791325" y="4441825"/>
            <a:ext cx="188436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en-US" altLang="zh-CN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en-US" altLang="zh-CN"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&lt;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MN</a:t>
            </a:r>
            <a:endParaRPr lang="en-US" altLang="zh-CN" i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8858" name="Line 13"/>
          <p:cNvSpPr/>
          <p:nvPr/>
        </p:nvSpPr>
        <p:spPr>
          <a:xfrm>
            <a:off x="1839913" y="2962275"/>
            <a:ext cx="2952750" cy="0"/>
          </a:xfrm>
          <a:prstGeom prst="line">
            <a:avLst/>
          </a:prstGeom>
          <a:ln w="38100" cap="flat" cmpd="sng">
            <a:solidFill>
              <a:srgbClr val="FF33CC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defPPr/>
          </a:lstStyle>
          <a:p>
            <a:endParaRPr/>
          </a:p>
        </p:txBody>
      </p:sp>
      <p:grpSp>
        <p:nvGrpSpPr>
          <p:cNvPr id="3" name="Group 16"/>
          <p:cNvGrpSpPr/>
          <p:nvPr/>
        </p:nvGrpSpPr>
        <p:grpSpPr>
          <a:xfrm>
            <a:off x="1550988" y="3606800"/>
            <a:ext cx="3284537" cy="469900"/>
            <a:chOff x="1020" y="1979"/>
            <a:chExt cx="2829" cy="296"/>
          </a:xfrm>
        </p:grpSpPr>
        <p:sp>
          <p:nvSpPr>
            <p:cNvPr id="37901" name="Line 17"/>
            <p:cNvSpPr/>
            <p:nvPr/>
          </p:nvSpPr>
          <p:spPr>
            <a:xfrm>
              <a:off x="1247" y="2141"/>
              <a:ext cx="2268" cy="0"/>
            </a:xfrm>
            <a:prstGeom prst="line">
              <a:avLst/>
            </a:prstGeom>
            <a:ln w="38100" cap="flat" cmpd="sng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902" name="Text Box 18"/>
            <p:cNvSpPr txBox="1"/>
            <p:nvPr/>
          </p:nvSpPr>
          <p:spPr>
            <a:xfrm>
              <a:off x="1020" y="1985"/>
              <a:ext cx="33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i="1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E</a:t>
              </a:r>
              <a:endPara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7903" name="Text Box 19"/>
            <p:cNvSpPr txBox="1"/>
            <p:nvPr/>
          </p:nvSpPr>
          <p:spPr>
            <a:xfrm>
              <a:off x="3516" y="1979"/>
              <a:ext cx="33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i="1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F</a:t>
              </a: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1476375" y="3578225"/>
            <a:ext cx="3454400" cy="468313"/>
            <a:chOff x="1040" y="1694"/>
            <a:chExt cx="2176" cy="295"/>
          </a:xfrm>
        </p:grpSpPr>
        <p:sp>
          <p:nvSpPr>
            <p:cNvPr id="37905" name="Line 21"/>
            <p:cNvSpPr/>
            <p:nvPr/>
          </p:nvSpPr>
          <p:spPr>
            <a:xfrm>
              <a:off x="1247" y="1869"/>
              <a:ext cx="1860" cy="0"/>
            </a:xfrm>
            <a:prstGeom prst="line">
              <a:avLst/>
            </a:prstGeom>
            <a:ln w="38100" cap="flat" cmpd="sng">
              <a:solidFill>
                <a:srgbClr val="FF33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906" name="Text Box 22"/>
            <p:cNvSpPr txBox="1"/>
            <p:nvPr/>
          </p:nvSpPr>
          <p:spPr>
            <a:xfrm>
              <a:off x="1040" y="1694"/>
              <a:ext cx="11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7907" name="Text Box 23"/>
            <p:cNvSpPr txBox="1"/>
            <p:nvPr/>
          </p:nvSpPr>
          <p:spPr>
            <a:xfrm>
              <a:off x="3100" y="1701"/>
              <a:ext cx="11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Group 24"/>
          <p:cNvGrpSpPr/>
          <p:nvPr/>
        </p:nvGrpSpPr>
        <p:grpSpPr>
          <a:xfrm>
            <a:off x="1476375" y="4443413"/>
            <a:ext cx="4464050" cy="492125"/>
            <a:chOff x="948" y="2218"/>
            <a:chExt cx="3735" cy="310"/>
          </a:xfrm>
        </p:grpSpPr>
        <p:sp>
          <p:nvSpPr>
            <p:cNvPr id="37909" name="Line 25"/>
            <p:cNvSpPr/>
            <p:nvPr/>
          </p:nvSpPr>
          <p:spPr>
            <a:xfrm>
              <a:off x="1247" y="2368"/>
              <a:ext cx="3220" cy="0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910" name="Text Box 26"/>
            <p:cNvSpPr txBox="1"/>
            <p:nvPr/>
          </p:nvSpPr>
          <p:spPr>
            <a:xfrm>
              <a:off x="948" y="2238"/>
              <a:ext cx="380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r>
                <a:rPr lang="en-US" altLang="zh-CN" i="1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M</a:t>
              </a:r>
              <a:endParaRPr lang="en-US" altLang="zh-CN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7911" name="Text Box 27"/>
            <p:cNvSpPr txBox="1"/>
            <p:nvPr/>
          </p:nvSpPr>
          <p:spPr>
            <a:xfrm>
              <a:off x="4428" y="2218"/>
              <a:ext cx="255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>
              <a:defPPr/>
            </a:lstStyle>
            <a:p>
              <a:r>
                <a:rPr lang="en-US" altLang="zh-CN" i="1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N</a:t>
              </a:r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1876425" y="4454525"/>
            <a:ext cx="3125788" cy="457200"/>
            <a:chOff x="1247" y="1701"/>
            <a:chExt cx="1969" cy="288"/>
          </a:xfrm>
        </p:grpSpPr>
        <p:sp>
          <p:nvSpPr>
            <p:cNvPr id="37913" name="Line 29"/>
            <p:cNvSpPr/>
            <p:nvPr/>
          </p:nvSpPr>
          <p:spPr>
            <a:xfrm>
              <a:off x="1247" y="1869"/>
              <a:ext cx="1860" cy="0"/>
            </a:xfrm>
            <a:prstGeom prst="line">
              <a:avLst/>
            </a:prstGeom>
            <a:ln w="38100" cap="flat" cmpd="sng">
              <a:solidFill>
                <a:srgbClr val="FF33CC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37914" name="Text Box 31"/>
            <p:cNvSpPr txBox="1"/>
            <p:nvPr/>
          </p:nvSpPr>
          <p:spPr>
            <a:xfrm>
              <a:off x="3100" y="1701"/>
              <a:ext cx="11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7915" name="Group 32"/>
          <p:cNvGrpSpPr/>
          <p:nvPr/>
        </p:nvGrpSpPr>
        <p:grpSpPr>
          <a:xfrm>
            <a:off x="393700" y="911225"/>
            <a:ext cx="9361488" cy="1825625"/>
            <a:chOff x="158" y="1207"/>
            <a:chExt cx="5897" cy="1150"/>
          </a:xfrm>
        </p:grpSpPr>
        <p:grpSp>
          <p:nvGrpSpPr>
            <p:cNvPr id="37916" name="Group 33"/>
            <p:cNvGrpSpPr/>
            <p:nvPr/>
          </p:nvGrpSpPr>
          <p:grpSpPr>
            <a:xfrm>
              <a:off x="204" y="2024"/>
              <a:ext cx="2958" cy="288"/>
              <a:chOff x="204" y="2024"/>
              <a:chExt cx="2958" cy="288"/>
            </a:xfrm>
          </p:grpSpPr>
          <p:sp>
            <p:nvSpPr>
              <p:cNvPr id="37917" name="Line 34"/>
              <p:cNvSpPr/>
              <p:nvPr/>
            </p:nvSpPr>
            <p:spPr>
              <a:xfrm>
                <a:off x="385" y="2160"/>
                <a:ext cx="1659" cy="0"/>
              </a:xfrm>
              <a:prstGeom prst="line">
                <a:avLst/>
              </a:prstGeom>
              <a:ln w="38100" cap="flat" cmpd="sng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/>
              </a:p>
            </p:txBody>
          </p:sp>
          <p:sp>
            <p:nvSpPr>
              <p:cNvPr id="37918" name="Text Box 35"/>
              <p:cNvSpPr txBox="1"/>
              <p:nvPr/>
            </p:nvSpPr>
            <p:spPr>
              <a:xfrm>
                <a:off x="204" y="2024"/>
                <a:ext cx="114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charset="0"/>
                    <a:ea typeface="华文新魏" panose="02010800040101010101" pitchFamily="2" charset="-122"/>
                  </a:rPr>
                  <a:t>E</a:t>
                </a:r>
                <a:endParaRPr lang="en-US" altLang="zh-CN" i="1">
                  <a:solidFill>
                    <a:schemeClr val="tx1"/>
                  </a:solidFill>
                  <a:latin typeface="Times New Roman" panose="02020603050405020304"/>
                  <a:ea typeface="华文新魏" panose="02010800040101010101" pitchFamily="2" charset="-122"/>
                </a:endParaRPr>
              </a:p>
            </p:txBody>
          </p:sp>
          <p:sp>
            <p:nvSpPr>
              <p:cNvPr id="37919" name="Text Box 36"/>
              <p:cNvSpPr txBox="1"/>
              <p:nvPr/>
            </p:nvSpPr>
            <p:spPr>
              <a:xfrm>
                <a:off x="2109" y="2024"/>
                <a:ext cx="1053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charset="0"/>
                    <a:ea typeface="华文新魏" panose="02010800040101010101" pitchFamily="2" charset="-122"/>
                  </a:rPr>
                  <a:t>F</a:t>
                </a:r>
              </a:p>
            </p:txBody>
          </p:sp>
        </p:grpSp>
        <p:grpSp>
          <p:nvGrpSpPr>
            <p:cNvPr id="37920" name="Group 37"/>
            <p:cNvGrpSpPr/>
            <p:nvPr/>
          </p:nvGrpSpPr>
          <p:grpSpPr>
            <a:xfrm>
              <a:off x="2517" y="2024"/>
              <a:ext cx="3538" cy="333"/>
              <a:chOff x="2517" y="2024"/>
              <a:chExt cx="3538" cy="333"/>
            </a:xfrm>
          </p:grpSpPr>
          <p:sp>
            <p:nvSpPr>
              <p:cNvPr id="37921" name="Line 38"/>
              <p:cNvSpPr/>
              <p:nvPr/>
            </p:nvSpPr>
            <p:spPr>
              <a:xfrm>
                <a:off x="2789" y="2115"/>
                <a:ext cx="2358" cy="0"/>
              </a:xfrm>
              <a:prstGeom prst="line">
                <a:avLst/>
              </a:prstGeom>
              <a:ln w="38100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/>
              </a:p>
            </p:txBody>
          </p:sp>
          <p:sp>
            <p:nvSpPr>
              <p:cNvPr id="37922" name="Text Box 39"/>
              <p:cNvSpPr txBox="1"/>
              <p:nvPr/>
            </p:nvSpPr>
            <p:spPr>
              <a:xfrm>
                <a:off x="2517" y="2024"/>
                <a:ext cx="95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charset="0"/>
                    <a:ea typeface="华文新魏" panose="02010800040101010101" pitchFamily="2" charset="-122"/>
                  </a:rPr>
                  <a:t>M</a:t>
                </a:r>
              </a:p>
            </p:txBody>
          </p:sp>
          <p:sp>
            <p:nvSpPr>
              <p:cNvPr id="37923" name="Text Box 40"/>
              <p:cNvSpPr txBox="1"/>
              <p:nvPr/>
            </p:nvSpPr>
            <p:spPr>
              <a:xfrm>
                <a:off x="5103" y="2069"/>
                <a:ext cx="95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charset="0"/>
                    <a:ea typeface="华文新魏" panose="02010800040101010101" pitchFamily="2" charset="-122"/>
                  </a:rPr>
                  <a:t>N</a:t>
                </a:r>
              </a:p>
            </p:txBody>
          </p:sp>
        </p:grpSp>
        <p:grpSp>
          <p:nvGrpSpPr>
            <p:cNvPr id="37924" name="Group 41"/>
            <p:cNvGrpSpPr/>
            <p:nvPr/>
          </p:nvGrpSpPr>
          <p:grpSpPr>
            <a:xfrm>
              <a:off x="2608" y="1661"/>
              <a:ext cx="2585" cy="288"/>
              <a:chOff x="2608" y="1661"/>
              <a:chExt cx="2585" cy="288"/>
            </a:xfrm>
          </p:grpSpPr>
          <p:sp>
            <p:nvSpPr>
              <p:cNvPr id="37925" name="Line 42"/>
              <p:cNvSpPr/>
              <p:nvPr/>
            </p:nvSpPr>
            <p:spPr>
              <a:xfrm>
                <a:off x="2835" y="1752"/>
                <a:ext cx="1860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/>
              </a:p>
            </p:txBody>
          </p:sp>
          <p:sp>
            <p:nvSpPr>
              <p:cNvPr id="37926" name="Text Box 43"/>
              <p:cNvSpPr txBox="1"/>
              <p:nvPr/>
            </p:nvSpPr>
            <p:spPr>
              <a:xfrm>
                <a:off x="2608" y="1661"/>
                <a:ext cx="227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charset="0"/>
                    <a:ea typeface="华文新魏" panose="02010800040101010101" pitchFamily="2" charset="-122"/>
                  </a:rPr>
                  <a:t>C</a:t>
                </a:r>
              </a:p>
            </p:txBody>
          </p:sp>
          <p:sp>
            <p:nvSpPr>
              <p:cNvPr id="37927" name="Text Box 44"/>
              <p:cNvSpPr txBox="1"/>
              <p:nvPr/>
            </p:nvSpPr>
            <p:spPr>
              <a:xfrm>
                <a:off x="4694" y="1661"/>
                <a:ext cx="499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charset="0"/>
                    <a:ea typeface="华文新魏" panose="02010800040101010101" pitchFamily="2" charset="-122"/>
                  </a:rPr>
                  <a:t>D</a:t>
                </a:r>
              </a:p>
            </p:txBody>
          </p:sp>
        </p:grpSp>
        <p:grpSp>
          <p:nvGrpSpPr>
            <p:cNvPr id="37928" name="Group 45"/>
            <p:cNvGrpSpPr/>
            <p:nvPr/>
          </p:nvGrpSpPr>
          <p:grpSpPr>
            <a:xfrm>
              <a:off x="158" y="1616"/>
              <a:ext cx="2542" cy="288"/>
              <a:chOff x="158" y="1616"/>
              <a:chExt cx="2542" cy="288"/>
            </a:xfrm>
          </p:grpSpPr>
          <p:sp>
            <p:nvSpPr>
              <p:cNvPr id="37929" name="Line 46"/>
              <p:cNvSpPr/>
              <p:nvPr/>
            </p:nvSpPr>
            <p:spPr>
              <a:xfrm>
                <a:off x="340" y="1752"/>
                <a:ext cx="1860" cy="0"/>
              </a:xfrm>
              <a:prstGeom prst="line">
                <a:avLst/>
              </a:prstGeom>
              <a:ln w="38100" cap="flat" cmpd="sng">
                <a:solidFill>
                  <a:srgbClr val="FF33CC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>
                <a:defPPr/>
              </a:lstStyle>
              <a:p>
                <a:endParaRPr/>
              </a:p>
            </p:txBody>
          </p:sp>
          <p:sp>
            <p:nvSpPr>
              <p:cNvPr id="37930" name="Text Box 47"/>
              <p:cNvSpPr txBox="1"/>
              <p:nvPr/>
            </p:nvSpPr>
            <p:spPr>
              <a:xfrm>
                <a:off x="158" y="1616"/>
                <a:ext cx="1279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charset="0"/>
                    <a:ea typeface="华文新魏" panose="02010800040101010101" pitchFamily="2" charset="-122"/>
                  </a:rPr>
                  <a:t>A</a:t>
                </a:r>
              </a:p>
            </p:txBody>
          </p:sp>
          <p:sp>
            <p:nvSpPr>
              <p:cNvPr id="37931" name="Text Box 48"/>
              <p:cNvSpPr txBox="1"/>
              <p:nvPr/>
            </p:nvSpPr>
            <p:spPr>
              <a:xfrm>
                <a:off x="2200" y="1616"/>
                <a:ext cx="50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>
                <a:defPPr/>
              </a:lstStyle>
              <a:p>
                <a:r>
                  <a:rPr lang="en-US" altLang="zh-CN" i="1">
                    <a:solidFill>
                      <a:schemeClr val="tx1"/>
                    </a:solidFill>
                    <a:latin typeface="Times New Roman" panose="02020603050405020304" charset="0"/>
                    <a:ea typeface="华文新魏" panose="02010800040101010101" pitchFamily="2" charset="-122"/>
                  </a:rPr>
                  <a:t>B</a:t>
                </a:r>
              </a:p>
            </p:txBody>
          </p:sp>
        </p:grpSp>
        <p:sp>
          <p:nvSpPr>
            <p:cNvPr id="37932" name="Text Box 49"/>
            <p:cNvSpPr txBox="1"/>
            <p:nvPr/>
          </p:nvSpPr>
          <p:spPr>
            <a:xfrm>
              <a:off x="180" y="1207"/>
              <a:ext cx="4674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>
              <a:defPPr/>
            </a:lstStyle>
            <a:p>
              <a:pPr>
                <a:spcBef>
                  <a:spcPct val="50000"/>
                </a:spcBef>
              </a:pPr>
              <a:r>
                <a:rPr lang="zh-CN" altLang="en-US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试比较绳子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AB</a:t>
              </a:r>
              <a:r>
                <a:rPr lang="zh-CN" altLang="en-US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与绳子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CD</a:t>
              </a:r>
              <a:r>
                <a:rPr lang="zh-CN" altLang="en-US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、绳子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EF</a:t>
              </a:r>
              <a:r>
                <a:rPr lang="zh-CN" altLang="en-US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、绳子</a:t>
              </a:r>
              <a:r>
                <a:rPr lang="en-US" altLang="zh-CN" i="1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MN</a:t>
              </a:r>
              <a:r>
                <a:rPr lang="zh-CN" altLang="en-US">
                  <a:solidFill>
                    <a:schemeClr val="tx1"/>
                  </a:solidFill>
                  <a:latin typeface="Times New Roman" panose="02020603050405020304" charset="0"/>
                  <a:ea typeface="宋体" panose="02010600030101010101" pitchFamily="2" charset="-122"/>
                </a:rPr>
                <a:t>的大小？</a:t>
              </a:r>
              <a:endParaRPr lang="zh-CN" altLang="en-US">
                <a:solidFill>
                  <a:schemeClr val="tx1"/>
                </a:solidFill>
                <a:latin typeface="Times New Roman" panose="02020603050405020304"/>
                <a:ea typeface="宋体" panose="02010600030101010101" pitchFamily="2" charset="-122"/>
              </a:endParaRPr>
            </a:p>
          </p:txBody>
        </p:sp>
      </p:grpSp>
      <p:sp>
        <p:nvSpPr>
          <p:cNvPr id="37933" name="Text Box 2"/>
          <p:cNvSpPr txBox="1"/>
          <p:nvPr/>
        </p:nvSpPr>
        <p:spPr>
          <a:xfrm>
            <a:off x="449263" y="4972050"/>
            <a:ext cx="7961312" cy="1476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buSzTx/>
            </a:pPr>
            <a:r>
              <a:rPr lang="zh-CN" altLang="en-US" sz="3000" dirty="0">
                <a:solidFill>
                  <a:srgbClr val="0033CC"/>
                </a:solidFill>
                <a:latin typeface="Times New Roman" panose="02020603050405020304" charset="0"/>
                <a:ea typeface="宋体" panose="02010600030101010101" pitchFamily="2" charset="-122"/>
              </a:rPr>
              <a:t>第二种：</a:t>
            </a:r>
          </a:p>
          <a:p>
            <a:pPr>
              <a:buSzTx/>
            </a:pPr>
            <a:r>
              <a:rPr lang="zh-CN" altLang="en-US" sz="3000" dirty="0">
                <a:solidFill>
                  <a:srgbClr val="0033CC"/>
                </a:solidFill>
                <a:latin typeface="Times New Roman" panose="02020603050405020304" charset="0"/>
                <a:ea typeface="宋体" panose="02010600030101010101" pitchFamily="2" charset="-122"/>
              </a:rPr>
              <a:t>先把两根绳子的一端重合，另一端落在同侧，根据另一端落下的位置来比较.　</a:t>
            </a:r>
            <a:r>
              <a:rPr lang="zh-CN" altLang="en-US" sz="3000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　　　　　</a:t>
            </a:r>
            <a:endParaRPr lang="zh-CN" altLang="en-US" sz="3000" dirty="0">
              <a:solidFill>
                <a:schemeClr val="tx1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8" name="Text Box 50"/>
          <p:cNvSpPr txBox="1"/>
          <p:nvPr/>
        </p:nvSpPr>
        <p:spPr>
          <a:xfrm>
            <a:off x="1909763" y="4949825"/>
            <a:ext cx="24384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  <a:buSzTx/>
            </a:pPr>
            <a:r>
              <a:rPr lang="zh-CN" altLang="en-US" sz="3200">
                <a:solidFill>
                  <a:srgbClr val="FF3300"/>
                </a:solidFill>
                <a:latin typeface="Times New Roman" panose="02020603050405020304" charset="0"/>
                <a:ea typeface="宋体" panose="02010600030101010101" pitchFamily="2" charset="-122"/>
              </a:rPr>
              <a:t>叠合法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/>
      <p:bldP spid="65541" grpId="0"/>
      <p:bldP spid="65546" grpId="0"/>
      <p:bldP spid="65547" grpId="0"/>
      <p:bldP spid="65548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/>
          <p:nvPr/>
        </p:nvSpPr>
        <p:spPr>
          <a:xfrm>
            <a:off x="444500" y="1260475"/>
            <a:ext cx="6715125" cy="5826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>
            <a:defPPr/>
          </a:lstStyle>
          <a:p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比较两条线段大小（长短）的方法：</a:t>
            </a:r>
          </a:p>
        </p:txBody>
      </p:sp>
      <p:sp>
        <p:nvSpPr>
          <p:cNvPr id="67587" name="Text Box 3"/>
          <p:cNvSpPr txBox="1"/>
          <p:nvPr/>
        </p:nvSpPr>
        <p:spPr>
          <a:xfrm>
            <a:off x="444500" y="2232025"/>
            <a:ext cx="2232025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度量法：</a:t>
            </a:r>
          </a:p>
        </p:txBody>
      </p:sp>
      <p:sp>
        <p:nvSpPr>
          <p:cNvPr id="67588" name="Text Box 4"/>
          <p:cNvSpPr txBox="1"/>
          <p:nvPr/>
        </p:nvSpPr>
        <p:spPr>
          <a:xfrm>
            <a:off x="444500" y="2846388"/>
            <a:ext cx="8458200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用刻度尺分别量出线段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、线段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CD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的长度，再比较线段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AB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、线段</a:t>
            </a:r>
            <a:r>
              <a:rPr lang="en-US" altLang="zh-CN" sz="3200" i="1" dirty="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rPr>
              <a:t>CD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的长短（大小）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67589" name="Text Box 5"/>
          <p:cNvSpPr txBox="1"/>
          <p:nvPr/>
        </p:nvSpPr>
        <p:spPr>
          <a:xfrm>
            <a:off x="444500" y="4173538"/>
            <a:ext cx="2232025" cy="5826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叠合法：</a:t>
            </a:r>
          </a:p>
        </p:txBody>
      </p:sp>
      <p:sp>
        <p:nvSpPr>
          <p:cNvPr id="67590" name="Text Box 6"/>
          <p:cNvSpPr txBox="1"/>
          <p:nvPr/>
        </p:nvSpPr>
        <p:spPr>
          <a:xfrm>
            <a:off x="444500" y="4783138"/>
            <a:ext cx="8534400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将一条线段放在另一条线段上，使它们的一个端点重合，观察另一个端点的位置关系</a:t>
            </a:r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/>
      <p:bldP spid="67588" grpId="0"/>
      <p:bldP spid="67589" grpId="0"/>
      <p:bldP spid="675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533400" y="2687638"/>
            <a:ext cx="7369175" cy="7016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4000" kern="1200" cap="none" spc="0" normalizeH="0" baseline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叠合法</a:t>
            </a:r>
            <a:r>
              <a:rPr kumimoji="0" lang="en-US" altLang="zh-CN" sz="4000" kern="1200" cap="none" spc="0" normalizeH="0" baseline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——</a:t>
            </a:r>
            <a:r>
              <a:rPr kumimoji="1" lang="zh-CN" altLang="en-US" sz="4000" kern="1200" cap="none" spc="0" normalizeH="0" baseline="0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从“</a:t>
            </a:r>
            <a:r>
              <a:rPr kumimoji="1" lang="zh-CN" altLang="en-US" sz="4000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形</a:t>
            </a:r>
            <a:r>
              <a:rPr kumimoji="1" lang="zh-CN" altLang="en-US" sz="4000" kern="1200" cap="none" spc="0" normalizeH="0" baseline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1" lang="zh-CN" altLang="en-US" sz="4000" kern="1200" cap="none" spc="0" normalizeH="0" baseline="0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的角度比较</a:t>
            </a:r>
            <a:r>
              <a:rPr kumimoji="1" lang="en-US" altLang="zh-CN" sz="4000" kern="1200" cap="none" spc="0" normalizeH="0" baseline="0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.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09600" y="3805238"/>
            <a:ext cx="8320088" cy="7016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>
            <a:defPPr/>
          </a:lstStyle>
          <a:p>
            <a:pPr marR="0" defTabSz="914400">
              <a:spcBef>
                <a:spcPct val="50000"/>
              </a:spcBef>
              <a:buClrTx/>
              <a:buSzTx/>
              <a:defRPr/>
            </a:pPr>
            <a:r>
              <a:rPr kumimoji="0" lang="zh-CN" altLang="en-US" sz="4000" kern="1200" cap="none" spc="0" normalizeH="0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度量法</a:t>
            </a:r>
            <a:r>
              <a:rPr kumimoji="0" lang="en-US" altLang="zh-CN" sz="4000" kern="1200" cap="none" spc="0" normalizeH="0" baseline="0" noProof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——</a:t>
            </a:r>
            <a:r>
              <a:rPr kumimoji="1" lang="zh-CN" altLang="en-US" sz="4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从“</a:t>
            </a:r>
            <a:r>
              <a:rPr kumimoji="1" lang="zh-CN" altLang="en-US" sz="4000" kern="1200" cap="none" spc="0" normalizeH="0" baseline="0" noProof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数值</a:t>
            </a:r>
            <a:r>
              <a:rPr kumimoji="1" lang="zh-CN" altLang="en-US" sz="4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”的角度比较</a:t>
            </a:r>
            <a:r>
              <a:rPr kumimoji="1" lang="en-US" altLang="zh-CN" sz="4000" kern="1200" cap="none" spc="0" normalizeH="0" baseline="0" noProof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.</a:t>
            </a:r>
          </a:p>
        </p:txBody>
      </p:sp>
      <p:sp>
        <p:nvSpPr>
          <p:cNvPr id="41987" name="Text Box 4"/>
          <p:cNvSpPr txBox="1"/>
          <p:nvPr/>
        </p:nvSpPr>
        <p:spPr>
          <a:xfrm>
            <a:off x="1209675" y="1144588"/>
            <a:ext cx="6372225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zh-CN" altLang="en-US" sz="4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比较线段长短的两种方法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1.1 建立二元一次方程组</Template>
  <TotalTime>0</TotalTime>
  <Words>1435</Words>
  <Application>Microsoft Office PowerPoint</Application>
  <PresentationFormat>全屏显示(4:3)</PresentationFormat>
  <Paragraphs>326</Paragraphs>
  <Slides>31</Slides>
  <Notes>31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47" baseType="lpstr">
      <vt:lpstr>黑体</vt:lpstr>
      <vt:lpstr>华文宋体</vt:lpstr>
      <vt:lpstr>华文新魏</vt:lpstr>
      <vt:lpstr>华文中宋</vt:lpstr>
      <vt:lpstr>隶书</vt:lpstr>
      <vt:lpstr>宋体</vt:lpstr>
      <vt:lpstr>微软雅黑</vt:lpstr>
      <vt:lpstr>Arial</vt:lpstr>
      <vt:lpstr>Calibri</vt:lpstr>
      <vt:lpstr>Franklin Gothic Medium</vt:lpstr>
      <vt:lpstr>Times</vt:lpstr>
      <vt:lpstr>Times New Roman</vt:lpstr>
      <vt:lpstr>Wingdings</vt:lpstr>
      <vt:lpstr>WWW.2PPT.COM
</vt:lpstr>
      <vt:lpstr>Bitmap Image</vt:lpstr>
      <vt:lpstr>Equation.3</vt:lpstr>
      <vt:lpstr>PowerPoint 演示文稿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2014-06-26T03:16:00Z</dcterms:created>
  <dcterms:modified xsi:type="dcterms:W3CDTF">2023-01-16T19:46:33Z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07D740F22EC24FE6AF493699D5196787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