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8" r:id="rId2"/>
    <p:sldId id="387" r:id="rId3"/>
    <p:sldId id="292" r:id="rId4"/>
    <p:sldId id="293" r:id="rId5"/>
    <p:sldId id="294" r:id="rId6"/>
    <p:sldId id="376" r:id="rId7"/>
    <p:sldId id="401" r:id="rId8"/>
    <p:sldId id="393" r:id="rId9"/>
    <p:sldId id="394" r:id="rId10"/>
    <p:sldId id="363" r:id="rId11"/>
    <p:sldId id="362" r:id="rId12"/>
    <p:sldId id="361" r:id="rId13"/>
    <p:sldId id="399" r:id="rId14"/>
    <p:sldId id="402" r:id="rId15"/>
    <p:sldId id="314" r:id="rId16"/>
    <p:sldId id="381" r:id="rId17"/>
    <p:sldId id="260" r:id="rId18"/>
    <p:sldId id="348" r:id="rId19"/>
    <p:sldId id="351" r:id="rId20"/>
    <p:sldId id="273" r:id="rId21"/>
    <p:sldId id="288" r:id="rId22"/>
    <p:sldId id="403" r:id="rId23"/>
    <p:sldId id="404" r:id="rId24"/>
    <p:sldId id="405" r:id="rId25"/>
    <p:sldId id="328" r:id="rId26"/>
    <p:sldId id="391" r:id="rId27"/>
    <p:sldId id="324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新课标第一网" initials="xkb1.co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D1FFFF"/>
    <a:srgbClr val="FF6600"/>
    <a:srgbClr val="0000FF"/>
    <a:srgbClr val="FF0000"/>
    <a:srgbClr val="0033CC"/>
    <a:srgbClr val="00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6" autoAdjust="0"/>
    <p:restoredTop sz="98888" autoAdjust="0"/>
  </p:normalViewPr>
  <p:slideViewPr>
    <p:cSldViewPr>
      <p:cViewPr varScale="1">
        <p:scale>
          <a:sx n="108" d="100"/>
          <a:sy n="108" d="100"/>
        </p:scale>
        <p:origin x="-2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 b="0"/>
            </a:lvl1pPr>
          </a:lstStyle>
          <a:p>
            <a:endParaRPr lang="en-US" altLang="zh-CN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 b="0"/>
            </a:lvl1pPr>
          </a:lstStyle>
          <a:p>
            <a:endParaRPr lang="en-US" altLang="zh-CN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 b="0"/>
            </a:lvl1pPr>
          </a:lstStyle>
          <a:p>
            <a:endParaRPr lang="en-US" altLang="zh-CN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 b="0"/>
            </a:lvl1pPr>
          </a:lstStyle>
          <a:p>
            <a:fld id="{E03DD8DC-4819-450D-8ED2-EE600EE2367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414E76D-D88B-4BBA-91FE-8217FF7C1FB6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2A1F723-B866-4F56-B8EF-E60D3B82A078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061B207-34AA-4FFD-8F9D-41DFFE21EA16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DD8DC-4819-450D-8ED2-EE600EE23675}" type="slidenum">
              <a:rPr lang="en-US" altLang="zh-CN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F53381C-0F12-4B9B-A82D-709A4BD96DBB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E72F325-132E-4695-8038-3D6B54F8244E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A4BBB-1C9E-4ECD-B3AF-C161F1AD7D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74A7E-4173-47CD-890E-70DDE80A31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13249-EA3D-474F-98A9-1B8227948DC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90553-446B-40E7-8734-50618BA41C1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E06A7-F38D-4551-8B80-48F3540798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5AF19-89F2-4118-8412-C9BC24F8CFB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6DA60-4931-49FE-B19E-95D39F5C20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5F709-A93C-4F67-8E9D-44CB2CCFAD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BCB66-9CA5-44D1-8EB0-EDFFBF6965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1BD3F-6AC5-48D1-ADA1-3C50075966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latin typeface="Verdana" panose="020B060403050404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 b="0">
                <a:latin typeface="Verdana" panose="020B060403050404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latin typeface="Verdana" panose="020B0604030504040204" pitchFamily="34" charset="0"/>
              </a:defRPr>
            </a:lvl1pPr>
          </a:lstStyle>
          <a:p>
            <a:fld id="{0B3483A1-7E05-4780-AB2A-E7C07CBCB9D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宋体" panose="02010600030101010101" pitchFamily="2" charset="-122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7" name="Picture 21" descr="200837202026653_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EB3"/>
              </a:clrFrom>
              <a:clrTo>
                <a:srgbClr val="FFFEB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117117"/>
            <a:ext cx="1357312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54" name="Picture 18" descr="0709bs"/>
          <p:cNvPicPr>
            <a:picLocks noChangeAspect="1" noChangeArrowheads="1"/>
          </p:cNvPicPr>
          <p:nvPr/>
        </p:nvPicPr>
        <p:blipFill>
          <a:blip r:embed="rId3">
            <a:lum bright="-24000" contrast="12000"/>
          </a:blip>
          <a:srcRect/>
          <a:stretch>
            <a:fillRect/>
          </a:stretch>
        </p:blipFill>
        <p:spPr bwMode="auto">
          <a:xfrm rot="20768951">
            <a:off x="131534" y="154071"/>
            <a:ext cx="1441038" cy="12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60" name="Text Box 24"/>
          <p:cNvSpPr txBox="1">
            <a:spLocks noChangeArrowheads="1"/>
          </p:cNvSpPr>
          <p:nvPr/>
        </p:nvSpPr>
        <p:spPr bwMode="auto">
          <a:xfrm>
            <a:off x="1404682" y="1063173"/>
            <a:ext cx="598427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4500" dirty="0">
                <a:solidFill>
                  <a:srgbClr val="FF0000"/>
                </a:solidFill>
                <a:latin typeface="Arial" panose="020B0604020202020204" pitchFamily="34" charset="0"/>
              </a:rPr>
              <a:t>Module </a:t>
            </a:r>
            <a:r>
              <a:rPr kumimoji="1" lang="en-US" altLang="zh-CN" sz="4500" dirty="0" smtClean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  <a:r>
              <a:rPr kumimoji="1" lang="en-US" altLang="zh-CN" sz="45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kumimoji="1" lang="en-US" altLang="zh-CN" sz="4500" dirty="0" smtClean="0">
                <a:solidFill>
                  <a:srgbClr val="FF0000"/>
                </a:solidFill>
                <a:latin typeface="Arial" panose="020B0604020202020204" pitchFamily="34" charset="0"/>
              </a:rPr>
              <a:t>Unit 2</a:t>
            </a:r>
            <a:endParaRPr kumimoji="1" lang="en-US" altLang="zh-CN" sz="45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467544" y="2276872"/>
            <a:ext cx="820891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kumimoji="1" lang="en-US" altLang="zh-CN" sz="4000" dirty="0" smtClean="0">
                <a:latin typeface="Arial" panose="020B0604020202020204" pitchFamily="34" charset="0"/>
              </a:rPr>
              <a:t>My </a:t>
            </a:r>
            <a:r>
              <a:rPr kumimoji="1" lang="en-US" altLang="zh-CN" sz="4000" dirty="0">
                <a:latin typeface="Arial" panose="020B0604020202020204" pitchFamily="34" charset="0"/>
              </a:rPr>
              <a:t>mother</a:t>
            </a:r>
            <a:r>
              <a:rPr kumimoji="1" lang="en-US" altLang="zh-CN" sz="4000" dirty="0">
                <a:solidFill>
                  <a:srgbClr val="FF0000"/>
                </a:solidFill>
                <a:latin typeface="Arial" panose="020B0604020202020204" pitchFamily="34" charset="0"/>
              </a:rPr>
              <a:t>’s cleaning</a:t>
            </a:r>
            <a:r>
              <a:rPr kumimoji="1" lang="en-US" altLang="zh-CN" sz="4000" dirty="0">
                <a:latin typeface="Arial" panose="020B0604020202020204" pitchFamily="34" charset="0"/>
              </a:rPr>
              <a:t> our house and </a:t>
            </a:r>
            <a:r>
              <a:rPr kumimoji="1" lang="en-US" altLang="zh-CN" sz="4000" dirty="0">
                <a:solidFill>
                  <a:srgbClr val="FF0000"/>
                </a:solidFill>
                <a:latin typeface="Arial" panose="020B0604020202020204" pitchFamily="34" charset="0"/>
              </a:rPr>
              <a:t>sweeping</a:t>
            </a:r>
            <a:r>
              <a:rPr kumimoji="1" lang="en-US" altLang="zh-CN" sz="4000" dirty="0">
                <a:latin typeface="Arial" panose="020B0604020202020204" pitchFamily="34" charset="0"/>
              </a:rPr>
              <a:t> away bad luck.</a:t>
            </a:r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6372225" y="1773238"/>
            <a:ext cx="360363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778989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2" name="Picture 2" descr="Handl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5963" y="2776538"/>
            <a:ext cx="3313112" cy="23082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33" name="Picture 13" descr="2006112814454452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538" y="4319588"/>
            <a:ext cx="2014537" cy="249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4319588" y="1196975"/>
            <a:ext cx="4824412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We are _____________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             _____________.</a:t>
            </a: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5832475" y="1035050"/>
            <a:ext cx="3313113" cy="174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5000"/>
              </a:lnSpc>
              <a:spcBef>
                <a:spcPct val="20000"/>
              </a:spcBef>
            </a:pPr>
            <a:r>
              <a:rPr lang="en-US" altLang="zh-CN" sz="3500">
                <a:solidFill>
                  <a:srgbClr val="6600CC"/>
                </a:solidFill>
              </a:rPr>
              <a:t>decorating the Christmas tree</a:t>
            </a:r>
          </a:p>
        </p:txBody>
      </p:sp>
      <p:sp>
        <p:nvSpPr>
          <p:cNvPr id="184337" name="Text Box 17"/>
          <p:cNvSpPr txBox="1">
            <a:spLocks noChangeArrowheads="1"/>
          </p:cNvSpPr>
          <p:nvPr/>
        </p:nvSpPr>
        <p:spPr bwMode="auto">
          <a:xfrm>
            <a:off x="2051050" y="3894138"/>
            <a:ext cx="3886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They are ______ Christmas songs.</a:t>
            </a:r>
          </a:p>
        </p:txBody>
      </p:sp>
      <p:sp>
        <p:nvSpPr>
          <p:cNvPr id="184338" name="Text Box 18"/>
          <p:cNvSpPr txBox="1">
            <a:spLocks noChangeArrowheads="1"/>
          </p:cNvSpPr>
          <p:nvPr/>
        </p:nvSpPr>
        <p:spPr bwMode="auto">
          <a:xfrm>
            <a:off x="3921125" y="3665538"/>
            <a:ext cx="19446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6600CC"/>
                </a:solidFill>
              </a:rPr>
              <a:t>singing</a:t>
            </a:r>
          </a:p>
        </p:txBody>
      </p:sp>
      <p:sp>
        <p:nvSpPr>
          <p:cNvPr id="184339" name="Text Box 19"/>
          <p:cNvSpPr txBox="1">
            <a:spLocks noChangeArrowheads="1"/>
          </p:cNvSpPr>
          <p:nvPr/>
        </p:nvSpPr>
        <p:spPr bwMode="auto">
          <a:xfrm>
            <a:off x="2195513" y="5300663"/>
            <a:ext cx="6804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Fenny is ______ a Christmas tree.</a:t>
            </a:r>
          </a:p>
        </p:txBody>
      </p:sp>
      <p:sp>
        <p:nvSpPr>
          <p:cNvPr id="184340" name="Text Box 20"/>
          <p:cNvSpPr txBox="1">
            <a:spLocks noChangeArrowheads="1"/>
          </p:cNvSpPr>
          <p:nvPr/>
        </p:nvSpPr>
        <p:spPr bwMode="auto">
          <a:xfrm>
            <a:off x="3924300" y="5373688"/>
            <a:ext cx="19431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>
                <a:solidFill>
                  <a:srgbClr val="6600CC"/>
                </a:solidFill>
              </a:rPr>
              <a:t>buying</a:t>
            </a:r>
          </a:p>
        </p:txBody>
      </p:sp>
      <p:pic>
        <p:nvPicPr>
          <p:cNvPr id="184342" name="Picture 22" descr="a3efbd0b6696a2afd0581b4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1403350"/>
            <a:ext cx="3743325" cy="238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34925" y="0"/>
            <a:ext cx="3348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9900"/>
                </a:solidFill>
              </a:rPr>
              <a:t>Look and Say</a:t>
            </a:r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0" y="69215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/>
              <a:t>看图片和提示，用</a:t>
            </a:r>
            <a:r>
              <a:rPr lang="zh-CN" altLang="en-US" dirty="0">
                <a:solidFill>
                  <a:srgbClr val="FF0000"/>
                </a:solidFill>
              </a:rPr>
              <a:t>动词</a:t>
            </a:r>
            <a:r>
              <a:rPr lang="en-US" altLang="zh-CN" dirty="0">
                <a:solidFill>
                  <a:srgbClr val="FF0000"/>
                </a:solidFill>
              </a:rPr>
              <a:t>-</a:t>
            </a:r>
            <a:r>
              <a:rPr lang="en-US" altLang="zh-CN" dirty="0" err="1">
                <a:solidFill>
                  <a:srgbClr val="FF0000"/>
                </a:solidFill>
              </a:rPr>
              <a:t>ing</a:t>
            </a:r>
            <a:r>
              <a:rPr lang="zh-CN" altLang="en-US" dirty="0"/>
              <a:t>形式完成句子。</a:t>
            </a:r>
          </a:p>
        </p:txBody>
      </p:sp>
      <p:sp>
        <p:nvSpPr>
          <p:cNvPr id="184345" name="Text Box 25"/>
          <p:cNvSpPr txBox="1">
            <a:spLocks noChangeArrowheads="1"/>
          </p:cNvSpPr>
          <p:nvPr/>
        </p:nvSpPr>
        <p:spPr bwMode="auto">
          <a:xfrm>
            <a:off x="1763713" y="6237288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 buy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8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8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8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5" grpId="0"/>
      <p:bldP spid="184336" grpId="0"/>
      <p:bldP spid="184337" grpId="0"/>
      <p:bldP spid="184338" grpId="0"/>
      <p:bldP spid="184339" grpId="0"/>
      <p:bldP spid="1843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47" name="Picture 3" descr="2007630215843453_2"/>
          <p:cNvPicPr>
            <a:picLocks noChangeAspect="1" noChangeArrowheads="1"/>
          </p:cNvPicPr>
          <p:nvPr/>
        </p:nvPicPr>
        <p:blipFill>
          <a:blip r:embed="rId2" cstate="email"/>
          <a:srcRect r="-8"/>
          <a:stretch>
            <a:fillRect/>
          </a:stretch>
        </p:blipFill>
        <p:spPr bwMode="auto">
          <a:xfrm>
            <a:off x="827088" y="620713"/>
            <a:ext cx="2935287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5358" name="Group 14"/>
          <p:cNvGrpSpPr/>
          <p:nvPr/>
        </p:nvGrpSpPr>
        <p:grpSpPr bwMode="auto">
          <a:xfrm>
            <a:off x="5148263" y="331788"/>
            <a:ext cx="2808287" cy="2017712"/>
            <a:chOff x="3061" y="0"/>
            <a:chExt cx="1724" cy="1525"/>
          </a:xfrm>
        </p:grpSpPr>
        <p:sp>
          <p:nvSpPr>
            <p:cNvPr id="185357" name="Rectangle 13"/>
            <p:cNvSpPr>
              <a:spLocks noChangeArrowheads="1"/>
            </p:cNvSpPr>
            <p:nvPr/>
          </p:nvSpPr>
          <p:spPr bwMode="auto">
            <a:xfrm>
              <a:off x="3061" y="0"/>
              <a:ext cx="1724" cy="1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85349" name="Picture 5" descr="2006113091711588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07" y="45"/>
              <a:ext cx="1633" cy="1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106363" y="3435350"/>
            <a:ext cx="633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Lily is ___________________.</a:t>
            </a: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3708400" y="2332038"/>
            <a:ext cx="543560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zh-CN"/>
              <a:t>The students are  _____________________.</a:t>
            </a:r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71438" y="5229225"/>
            <a:ext cx="60848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The children are __________ Little Tom’s ________.</a:t>
            </a:r>
          </a:p>
        </p:txBody>
      </p:sp>
      <p:sp>
        <p:nvSpPr>
          <p:cNvPr id="185353" name="Text Box 9"/>
          <p:cNvSpPr txBox="1">
            <a:spLocks noChangeArrowheads="1"/>
          </p:cNvSpPr>
          <p:nvPr/>
        </p:nvSpPr>
        <p:spPr bwMode="auto">
          <a:xfrm>
            <a:off x="1404938" y="3544888"/>
            <a:ext cx="489585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>
                <a:solidFill>
                  <a:srgbClr val="6600CC"/>
                </a:solidFill>
              </a:rPr>
              <a:t>opening a present box</a:t>
            </a:r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3779838" y="2716213"/>
            <a:ext cx="5292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6600CC"/>
                </a:solidFill>
              </a:rPr>
              <a:t> sweeping away the snow</a:t>
            </a:r>
          </a:p>
        </p:txBody>
      </p:sp>
      <p:sp>
        <p:nvSpPr>
          <p:cNvPr id="185355" name="Text Box 11"/>
          <p:cNvSpPr txBox="1">
            <a:spLocks noChangeArrowheads="1"/>
          </p:cNvSpPr>
          <p:nvPr/>
        </p:nvSpPr>
        <p:spPr bwMode="auto">
          <a:xfrm>
            <a:off x="3348038" y="5273675"/>
            <a:ext cx="316865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>
                <a:solidFill>
                  <a:srgbClr val="6600CC"/>
                </a:solidFill>
              </a:rPr>
              <a:t> celebrating</a:t>
            </a:r>
          </a:p>
        </p:txBody>
      </p:sp>
      <p:pic>
        <p:nvPicPr>
          <p:cNvPr id="185360" name="Picture 16" descr="2010121710455820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9700" y="404813"/>
            <a:ext cx="2665413" cy="194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364" name="Picture 20" descr="2531170_171914668241_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67400" y="4533900"/>
            <a:ext cx="3313113" cy="235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365" name="Text Box 21"/>
          <p:cNvSpPr txBox="1">
            <a:spLocks noChangeArrowheads="1"/>
          </p:cNvSpPr>
          <p:nvPr/>
        </p:nvSpPr>
        <p:spPr bwMode="auto">
          <a:xfrm>
            <a:off x="2555875" y="5921375"/>
            <a:ext cx="230346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>
                <a:solidFill>
                  <a:srgbClr val="6600CC"/>
                </a:solidFill>
              </a:rPr>
              <a:t> birthday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8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8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0" grpId="0"/>
      <p:bldP spid="185351" grpId="0"/>
      <p:bldP spid="185352" grpId="0"/>
      <p:bldP spid="185353" grpId="0"/>
      <p:bldP spid="185354" grpId="0"/>
      <p:bldP spid="185355" grpId="0"/>
      <p:bldP spid="1853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4" descr="200712711275876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29" b="-61"/>
          <a:stretch>
            <a:fillRect/>
          </a:stretch>
        </p:blipFill>
        <p:spPr bwMode="auto">
          <a:xfrm>
            <a:off x="539750" y="863600"/>
            <a:ext cx="3097213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301" name="Picture 5" descr="200712711235845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12000"/>
          </a:blip>
          <a:srcRect r="-50"/>
          <a:stretch>
            <a:fillRect/>
          </a:stretch>
        </p:blipFill>
        <p:spPr bwMode="auto">
          <a:xfrm>
            <a:off x="4573588" y="1268413"/>
            <a:ext cx="3527425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303" name="Text Box 7"/>
          <p:cNvSpPr txBox="1">
            <a:spLocks noChangeArrowheads="1"/>
          </p:cNvSpPr>
          <p:nvPr/>
        </p:nvSpPr>
        <p:spPr bwMode="auto">
          <a:xfrm>
            <a:off x="611188" y="266700"/>
            <a:ext cx="7561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They are _____________________.</a:t>
            </a:r>
          </a:p>
        </p:txBody>
      </p:sp>
      <p:sp>
        <p:nvSpPr>
          <p:cNvPr id="183304" name="Text Box 8"/>
          <p:cNvSpPr txBox="1">
            <a:spLocks noChangeArrowheads="1"/>
          </p:cNvSpPr>
          <p:nvPr/>
        </p:nvSpPr>
        <p:spPr bwMode="auto">
          <a:xfrm>
            <a:off x="2482850" y="338138"/>
            <a:ext cx="5329238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>
                <a:solidFill>
                  <a:srgbClr val="6600CC"/>
                </a:solidFill>
              </a:rPr>
              <a:t>learning a dragon dance</a:t>
            </a:r>
          </a:p>
        </p:txBody>
      </p:sp>
      <p:sp>
        <p:nvSpPr>
          <p:cNvPr id="183305" name="Text Box 9"/>
          <p:cNvSpPr txBox="1">
            <a:spLocks noChangeArrowheads="1"/>
          </p:cNvSpPr>
          <p:nvPr/>
        </p:nvSpPr>
        <p:spPr bwMode="auto">
          <a:xfrm>
            <a:off x="539750" y="3357563"/>
            <a:ext cx="8569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The two children are _________________.</a:t>
            </a:r>
          </a:p>
        </p:txBody>
      </p:sp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4716463" y="3429000"/>
            <a:ext cx="421163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>
                <a:solidFill>
                  <a:srgbClr val="6600CC"/>
                </a:solidFill>
              </a:rPr>
              <a:t>setting off fireworks</a:t>
            </a: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538163" y="616585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Linda is ________________________.</a:t>
            </a:r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2195513" y="6308725"/>
            <a:ext cx="619283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>
                <a:solidFill>
                  <a:srgbClr val="6600CC"/>
                </a:solidFill>
              </a:rPr>
              <a:t>decorating a Christmas tree</a:t>
            </a:r>
          </a:p>
        </p:txBody>
      </p:sp>
      <p:pic>
        <p:nvPicPr>
          <p:cNvPr id="183311" name="Picture 15" descr="bb544e3fb67c9a1970cf6cb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4005263"/>
            <a:ext cx="3384550" cy="23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3" grpId="0"/>
      <p:bldP spid="183304" grpId="0"/>
      <p:bldP spid="183305" grpId="0"/>
      <p:bldP spid="183306" grpId="0"/>
      <p:bldP spid="183307" grpId="0"/>
      <p:bldP spid="1833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2432050"/>
            <a:ext cx="2592387" cy="232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49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0238" y="2452688"/>
            <a:ext cx="2808287" cy="227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49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1400" y="2576513"/>
            <a:ext cx="2627313" cy="222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323850" y="582613"/>
            <a:ext cx="7920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1 </a:t>
            </a:r>
            <a:r>
              <a:rPr lang="en-US" altLang="zh-CN" dirty="0"/>
              <a:t> Work in pairs. Look at the pictures and talk about what’s happening.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539750" y="5013325"/>
            <a:ext cx="79930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— What’s Li Shan’s mother doing?</a:t>
            </a:r>
          </a:p>
          <a:p>
            <a:r>
              <a:rPr lang="en-US" altLang="zh-CN"/>
              <a:t>— She’s cleaning the house.</a:t>
            </a:r>
          </a:p>
        </p:txBody>
      </p:sp>
      <p:sp>
        <p:nvSpPr>
          <p:cNvPr id="254983" name="Rectangle 7"/>
          <p:cNvSpPr>
            <a:spLocks noChangeArrowheads="1"/>
          </p:cNvSpPr>
          <p:nvPr/>
        </p:nvSpPr>
        <p:spPr bwMode="auto">
          <a:xfrm>
            <a:off x="1050925" y="1844675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54984" name="Rectangle 8"/>
          <p:cNvSpPr>
            <a:spLocks noChangeArrowheads="1"/>
          </p:cNvSpPr>
          <p:nvPr/>
        </p:nvSpPr>
        <p:spPr bwMode="auto">
          <a:xfrm>
            <a:off x="4217988" y="1844675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254985" name="Rectangle 9"/>
          <p:cNvSpPr>
            <a:spLocks noChangeArrowheads="1"/>
          </p:cNvSpPr>
          <p:nvPr/>
        </p:nvSpPr>
        <p:spPr bwMode="auto">
          <a:xfrm>
            <a:off x="7099300" y="1851025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2432050"/>
            <a:ext cx="2592387" cy="232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0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0238" y="2452688"/>
            <a:ext cx="2808287" cy="227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0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1400" y="2576513"/>
            <a:ext cx="2627313" cy="222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0103" name="Rectangle 7"/>
          <p:cNvSpPr>
            <a:spLocks noChangeArrowheads="1"/>
          </p:cNvSpPr>
          <p:nvPr/>
        </p:nvSpPr>
        <p:spPr bwMode="auto">
          <a:xfrm>
            <a:off x="1050925" y="1844675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260104" name="Rectangle 8"/>
          <p:cNvSpPr>
            <a:spLocks noChangeArrowheads="1"/>
          </p:cNvSpPr>
          <p:nvPr/>
        </p:nvSpPr>
        <p:spPr bwMode="auto">
          <a:xfrm>
            <a:off x="4217988" y="1844675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260105" name="Rectangle 9"/>
          <p:cNvSpPr>
            <a:spLocks noChangeArrowheads="1"/>
          </p:cNvSpPr>
          <p:nvPr/>
        </p:nvSpPr>
        <p:spPr bwMode="auto">
          <a:xfrm>
            <a:off x="7099300" y="1851025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③</a:t>
            </a:r>
          </a:p>
        </p:txBody>
      </p:sp>
      <p:sp>
        <p:nvSpPr>
          <p:cNvPr id="260107" name="Text Box 11"/>
          <p:cNvSpPr txBox="1">
            <a:spLocks noChangeArrowheads="1"/>
          </p:cNvSpPr>
          <p:nvPr/>
        </p:nvSpPr>
        <p:spPr bwMode="auto">
          <a:xfrm>
            <a:off x="0" y="582613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Read the passage and match the paragraphs with the pictures in Activity 1.</a:t>
            </a:r>
          </a:p>
        </p:txBody>
      </p:sp>
      <p:sp>
        <p:nvSpPr>
          <p:cNvPr id="260108" name="Text Box 12"/>
          <p:cNvSpPr txBox="1">
            <a:spLocks noChangeArrowheads="1"/>
          </p:cNvSpPr>
          <p:nvPr/>
        </p:nvSpPr>
        <p:spPr bwMode="auto">
          <a:xfrm>
            <a:off x="1258888" y="5164138"/>
            <a:ext cx="720725" cy="641350"/>
          </a:xfrm>
          <a:prstGeom prst="rect">
            <a:avLst/>
          </a:prstGeom>
          <a:solidFill>
            <a:srgbClr val="FF6600">
              <a:alpha val="74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/>
              <a:t>A</a:t>
            </a:r>
          </a:p>
        </p:txBody>
      </p:sp>
      <p:sp>
        <p:nvSpPr>
          <p:cNvPr id="260110" name="Text Box 14"/>
          <p:cNvSpPr txBox="1">
            <a:spLocks noChangeArrowheads="1"/>
          </p:cNvSpPr>
          <p:nvPr/>
        </p:nvSpPr>
        <p:spPr bwMode="auto">
          <a:xfrm>
            <a:off x="4067175" y="5084763"/>
            <a:ext cx="720725" cy="641350"/>
          </a:xfrm>
          <a:prstGeom prst="rect">
            <a:avLst/>
          </a:prstGeom>
          <a:solidFill>
            <a:srgbClr val="FF6600">
              <a:alpha val="74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/>
              <a:t>B</a:t>
            </a:r>
          </a:p>
        </p:txBody>
      </p:sp>
      <p:sp>
        <p:nvSpPr>
          <p:cNvPr id="260111" name="Text Box 15"/>
          <p:cNvSpPr txBox="1">
            <a:spLocks noChangeArrowheads="1"/>
          </p:cNvSpPr>
          <p:nvPr/>
        </p:nvSpPr>
        <p:spPr bwMode="auto">
          <a:xfrm>
            <a:off x="7019925" y="5084763"/>
            <a:ext cx="720725" cy="641350"/>
          </a:xfrm>
          <a:prstGeom prst="rect">
            <a:avLst/>
          </a:prstGeom>
          <a:solidFill>
            <a:srgbClr val="FF6600">
              <a:alpha val="74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/>
              <a:t>C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8" grpId="0" animBg="1"/>
      <p:bldP spid="260110" grpId="0" animBg="1"/>
      <p:bldP spid="2601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4925" y="836613"/>
            <a:ext cx="8999538" cy="601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2063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tabLst>
                <a:tab pos="2063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tabLst>
                <a:tab pos="2063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tabLst>
                <a:tab pos="2063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tabLst>
                <a:tab pos="2063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tabLst>
                <a:tab pos="2063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tabLst>
                <a:tab pos="2063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tabLst>
                <a:tab pos="2063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tabLst>
                <a:tab pos="2063750" algn="l"/>
              </a:tabLs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Tx/>
              <a:buAutoNum type="arabicPeriod"/>
            </a:pPr>
            <a:r>
              <a:rPr kumimoji="0" lang="en-US" altLang="zh-CN" sz="3600" dirty="0"/>
              <a:t>We are celebrating Spring Festival with a traditional family dinner … </a:t>
            </a:r>
          </a:p>
          <a:p>
            <a:pPr>
              <a:lnSpc>
                <a:spcPct val="90000"/>
              </a:lnSpc>
            </a:pPr>
            <a:r>
              <a:rPr kumimoji="0" lang="en-US" altLang="zh-CN" sz="3600" dirty="0"/>
              <a:t>    </a:t>
            </a:r>
            <a:r>
              <a:rPr kumimoji="0" lang="zh-CN" altLang="en-US" sz="3600" dirty="0"/>
              <a:t>在除夕夜</a:t>
            </a:r>
            <a:r>
              <a:rPr kumimoji="0" lang="en-US" altLang="zh-CN" sz="3600" dirty="0"/>
              <a:t>, </a:t>
            </a:r>
            <a:r>
              <a:rPr kumimoji="0" lang="zh-CN" altLang="en-US" sz="3600" dirty="0"/>
              <a:t>我们以传统的年夜饭来庆祝春节</a:t>
            </a:r>
            <a:r>
              <a:rPr kumimoji="0" lang="en-US" altLang="zh-CN" sz="3600" dirty="0"/>
              <a:t>……</a:t>
            </a:r>
          </a:p>
          <a:p>
            <a:pPr>
              <a:lnSpc>
                <a:spcPct val="90000"/>
              </a:lnSpc>
            </a:pPr>
            <a:r>
              <a:rPr kumimoji="0" lang="en-US" altLang="zh-CN" sz="3600" dirty="0"/>
              <a:t>    </a:t>
            </a:r>
            <a:r>
              <a:rPr kumimoji="0" lang="en-US" altLang="zh-CN" sz="3600" dirty="0">
                <a:solidFill>
                  <a:srgbClr val="FF0000"/>
                </a:solidFill>
              </a:rPr>
              <a:t>with</a:t>
            </a:r>
            <a:r>
              <a:rPr kumimoji="0" lang="en-US" altLang="zh-CN" sz="3600" dirty="0">
                <a:solidFill>
                  <a:srgbClr val="FF6600"/>
                </a:solidFill>
              </a:rPr>
              <a:t> </a:t>
            </a:r>
            <a:r>
              <a:rPr kumimoji="0" lang="en-US" altLang="zh-CN" sz="3600" dirty="0"/>
              <a:t> </a:t>
            </a:r>
            <a:r>
              <a:rPr kumimoji="0" lang="en-US" altLang="zh-CN" sz="3600" dirty="0">
                <a:solidFill>
                  <a:srgbClr val="0000FF"/>
                </a:solidFill>
              </a:rPr>
              <a:t>prep.</a:t>
            </a:r>
            <a:r>
              <a:rPr kumimoji="0" lang="en-US" altLang="zh-CN" sz="3600" dirty="0"/>
              <a:t> </a:t>
            </a:r>
            <a:r>
              <a:rPr kumimoji="0" lang="zh-CN" altLang="en-US" sz="3600" dirty="0"/>
              <a:t>和，带有，用</a:t>
            </a:r>
          </a:p>
          <a:p>
            <a:pPr>
              <a:lnSpc>
                <a:spcPct val="90000"/>
              </a:lnSpc>
            </a:pPr>
            <a:r>
              <a:rPr kumimoji="0" lang="zh-CN" altLang="en-US" sz="3600" dirty="0">
                <a:solidFill>
                  <a:srgbClr val="0000FF"/>
                </a:solidFill>
              </a:rPr>
              <a:t>    </a:t>
            </a:r>
            <a:r>
              <a:rPr kumimoji="0" lang="en-US" altLang="zh-CN" sz="3600" dirty="0">
                <a:solidFill>
                  <a:srgbClr val="0000FF"/>
                </a:solidFill>
              </a:rPr>
              <a:t>She goes shopping </a:t>
            </a:r>
            <a:r>
              <a:rPr kumimoji="0" lang="en-US" altLang="zh-CN" sz="3600" dirty="0">
                <a:solidFill>
                  <a:srgbClr val="FF0000"/>
                </a:solidFill>
              </a:rPr>
              <a:t>with</a:t>
            </a:r>
            <a:r>
              <a:rPr kumimoji="0" lang="en-US" altLang="zh-CN" sz="3600" dirty="0">
                <a:solidFill>
                  <a:srgbClr val="0000FF"/>
                </a:solidFill>
              </a:rPr>
              <a:t> me.</a:t>
            </a:r>
          </a:p>
          <a:p>
            <a:pPr>
              <a:lnSpc>
                <a:spcPct val="90000"/>
              </a:lnSpc>
            </a:pPr>
            <a:r>
              <a:rPr kumimoji="0" lang="en-US" altLang="zh-CN" sz="3600" dirty="0">
                <a:solidFill>
                  <a:srgbClr val="009900"/>
                </a:solidFill>
              </a:rPr>
              <a:t>    </a:t>
            </a:r>
            <a:r>
              <a:rPr kumimoji="0" lang="zh-CN" altLang="en-US" sz="3600" dirty="0">
                <a:solidFill>
                  <a:srgbClr val="000000"/>
                </a:solidFill>
              </a:rPr>
              <a:t>她和我一起去逛街。</a:t>
            </a:r>
          </a:p>
          <a:p>
            <a:pPr>
              <a:lnSpc>
                <a:spcPct val="90000"/>
              </a:lnSpc>
            </a:pPr>
            <a:r>
              <a:rPr kumimoji="0" lang="zh-CN" altLang="en-US" sz="3600" dirty="0">
                <a:solidFill>
                  <a:srgbClr val="0000FF"/>
                </a:solidFill>
              </a:rPr>
              <a:t>    </a:t>
            </a:r>
            <a:r>
              <a:rPr kumimoji="0" lang="en-US" altLang="zh-CN" sz="3600" dirty="0">
                <a:solidFill>
                  <a:srgbClr val="0000FF"/>
                </a:solidFill>
              </a:rPr>
              <a:t>Uncle Li is a tall man </a:t>
            </a:r>
            <a:r>
              <a:rPr kumimoji="0" lang="en-US" altLang="zh-CN" sz="3600" dirty="0">
                <a:solidFill>
                  <a:srgbClr val="FF0000"/>
                </a:solidFill>
              </a:rPr>
              <a:t>with</a:t>
            </a:r>
            <a:r>
              <a:rPr kumimoji="0" lang="en-US" altLang="zh-CN" sz="3600" dirty="0">
                <a:solidFill>
                  <a:srgbClr val="0000FF"/>
                </a:solidFill>
              </a:rPr>
              <a:t> a long </a:t>
            </a:r>
          </a:p>
          <a:p>
            <a:pPr>
              <a:lnSpc>
                <a:spcPct val="90000"/>
              </a:lnSpc>
            </a:pPr>
            <a:r>
              <a:rPr kumimoji="0" lang="en-US" altLang="zh-CN" sz="3600" dirty="0">
                <a:solidFill>
                  <a:srgbClr val="0000FF"/>
                </a:solidFill>
              </a:rPr>
              <a:t>    white beard.</a:t>
            </a:r>
          </a:p>
          <a:p>
            <a:pPr>
              <a:lnSpc>
                <a:spcPct val="90000"/>
              </a:lnSpc>
            </a:pPr>
            <a:r>
              <a:rPr kumimoji="0" lang="en-US" altLang="zh-CN" sz="3600" dirty="0">
                <a:solidFill>
                  <a:srgbClr val="0000FF"/>
                </a:solidFill>
              </a:rPr>
              <a:t>    </a:t>
            </a:r>
            <a:r>
              <a:rPr kumimoji="0" lang="zh-CN" altLang="en-US" sz="3600" dirty="0">
                <a:solidFill>
                  <a:srgbClr val="000000"/>
                </a:solidFill>
              </a:rPr>
              <a:t>李叔叔是一位留着长胡子的高个头男士。 </a:t>
            </a:r>
          </a:p>
          <a:p>
            <a:pPr>
              <a:lnSpc>
                <a:spcPct val="90000"/>
              </a:lnSpc>
            </a:pPr>
            <a:r>
              <a:rPr kumimoji="0" lang="zh-CN" altLang="en-US" sz="3600" dirty="0">
                <a:solidFill>
                  <a:srgbClr val="0000FF"/>
                </a:solidFill>
              </a:rPr>
              <a:t>    </a:t>
            </a:r>
            <a:r>
              <a:rPr kumimoji="0" lang="en-US" altLang="zh-CN" sz="3600" dirty="0">
                <a:solidFill>
                  <a:srgbClr val="0000FF"/>
                </a:solidFill>
              </a:rPr>
              <a:t>We decorate the windows </a:t>
            </a:r>
            <a:r>
              <a:rPr kumimoji="0" lang="en-US" altLang="zh-CN" sz="3600" dirty="0">
                <a:solidFill>
                  <a:srgbClr val="FF0000"/>
                </a:solidFill>
              </a:rPr>
              <a:t>with</a:t>
            </a:r>
            <a:r>
              <a:rPr kumimoji="0" lang="en-US" altLang="zh-CN" sz="3600" dirty="0">
                <a:solidFill>
                  <a:srgbClr val="0000FF"/>
                </a:solidFill>
              </a:rPr>
              <a:t> paper cuts.</a:t>
            </a:r>
          </a:p>
          <a:p>
            <a:pPr>
              <a:lnSpc>
                <a:spcPct val="90000"/>
              </a:lnSpc>
            </a:pPr>
            <a:r>
              <a:rPr kumimoji="0" lang="en-US" altLang="zh-CN" sz="3600" dirty="0">
                <a:solidFill>
                  <a:srgbClr val="0000FF"/>
                </a:solidFill>
              </a:rPr>
              <a:t>    </a:t>
            </a:r>
            <a:r>
              <a:rPr kumimoji="0" lang="zh-CN" altLang="en-US" sz="3600" dirty="0">
                <a:solidFill>
                  <a:srgbClr val="000000"/>
                </a:solidFill>
              </a:rPr>
              <a:t>我们用剪纸装饰窗户。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547813" y="-100013"/>
            <a:ext cx="6335712" cy="930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00CC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5500" dirty="0">
                <a:solidFill>
                  <a:srgbClr val="FF6600"/>
                </a:solidFill>
              </a:rPr>
              <a:t>Language points</a:t>
            </a:r>
          </a:p>
        </p:txBody>
      </p:sp>
      <p:pic>
        <p:nvPicPr>
          <p:cNvPr id="98309" name="Picture 5" descr="teacher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0838" y="44450"/>
            <a:ext cx="563562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172450" cy="38163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It’s a few days before Spring Festival.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这是春节前的几天。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few</a:t>
            </a:r>
            <a:r>
              <a:rPr lang="en-US" altLang="zh-CN" sz="3600" b="1" dirty="0">
                <a:latin typeface="Times New Roman" panose="02020603050405020304" pitchFamily="18" charset="0"/>
              </a:rPr>
              <a:t> 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latin typeface="Times New Roman" panose="02020603050405020304" pitchFamily="18" charset="0"/>
              </a:rPr>
              <a:t>一些，很少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Few people</a:t>
            </a:r>
            <a:r>
              <a:rPr lang="en-US" altLang="zh-CN" sz="3600" b="1" dirty="0">
                <a:latin typeface="Times New Roman" panose="02020603050405020304" pitchFamily="18" charset="0"/>
              </a:rPr>
              <a:t> enjoy this music.                     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几乎没人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欣赏这种音乐。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There are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few people</a:t>
            </a:r>
            <a:r>
              <a:rPr lang="en-US" altLang="zh-CN" sz="3600" b="1" dirty="0">
                <a:latin typeface="Times New Roman" panose="02020603050405020304" pitchFamily="18" charset="0"/>
              </a:rPr>
              <a:t> in the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    classroom.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教室里有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几个人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971550" y="4581525"/>
            <a:ext cx="7416800" cy="2066925"/>
          </a:xfrm>
          <a:prstGeom prst="rect">
            <a:avLst/>
          </a:prstGeom>
          <a:solidFill>
            <a:srgbClr val="FF99CC">
              <a:alpha val="1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FF0000"/>
                </a:solidFill>
              </a:rPr>
              <a:t>few</a:t>
            </a:r>
            <a:r>
              <a:rPr lang="zh-CN" altLang="en-US"/>
              <a:t>作</a:t>
            </a:r>
            <a:r>
              <a:rPr lang="zh-CN" altLang="en-US">
                <a:solidFill>
                  <a:srgbClr val="FF0000"/>
                </a:solidFill>
              </a:rPr>
              <a:t>形容词</a:t>
            </a:r>
            <a:r>
              <a:rPr lang="zh-CN" altLang="en-US"/>
              <a:t>，表示</a:t>
            </a:r>
            <a:r>
              <a:rPr lang="zh-CN" altLang="en-US">
                <a:solidFill>
                  <a:srgbClr val="FF0000"/>
                </a:solidFill>
              </a:rPr>
              <a:t>否定</a:t>
            </a:r>
            <a:r>
              <a:rPr lang="zh-CN" altLang="en-US"/>
              <a:t>的概念</a:t>
            </a:r>
            <a:r>
              <a:rPr lang="en-US" altLang="zh-CN"/>
              <a:t>, </a:t>
            </a:r>
            <a:r>
              <a:rPr lang="zh-CN" altLang="en-US"/>
              <a:t>为“</a:t>
            </a:r>
            <a:r>
              <a:rPr lang="zh-CN" altLang="en-US">
                <a:solidFill>
                  <a:srgbClr val="FF0000"/>
                </a:solidFill>
              </a:rPr>
              <a:t>几乎没有</a:t>
            </a:r>
            <a:r>
              <a:rPr lang="zh-CN" altLang="en-US"/>
              <a:t>”，修饰</a:t>
            </a:r>
            <a:r>
              <a:rPr lang="zh-CN" altLang="en-US">
                <a:solidFill>
                  <a:srgbClr val="FF0000"/>
                </a:solidFill>
              </a:rPr>
              <a:t>可数名词复数</a:t>
            </a:r>
            <a:r>
              <a:rPr lang="zh-CN" altLang="en-US"/>
              <a:t>。</a:t>
            </a:r>
          </a:p>
          <a:p>
            <a:pPr>
              <a:lnSpc>
                <a:spcPct val="90000"/>
              </a:lnSpc>
            </a:pPr>
            <a:r>
              <a:rPr lang="en-US" altLang="zh-CN">
                <a:solidFill>
                  <a:srgbClr val="FF0000"/>
                </a:solidFill>
              </a:rPr>
              <a:t>a few</a:t>
            </a:r>
            <a:r>
              <a:rPr lang="zh-CN" altLang="en-US"/>
              <a:t>一些，表示</a:t>
            </a:r>
            <a:r>
              <a:rPr lang="zh-CN" altLang="en-US">
                <a:solidFill>
                  <a:srgbClr val="FF0000"/>
                </a:solidFill>
              </a:rPr>
              <a:t>肯定</a:t>
            </a:r>
            <a:r>
              <a:rPr lang="zh-CN" altLang="en-US"/>
              <a:t>的概念，修饰</a:t>
            </a:r>
            <a:r>
              <a:rPr lang="zh-CN" altLang="en-US">
                <a:solidFill>
                  <a:srgbClr val="FF0000"/>
                </a:solidFill>
              </a:rPr>
              <a:t>可数名词复数</a:t>
            </a:r>
            <a:r>
              <a:rPr lang="zh-CN" altLang="en-US"/>
              <a:t>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4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4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4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4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4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14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4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14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 uiExpand="1" build="p"/>
      <p:bldP spid="2140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28675" y="1673225"/>
            <a:ext cx="7489825" cy="1079500"/>
          </a:xfrm>
          <a:prstGeom prst="rect">
            <a:avLst/>
          </a:prstGeom>
          <a:solidFill>
            <a:srgbClr val="CCFFFF">
              <a:alpha val="17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>
                <a:solidFill>
                  <a:srgbClr val="0000FF"/>
                </a:solidFill>
              </a:rPr>
              <a:t>celebrate  dumpling  few  luck  mean  programme  sweep away  traditional</a:t>
            </a:r>
            <a:r>
              <a:rPr kumimoji="1" lang="en-US" altLang="zh-CN" sz="1800" b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1188" y="200025"/>
            <a:ext cx="8064500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3 </a:t>
            </a:r>
            <a:r>
              <a:rPr kumimoji="1" lang="en-US" altLang="zh-CN" dirty="0">
                <a:solidFill>
                  <a:srgbClr val="009900"/>
                </a:solidFill>
              </a:rPr>
              <a:t>Complete the passage with the correct form of the words and expression from the box.</a:t>
            </a:r>
            <a:endParaRPr kumimoji="1" lang="en-US" altLang="zh-CN" sz="1800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68313" y="2771775"/>
            <a:ext cx="8675687" cy="404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/>
              <a:t>We (1)_______ Spring Festival in January. A (2)____ days before Spring Festival we clean our homes and (3)__________ all the bad (4)____. (5)__________ food, such as jiaozi—a kind of (6)________. We usually watch a special (7)__________ on television, and parents usually give their children a hongbao. It ______ lucky monkey.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1622425" y="2708275"/>
            <a:ext cx="2519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 celebrate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404938" y="3219450"/>
            <a:ext cx="2519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 few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078413" y="3716338"/>
            <a:ext cx="3238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 sweep away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835150" y="4221163"/>
            <a:ext cx="136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 luck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3563938" y="4221163"/>
            <a:ext cx="2519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 traditional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4284663" y="4724400"/>
            <a:ext cx="25193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 dumpling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3997325" y="5229225"/>
            <a:ext cx="3095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 programme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2773363" y="6216650"/>
            <a:ext cx="172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 means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46" grpId="0"/>
      <p:bldP spid="10261" grpId="0"/>
      <p:bldP spid="10262" grpId="0"/>
      <p:bldP spid="10263" grpId="0"/>
      <p:bldP spid="10264" grpId="0"/>
      <p:bldP spid="10265" grpId="0"/>
      <p:bldP spid="10266" grpId="0"/>
      <p:bldP spid="10267" grpId="0"/>
      <p:bldP spid="102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60" name="Picture 36" descr="4785282_162858027000_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3860800"/>
            <a:ext cx="2627312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1979613" y="2276475"/>
            <a:ext cx="4103687" cy="79375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kumimoji="1" lang="en-US" altLang="zh-CN" sz="4000">
                <a:solidFill>
                  <a:srgbClr val="663300"/>
                </a:solidFill>
                <a:latin typeface="Comic Sans MS" panose="030F0702030302020204" pitchFamily="66" charset="0"/>
              </a:rPr>
              <a:t>Getting ready</a:t>
            </a:r>
          </a:p>
        </p:txBody>
      </p:sp>
      <p:grpSp>
        <p:nvGrpSpPr>
          <p:cNvPr id="154636" name="Group 12"/>
          <p:cNvGrpSpPr/>
          <p:nvPr/>
        </p:nvGrpSpPr>
        <p:grpSpPr bwMode="auto">
          <a:xfrm>
            <a:off x="1331913" y="3284538"/>
            <a:ext cx="5400675" cy="641350"/>
            <a:chOff x="68" y="2077"/>
            <a:chExt cx="3402" cy="404"/>
          </a:xfrm>
        </p:grpSpPr>
        <p:sp>
          <p:nvSpPr>
            <p:cNvPr id="154637" name="Rectangle 13"/>
            <p:cNvSpPr>
              <a:spLocks noChangeArrowheads="1"/>
            </p:cNvSpPr>
            <p:nvPr/>
          </p:nvSpPr>
          <p:spPr bwMode="auto">
            <a:xfrm>
              <a:off x="113" y="2153"/>
              <a:ext cx="3357" cy="3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CCFFCC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4638" name="Rectangle 14"/>
            <p:cNvSpPr>
              <a:spLocks noChangeArrowheads="1"/>
            </p:cNvSpPr>
            <p:nvPr/>
          </p:nvSpPr>
          <p:spPr bwMode="auto">
            <a:xfrm>
              <a:off x="68" y="2077"/>
              <a:ext cx="33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>
                  <a:solidFill>
                    <a:schemeClr val="accent2"/>
                  </a:solidFill>
                </a:rPr>
                <a:t>a</a:t>
              </a:r>
              <a:r>
                <a:rPr kumimoji="1" lang="en-US" altLang="zh-CN"/>
                <a:t> go shopping for presents</a:t>
              </a:r>
            </a:p>
          </p:txBody>
        </p:sp>
      </p:grpSp>
      <p:grpSp>
        <p:nvGrpSpPr>
          <p:cNvPr id="154639" name="Group 15"/>
          <p:cNvGrpSpPr/>
          <p:nvPr/>
        </p:nvGrpSpPr>
        <p:grpSpPr bwMode="auto">
          <a:xfrm>
            <a:off x="1404938" y="4868863"/>
            <a:ext cx="5121275" cy="647700"/>
            <a:chOff x="521" y="2251"/>
            <a:chExt cx="2268" cy="408"/>
          </a:xfrm>
        </p:grpSpPr>
        <p:sp>
          <p:nvSpPr>
            <p:cNvPr id="154640" name="Rectangle 16"/>
            <p:cNvSpPr>
              <a:spLocks noChangeArrowheads="1"/>
            </p:cNvSpPr>
            <p:nvPr/>
          </p:nvSpPr>
          <p:spPr bwMode="auto">
            <a:xfrm>
              <a:off x="521" y="2333"/>
              <a:ext cx="2268" cy="32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CC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4641" name="Rectangle 17"/>
            <p:cNvSpPr>
              <a:spLocks noChangeArrowheads="1"/>
            </p:cNvSpPr>
            <p:nvPr/>
          </p:nvSpPr>
          <p:spPr bwMode="auto">
            <a:xfrm>
              <a:off x="529" y="2251"/>
              <a:ext cx="214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>
                  <a:solidFill>
                    <a:schemeClr val="accent2"/>
                  </a:solidFill>
                </a:rPr>
                <a:t>h</a:t>
              </a:r>
              <a:r>
                <a:rPr kumimoji="1" lang="en-US" altLang="zh-CN"/>
                <a:t> have a Christmas tree</a:t>
              </a:r>
            </a:p>
          </p:txBody>
        </p:sp>
      </p:grpSp>
      <p:grpSp>
        <p:nvGrpSpPr>
          <p:cNvPr id="154645" name="Group 21"/>
          <p:cNvGrpSpPr/>
          <p:nvPr/>
        </p:nvGrpSpPr>
        <p:grpSpPr bwMode="auto">
          <a:xfrm>
            <a:off x="1404938" y="4156075"/>
            <a:ext cx="4897437" cy="641350"/>
            <a:chOff x="68" y="3434"/>
            <a:chExt cx="2903" cy="404"/>
          </a:xfrm>
        </p:grpSpPr>
        <p:sp>
          <p:nvSpPr>
            <p:cNvPr id="154646" name="Rectangle 22"/>
            <p:cNvSpPr>
              <a:spLocks noChangeArrowheads="1"/>
            </p:cNvSpPr>
            <p:nvPr/>
          </p:nvSpPr>
          <p:spPr bwMode="auto">
            <a:xfrm>
              <a:off x="68" y="3479"/>
              <a:ext cx="2903" cy="31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CCFF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4647" name="Rectangle 23"/>
            <p:cNvSpPr>
              <a:spLocks noChangeArrowheads="1"/>
            </p:cNvSpPr>
            <p:nvPr/>
          </p:nvSpPr>
          <p:spPr bwMode="auto">
            <a:xfrm>
              <a:off x="68" y="3434"/>
              <a:ext cx="272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>
                  <a:solidFill>
                    <a:schemeClr val="accent2"/>
                  </a:solidFill>
                </a:rPr>
                <a:t>e</a:t>
              </a:r>
              <a:r>
                <a:rPr kumimoji="1" lang="en-US" altLang="zh-CN"/>
                <a:t> get lots of food ready</a:t>
              </a:r>
            </a:p>
          </p:txBody>
        </p:sp>
      </p:grpSp>
      <p:pic>
        <p:nvPicPr>
          <p:cNvPr id="154654" name="Picture 30" descr="e45a5afda8d0afc2358e5eabcd17243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-241"/>
          <a:stretch>
            <a:fillRect/>
          </a:stretch>
        </p:blipFill>
        <p:spPr bwMode="auto">
          <a:xfrm>
            <a:off x="1835150" y="384175"/>
            <a:ext cx="760413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656" name="Text Box 32"/>
          <p:cNvSpPr txBox="1">
            <a:spLocks noChangeArrowheads="1"/>
          </p:cNvSpPr>
          <p:nvPr/>
        </p:nvSpPr>
        <p:spPr bwMode="auto">
          <a:xfrm>
            <a:off x="2555875" y="457200"/>
            <a:ext cx="3816350" cy="8842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">
              <a:lnSpc>
                <a:spcPct val="80000"/>
              </a:lnSpc>
              <a:spcBef>
                <a:spcPct val="30000"/>
              </a:spcBef>
            </a:pPr>
            <a:r>
              <a:rPr lang="en-US" altLang="zh-CN" sz="6500">
                <a:solidFill>
                  <a:srgbClr val="6600FF"/>
                </a:solidFill>
                <a:latin typeface="Arial" panose="020B0604020202020204" pitchFamily="34" charset="0"/>
              </a:rPr>
              <a:t>Writing</a:t>
            </a:r>
          </a:p>
        </p:txBody>
      </p:sp>
      <p:sp>
        <p:nvSpPr>
          <p:cNvPr id="154657" name="Text Box 33"/>
          <p:cNvSpPr txBox="1">
            <a:spLocks noChangeArrowheads="1"/>
          </p:cNvSpPr>
          <p:nvPr/>
        </p:nvSpPr>
        <p:spPr bwMode="auto">
          <a:xfrm>
            <a:off x="827088" y="1492250"/>
            <a:ext cx="7343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Match the notes with the headings.</a:t>
            </a:r>
          </a:p>
        </p:txBody>
      </p:sp>
      <p:pic>
        <p:nvPicPr>
          <p:cNvPr id="154659" name="Picture 35" descr="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157788"/>
            <a:ext cx="1276350" cy="170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2878138" y="333375"/>
            <a:ext cx="2773362" cy="7016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4000" dirty="0">
                <a:solidFill>
                  <a:srgbClr val="663300"/>
                </a:solidFill>
                <a:latin typeface="Comic Sans MS" panose="030F0702030302020204" pitchFamily="66" charset="0"/>
              </a:rPr>
              <a:t>Presents</a:t>
            </a:r>
          </a:p>
        </p:txBody>
      </p:sp>
      <p:grpSp>
        <p:nvGrpSpPr>
          <p:cNvPr id="156713" name="Group 41"/>
          <p:cNvGrpSpPr/>
          <p:nvPr/>
        </p:nvGrpSpPr>
        <p:grpSpPr bwMode="auto">
          <a:xfrm>
            <a:off x="34925" y="1106488"/>
            <a:ext cx="9144000" cy="642937"/>
            <a:chOff x="90" y="890"/>
            <a:chExt cx="5670" cy="405"/>
          </a:xfrm>
        </p:grpSpPr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90" y="935"/>
              <a:ext cx="5602" cy="360"/>
            </a:xfrm>
            <a:prstGeom prst="rect">
              <a:avLst/>
            </a:prstGeom>
            <a:solidFill>
              <a:srgbClr val="BFFF0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C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6684" name="Rectangle 12"/>
            <p:cNvSpPr>
              <a:spLocks noChangeArrowheads="1"/>
            </p:cNvSpPr>
            <p:nvPr/>
          </p:nvSpPr>
          <p:spPr bwMode="auto">
            <a:xfrm>
              <a:off x="172" y="890"/>
              <a:ext cx="55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>
                  <a:solidFill>
                    <a:schemeClr val="accent2"/>
                  </a:solidFill>
                </a:rPr>
                <a:t>d</a:t>
              </a:r>
              <a:r>
                <a:rPr kumimoji="1" lang="en-US" altLang="zh-CN"/>
                <a:t> put the presents next to the Christmas tree</a:t>
              </a:r>
            </a:p>
          </p:txBody>
        </p:sp>
      </p:grpSp>
      <p:grpSp>
        <p:nvGrpSpPr>
          <p:cNvPr id="156685" name="Group 13"/>
          <p:cNvGrpSpPr/>
          <p:nvPr/>
        </p:nvGrpSpPr>
        <p:grpSpPr bwMode="auto">
          <a:xfrm>
            <a:off x="2197100" y="4456113"/>
            <a:ext cx="4752975" cy="647700"/>
            <a:chOff x="113" y="2251"/>
            <a:chExt cx="3039" cy="408"/>
          </a:xfrm>
        </p:grpSpPr>
        <p:sp>
          <p:nvSpPr>
            <p:cNvPr id="156686" name="Rectangle 14"/>
            <p:cNvSpPr>
              <a:spLocks noChangeArrowheads="1"/>
            </p:cNvSpPr>
            <p:nvPr/>
          </p:nvSpPr>
          <p:spPr bwMode="auto">
            <a:xfrm>
              <a:off x="113" y="2296"/>
              <a:ext cx="3039" cy="36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6687" name="Rectangle 15"/>
            <p:cNvSpPr>
              <a:spLocks noChangeArrowheads="1"/>
            </p:cNvSpPr>
            <p:nvPr/>
          </p:nvSpPr>
          <p:spPr bwMode="auto">
            <a:xfrm>
              <a:off x="113" y="2251"/>
              <a:ext cx="29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 dirty="0">
                  <a:solidFill>
                    <a:schemeClr val="accent2"/>
                  </a:solidFill>
                </a:rPr>
                <a:t>f </a:t>
              </a:r>
              <a:r>
                <a:rPr kumimoji="1" lang="en-US" altLang="zh-CN" dirty="0"/>
                <a:t>sing Christmas songs</a:t>
              </a:r>
              <a:r>
                <a:rPr kumimoji="1" lang="en-US" altLang="zh-CN" sz="1800" b="0" dirty="0">
                  <a:latin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156688" name="Group 16"/>
          <p:cNvGrpSpPr/>
          <p:nvPr/>
        </p:nvGrpSpPr>
        <p:grpSpPr bwMode="auto">
          <a:xfrm>
            <a:off x="1836738" y="5319713"/>
            <a:ext cx="5472112" cy="971550"/>
            <a:chOff x="113" y="3067"/>
            <a:chExt cx="3493" cy="612"/>
          </a:xfrm>
        </p:grpSpPr>
        <p:sp>
          <p:nvSpPr>
            <p:cNvPr id="156689" name="Rectangle 17"/>
            <p:cNvSpPr>
              <a:spLocks noChangeArrowheads="1"/>
            </p:cNvSpPr>
            <p:nvPr/>
          </p:nvSpPr>
          <p:spPr bwMode="auto">
            <a:xfrm>
              <a:off x="113" y="3067"/>
              <a:ext cx="3493" cy="590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rgbClr val="FFCC66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6690" name="Rectangle 18"/>
            <p:cNvSpPr>
              <a:spLocks noChangeArrowheads="1"/>
            </p:cNvSpPr>
            <p:nvPr/>
          </p:nvSpPr>
          <p:spPr bwMode="auto">
            <a:xfrm>
              <a:off x="113" y="3067"/>
              <a:ext cx="3357" cy="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1" lang="en-US" altLang="zh-CN" dirty="0">
                  <a:solidFill>
                    <a:schemeClr val="accent2"/>
                  </a:solidFill>
                </a:rPr>
                <a:t>g </a:t>
              </a:r>
              <a:r>
                <a:rPr kumimoji="1" lang="en-US" altLang="zh-CN" dirty="0"/>
                <a:t> say Merry Christmas to family and friends</a:t>
              </a:r>
            </a:p>
          </p:txBody>
        </p:sp>
      </p:grpSp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0" y="2224088"/>
            <a:ext cx="9144000" cy="6096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kumimoji="1" lang="en-US" altLang="zh-CN" sz="4000" dirty="0">
                <a:solidFill>
                  <a:srgbClr val="663300"/>
                </a:solidFill>
                <a:latin typeface="Comic Sans MS" panose="030F0702030302020204" pitchFamily="66" charset="0"/>
              </a:rPr>
              <a:t>Traditional things on Christmas Day</a:t>
            </a:r>
          </a:p>
        </p:txBody>
      </p:sp>
      <p:grpSp>
        <p:nvGrpSpPr>
          <p:cNvPr id="156702" name="Group 30"/>
          <p:cNvGrpSpPr/>
          <p:nvPr/>
        </p:nvGrpSpPr>
        <p:grpSpPr bwMode="auto">
          <a:xfrm>
            <a:off x="863600" y="2978150"/>
            <a:ext cx="7092950" cy="641350"/>
            <a:chOff x="0" y="2387"/>
            <a:chExt cx="4468" cy="404"/>
          </a:xfrm>
        </p:grpSpPr>
        <p:sp>
          <p:nvSpPr>
            <p:cNvPr id="156696" name="Rectangle 24"/>
            <p:cNvSpPr>
              <a:spLocks noChangeArrowheads="1"/>
            </p:cNvSpPr>
            <p:nvPr/>
          </p:nvSpPr>
          <p:spPr bwMode="auto">
            <a:xfrm>
              <a:off x="0" y="2432"/>
              <a:ext cx="4468" cy="326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CC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6697" name="Rectangle 25"/>
            <p:cNvSpPr>
              <a:spLocks noChangeArrowheads="1"/>
            </p:cNvSpPr>
            <p:nvPr/>
          </p:nvSpPr>
          <p:spPr bwMode="auto">
            <a:xfrm>
              <a:off x="105" y="2387"/>
              <a:ext cx="4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dirty="0">
                  <a:solidFill>
                    <a:schemeClr val="bg1"/>
                  </a:solidFill>
                </a:rPr>
                <a:t>b</a:t>
              </a:r>
              <a:r>
                <a:rPr kumimoji="1" lang="en-US" altLang="zh-CN" dirty="0"/>
                <a:t> have a traditional family dinner</a:t>
              </a:r>
            </a:p>
          </p:txBody>
        </p:sp>
      </p:grpSp>
      <p:pic>
        <p:nvPicPr>
          <p:cNvPr id="156700" name="Picture 28" descr="ccbear1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5445125"/>
            <a:ext cx="1257300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706" name="Picture 34" descr="200864133815480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797425"/>
            <a:ext cx="1604963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6710" name="Group 38"/>
          <p:cNvGrpSpPr/>
          <p:nvPr/>
        </p:nvGrpSpPr>
        <p:grpSpPr bwMode="auto">
          <a:xfrm>
            <a:off x="1835150" y="3698875"/>
            <a:ext cx="5121275" cy="647700"/>
            <a:chOff x="521" y="2251"/>
            <a:chExt cx="2268" cy="408"/>
          </a:xfrm>
        </p:grpSpPr>
        <p:sp>
          <p:nvSpPr>
            <p:cNvPr id="156711" name="Rectangle 39"/>
            <p:cNvSpPr>
              <a:spLocks noChangeArrowheads="1"/>
            </p:cNvSpPr>
            <p:nvPr/>
          </p:nvSpPr>
          <p:spPr bwMode="auto">
            <a:xfrm>
              <a:off x="521" y="2333"/>
              <a:ext cx="2268" cy="32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CCFF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6712" name="Rectangle 40"/>
            <p:cNvSpPr>
              <a:spLocks noChangeArrowheads="1"/>
            </p:cNvSpPr>
            <p:nvPr/>
          </p:nvSpPr>
          <p:spPr bwMode="auto">
            <a:xfrm>
              <a:off x="529" y="2251"/>
              <a:ext cx="211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>
                  <a:solidFill>
                    <a:schemeClr val="accent2"/>
                  </a:solidFill>
                </a:rPr>
                <a:t>c</a:t>
              </a:r>
              <a:r>
                <a:rPr kumimoji="1" lang="en-US" altLang="zh-CN"/>
                <a:t> have a Christmas tree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6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animBg="1"/>
      <p:bldP spid="1566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1257300"/>
            <a:ext cx="1800225" cy="123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681038" y="2647950"/>
            <a:ext cx="7129462" cy="264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25000"/>
              </a:spcBef>
            </a:pPr>
            <a:r>
              <a:rPr kumimoji="0" lang="en-US" altLang="zh-CN" sz="3600" dirty="0"/>
              <a:t>1. To understand the passage about festivals;</a:t>
            </a:r>
          </a:p>
          <a:p>
            <a:pPr>
              <a:lnSpc>
                <a:spcPct val="110000"/>
              </a:lnSpc>
              <a:spcBef>
                <a:spcPct val="25000"/>
              </a:spcBef>
            </a:pPr>
            <a:r>
              <a:rPr kumimoji="0" lang="en-US" altLang="zh-CN" sz="3600" dirty="0"/>
              <a:t>2. To read the passage and grasp the general idea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2519362" cy="679450"/>
          </a:xfrm>
          <a:prstGeom prst="rect">
            <a:avLst/>
          </a:prstGeom>
          <a:solidFill>
            <a:srgbClr val="00FFFF"/>
          </a:solidFill>
          <a:ln w="38100" cmpd="dbl" algn="ctr">
            <a:solidFill>
              <a:srgbClr val="3399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/>
              <a:t>Objectives: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09600" y="1989138"/>
            <a:ext cx="842645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dirty="0" err="1">
                <a:solidFill>
                  <a:srgbClr val="FF0000"/>
                </a:solidFill>
              </a:rPr>
              <a:t>eg</a:t>
            </a:r>
            <a:r>
              <a:rPr kumimoji="1" lang="en-US" altLang="zh-CN" dirty="0">
                <a:solidFill>
                  <a:srgbClr val="FF0000"/>
                </a:solidFill>
              </a:rPr>
              <a:t>. go shopping for presents; 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>
                <a:solidFill>
                  <a:srgbClr val="FF0000"/>
                </a:solidFill>
              </a:rPr>
              <a:t>      get lots of food ready.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/>
              <a:t>→They </a:t>
            </a:r>
            <a:r>
              <a:rPr kumimoji="1" lang="en-US" altLang="zh-CN" dirty="0">
                <a:solidFill>
                  <a:srgbClr val="FF3300"/>
                </a:solidFill>
              </a:rPr>
              <a:t>go</a:t>
            </a:r>
            <a:r>
              <a:rPr kumimoji="1" lang="en-US" altLang="zh-CN" dirty="0"/>
              <a:t> shopping for presents </a:t>
            </a:r>
            <a:r>
              <a:rPr kumimoji="1" lang="en-US" altLang="zh-CN" dirty="0">
                <a:solidFill>
                  <a:srgbClr val="0000FF"/>
                </a:solidFill>
              </a:rPr>
              <a:t>and</a:t>
            </a:r>
            <a:r>
              <a:rPr kumimoji="1" lang="en-US" altLang="zh-CN" dirty="0"/>
              <a:t> they  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/>
              <a:t>     </a:t>
            </a:r>
            <a:r>
              <a:rPr kumimoji="1" lang="en-US" altLang="zh-CN" dirty="0">
                <a:solidFill>
                  <a:srgbClr val="FF3300"/>
                </a:solidFill>
              </a:rPr>
              <a:t>get</a:t>
            </a:r>
            <a:r>
              <a:rPr kumimoji="1" lang="en-US" altLang="zh-CN" dirty="0"/>
              <a:t> lots of food ready.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/>
              <a:t>→They </a:t>
            </a:r>
            <a:r>
              <a:rPr kumimoji="1" lang="en-US" altLang="zh-CN" dirty="0">
                <a:solidFill>
                  <a:srgbClr val="FF3300"/>
                </a:solidFill>
              </a:rPr>
              <a:t>go</a:t>
            </a:r>
            <a:r>
              <a:rPr kumimoji="1" lang="en-US" altLang="zh-CN" dirty="0"/>
              <a:t> shopping for food </a:t>
            </a:r>
            <a:r>
              <a:rPr kumimoji="1" lang="en-US" altLang="zh-CN" dirty="0">
                <a:solidFill>
                  <a:srgbClr val="0000FF"/>
                </a:solidFill>
              </a:rPr>
              <a:t>and</a:t>
            </a:r>
            <a:r>
              <a:rPr kumimoji="1" lang="en-US" altLang="zh-CN" dirty="0"/>
              <a:t> </a:t>
            </a:r>
            <a:r>
              <a:rPr kumimoji="1" lang="en-US" altLang="zh-CN" dirty="0">
                <a:solidFill>
                  <a:srgbClr val="FF3300"/>
                </a:solidFill>
              </a:rPr>
              <a:t>get</a:t>
            </a:r>
            <a:r>
              <a:rPr kumimoji="1" lang="en-US" altLang="zh-CN" dirty="0"/>
              <a:t> lots     </a:t>
            </a:r>
          </a:p>
          <a:p>
            <a:pPr>
              <a:lnSpc>
                <a:spcPct val="120000"/>
              </a:lnSpc>
            </a:pPr>
            <a:r>
              <a:rPr kumimoji="1" lang="en-US" altLang="zh-CN" dirty="0"/>
              <a:t>     of food ready.</a:t>
            </a:r>
            <a:r>
              <a:rPr kumimoji="1" lang="en-US" altLang="zh-CN" sz="1800" b="0" dirty="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1518" name="Picture 14" descr="index_16"/>
          <p:cNvPicPr>
            <a:picLocks noChangeAspect="1" noChangeArrowheads="1"/>
          </p:cNvPicPr>
          <p:nvPr/>
        </p:nvPicPr>
        <p:blipFill>
          <a:blip r:embed="rId2" cstate="email"/>
          <a:srcRect r="-288"/>
          <a:stretch>
            <a:fillRect/>
          </a:stretch>
        </p:blipFill>
        <p:spPr bwMode="auto">
          <a:xfrm>
            <a:off x="431800" y="1090613"/>
            <a:ext cx="8101013" cy="66992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rgbClr val="CC3300"/>
                  </a:outerShdw>
                </a:effectLst>
              </a14:hiddenEffects>
            </a:ext>
          </a:extLst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68313" y="1112838"/>
            <a:ext cx="8351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kumimoji="1" lang="en-US" altLang="zh-CN" dirty="0">
                <a:solidFill>
                  <a:srgbClr val="009900"/>
                </a:solidFill>
              </a:rPr>
              <a:t> Write sentences with notes in Activity 4.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1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5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5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649288" y="2332038"/>
            <a:ext cx="8135937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zh-CN">
                <a:solidFill>
                  <a:srgbClr val="0000FF"/>
                </a:solidFill>
              </a:rPr>
              <a:t>They</a:t>
            </a:r>
            <a:r>
              <a:rPr kumimoji="1" lang="en-US" altLang="zh-CN"/>
              <a:t> have a tradiotinal family dinner </a:t>
            </a:r>
            <a:r>
              <a:rPr kumimoji="1" lang="en-US" altLang="zh-CN">
                <a:solidFill>
                  <a:srgbClr val="FF0000"/>
                </a:solidFill>
              </a:rPr>
              <a:t>and </a:t>
            </a:r>
            <a:r>
              <a:rPr kumimoji="1" lang="en-US" altLang="zh-CN"/>
              <a:t>open presents on Christmas Day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250825" y="3390900"/>
            <a:ext cx="82819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/>
              <a:t>2. sing Christmas songs </a:t>
            </a:r>
          </a:p>
          <a:p>
            <a:r>
              <a:rPr kumimoji="1" lang="en-US" altLang="zh-CN"/>
              <a:t>    say Merry Christmas to family friends  </a:t>
            </a: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179388" y="115888"/>
            <a:ext cx="7848600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kumimoji="1" lang="en-US" altLang="zh-CN" dirty="0"/>
              <a:t>have a traditional family dinner; open presents on Christmas Day</a:t>
            </a: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612775" y="1195388"/>
            <a:ext cx="8531225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zh-CN" dirty="0">
                <a:solidFill>
                  <a:srgbClr val="0000FF"/>
                </a:solidFill>
              </a:rPr>
              <a:t>They</a:t>
            </a:r>
            <a:r>
              <a:rPr kumimoji="1" lang="en-US" altLang="zh-CN" dirty="0"/>
              <a:t> have a </a:t>
            </a:r>
            <a:r>
              <a:rPr kumimoji="1" lang="en-US" altLang="zh-CN" dirty="0" err="1"/>
              <a:t>tradiotinal</a:t>
            </a:r>
            <a:r>
              <a:rPr kumimoji="1" lang="en-US" altLang="zh-CN" dirty="0"/>
              <a:t> family dinner </a:t>
            </a:r>
            <a:r>
              <a:rPr kumimoji="1" lang="en-US" altLang="zh-CN" dirty="0">
                <a:solidFill>
                  <a:srgbClr val="FF0000"/>
                </a:solidFill>
              </a:rPr>
              <a:t>and </a:t>
            </a:r>
            <a:r>
              <a:rPr kumimoji="1" lang="en-US" altLang="zh-CN" dirty="0">
                <a:solidFill>
                  <a:srgbClr val="0000FF"/>
                </a:solidFill>
              </a:rPr>
              <a:t>they</a:t>
            </a:r>
            <a:r>
              <a:rPr kumimoji="1" lang="en-US" altLang="zh-CN" dirty="0">
                <a:solidFill>
                  <a:srgbClr val="FF0000"/>
                </a:solidFill>
              </a:rPr>
              <a:t> </a:t>
            </a:r>
            <a:r>
              <a:rPr kumimoji="1" lang="en-US" altLang="zh-CN" dirty="0"/>
              <a:t>open presents on Christmas Day</a:t>
            </a: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719138" y="5594350"/>
            <a:ext cx="82819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/>
              <a:t>They sing Christmas songs </a:t>
            </a:r>
            <a:r>
              <a:rPr kumimoji="1" lang="en-US" altLang="zh-CN">
                <a:solidFill>
                  <a:srgbClr val="FF0000"/>
                </a:solidFill>
              </a:rPr>
              <a:t>and</a:t>
            </a:r>
            <a:r>
              <a:rPr kumimoji="1" lang="en-US" altLang="zh-CN"/>
              <a:t> say Merry Christmas to family and friends</a:t>
            </a: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682625" y="4508500"/>
            <a:ext cx="82819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0000FF"/>
                </a:solidFill>
              </a:rPr>
              <a:t>They</a:t>
            </a:r>
            <a:r>
              <a:rPr kumimoji="1" lang="en-US" altLang="zh-CN"/>
              <a:t> sing Christmas songs </a:t>
            </a:r>
            <a:r>
              <a:rPr kumimoji="1" lang="en-US" altLang="zh-CN">
                <a:solidFill>
                  <a:srgbClr val="FF0000"/>
                </a:solidFill>
              </a:rPr>
              <a:t>and</a:t>
            </a:r>
            <a:r>
              <a:rPr kumimoji="1" lang="en-US" altLang="zh-CN">
                <a:solidFill>
                  <a:srgbClr val="0000FF"/>
                </a:solidFill>
              </a:rPr>
              <a:t> they </a:t>
            </a:r>
            <a:r>
              <a:rPr kumimoji="1" lang="en-US" altLang="zh-CN"/>
              <a:t>say Merry Christmas to family and friends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36" grpId="0"/>
      <p:bldP spid="56337" grpId="0"/>
      <p:bldP spid="563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40" name="Text Box 8"/>
          <p:cNvSpPr txBox="1">
            <a:spLocks noChangeArrowheads="1"/>
          </p:cNvSpPr>
          <p:nvPr/>
        </p:nvSpPr>
        <p:spPr bwMode="auto">
          <a:xfrm>
            <a:off x="499162" y="620688"/>
            <a:ext cx="8424862" cy="569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kumimoji="1" lang="zh-CN" altLang="en-US" dirty="0">
                <a:solidFill>
                  <a:srgbClr val="000000"/>
                </a:solidFill>
              </a:rPr>
              <a:t>一、单项选择。</a:t>
            </a:r>
          </a:p>
          <a:p>
            <a:pPr>
              <a:lnSpc>
                <a:spcPct val="85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1. We have ____ food.</a:t>
            </a:r>
          </a:p>
          <a:p>
            <a:pPr>
              <a:lnSpc>
                <a:spcPct val="85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    A. lots of      B. a few       C. many</a:t>
            </a:r>
          </a:p>
          <a:p>
            <a:pPr>
              <a:lnSpc>
                <a:spcPct val="85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2. There ____ dragon and lion dancing.</a:t>
            </a:r>
          </a:p>
          <a:p>
            <a:pPr>
              <a:lnSpc>
                <a:spcPct val="85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    A. is            B. are            C. be</a:t>
            </a:r>
          </a:p>
          <a:p>
            <a:pPr>
              <a:lnSpc>
                <a:spcPct val="85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3. Everyone ____ got a piece of cake.</a:t>
            </a:r>
          </a:p>
          <a:p>
            <a:pPr>
              <a:lnSpc>
                <a:spcPct val="85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    A. is        B. has          C. there is</a:t>
            </a:r>
          </a:p>
          <a:p>
            <a:pPr>
              <a:lnSpc>
                <a:spcPct val="85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4. Red ____ good luck.</a:t>
            </a:r>
          </a:p>
          <a:p>
            <a:pPr>
              <a:lnSpc>
                <a:spcPct val="85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    A. means     B. meaning     C. mean</a:t>
            </a:r>
          </a:p>
          <a:p>
            <a:pPr>
              <a:lnSpc>
                <a:spcPct val="85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5. We ________ ready for Spring Festival. </a:t>
            </a:r>
          </a:p>
          <a:p>
            <a:pPr>
              <a:lnSpc>
                <a:spcPct val="85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    A. are gets      B. are getting              </a:t>
            </a:r>
          </a:p>
          <a:p>
            <a:pPr>
              <a:lnSpc>
                <a:spcPct val="85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    C. getting for</a:t>
            </a:r>
          </a:p>
        </p:txBody>
      </p:sp>
      <p:pic>
        <p:nvPicPr>
          <p:cNvPr id="274441" name="Picture 9" descr="b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087" y="1417613"/>
            <a:ext cx="7905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4442" name="Picture 10" descr="b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1699" y="2354238"/>
            <a:ext cx="7905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4443" name="Picture 11" descr="b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6874" y="3290863"/>
            <a:ext cx="7905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4444" name="Picture 12" descr="b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087" y="4225901"/>
            <a:ext cx="7905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4445" name="Picture 13" descr="be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937" y="5160938"/>
            <a:ext cx="790575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74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74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468313" y="908050"/>
            <a:ext cx="8351837" cy="552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zh-CN" altLang="en-US" dirty="0">
                <a:solidFill>
                  <a:srgbClr val="000000"/>
                </a:solidFill>
              </a:rPr>
              <a:t>二、根据汉语意思完成句子。</a:t>
            </a:r>
          </a:p>
          <a:p>
            <a:pPr>
              <a:lnSpc>
                <a:spcPct val="90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1. </a:t>
            </a:r>
            <a:r>
              <a:rPr kumimoji="1" lang="zh-CN" altLang="en-US" dirty="0">
                <a:solidFill>
                  <a:srgbClr val="000000"/>
                </a:solidFill>
              </a:rPr>
              <a:t>你正在学舞龙吗 ？</a:t>
            </a:r>
          </a:p>
          <a:p>
            <a:pPr>
              <a:lnSpc>
                <a:spcPct val="90000"/>
              </a:lnSpc>
            </a:pPr>
            <a:r>
              <a:rPr kumimoji="1" lang="zh-CN" altLang="en-US" dirty="0">
                <a:solidFill>
                  <a:srgbClr val="000000"/>
                </a:solidFill>
              </a:rPr>
              <a:t>    </a:t>
            </a:r>
            <a:r>
              <a:rPr kumimoji="1" lang="en-US" altLang="zh-CN" dirty="0">
                <a:solidFill>
                  <a:srgbClr val="000000"/>
                </a:solidFill>
              </a:rPr>
              <a:t>___ you _____________________? </a:t>
            </a:r>
          </a:p>
          <a:p>
            <a:pPr>
              <a:lnSpc>
                <a:spcPct val="90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2. </a:t>
            </a:r>
            <a:r>
              <a:rPr kumimoji="1" lang="zh-CN" altLang="en-US" dirty="0">
                <a:solidFill>
                  <a:srgbClr val="000000"/>
                </a:solidFill>
              </a:rPr>
              <a:t>你的母亲在装饰房子吗？ </a:t>
            </a:r>
          </a:p>
          <a:p>
            <a:pPr>
              <a:lnSpc>
                <a:spcPct val="90000"/>
              </a:lnSpc>
            </a:pPr>
            <a:r>
              <a:rPr kumimoji="1" lang="zh-CN" altLang="en-US" dirty="0">
                <a:solidFill>
                  <a:srgbClr val="000000"/>
                </a:solidFill>
              </a:rPr>
              <a:t>    </a:t>
            </a:r>
            <a:r>
              <a:rPr kumimoji="1" lang="en-US" altLang="zh-CN" dirty="0">
                <a:solidFill>
                  <a:srgbClr val="000000"/>
                </a:solidFill>
              </a:rPr>
              <a:t>__ your mother __________________? </a:t>
            </a:r>
          </a:p>
          <a:p>
            <a:pPr>
              <a:lnSpc>
                <a:spcPct val="90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3. </a:t>
            </a:r>
            <a:r>
              <a:rPr kumimoji="1" lang="zh-CN" altLang="en-US" dirty="0">
                <a:solidFill>
                  <a:srgbClr val="000000"/>
                </a:solidFill>
              </a:rPr>
              <a:t>我们对数学感兴趣。</a:t>
            </a:r>
          </a:p>
          <a:p>
            <a:pPr>
              <a:lnSpc>
                <a:spcPct val="90000"/>
              </a:lnSpc>
            </a:pPr>
            <a:r>
              <a:rPr kumimoji="1" lang="zh-CN" altLang="en-US" dirty="0">
                <a:solidFill>
                  <a:srgbClr val="000000"/>
                </a:solidFill>
              </a:rPr>
              <a:t>    </a:t>
            </a:r>
            <a:r>
              <a:rPr kumimoji="1" lang="en-US" altLang="zh-CN" dirty="0">
                <a:solidFill>
                  <a:srgbClr val="000000"/>
                </a:solidFill>
              </a:rPr>
              <a:t>We ______________ </a:t>
            </a:r>
            <a:r>
              <a:rPr kumimoji="1" lang="en-US" altLang="zh-CN" dirty="0" err="1">
                <a:solidFill>
                  <a:srgbClr val="000000"/>
                </a:solidFill>
              </a:rPr>
              <a:t>maths</a:t>
            </a:r>
            <a:r>
              <a:rPr kumimoji="1" lang="en-US" altLang="zh-CN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4. </a:t>
            </a:r>
            <a:r>
              <a:rPr kumimoji="1" lang="zh-CN" altLang="en-US" dirty="0">
                <a:solidFill>
                  <a:srgbClr val="000000"/>
                </a:solidFill>
              </a:rPr>
              <a:t>他们给他</a:t>
            </a:r>
            <a:r>
              <a:rPr kumimoji="1" lang="en-US" altLang="zh-CN" dirty="0">
                <a:solidFill>
                  <a:srgbClr val="000000"/>
                </a:solidFill>
              </a:rPr>
              <a:t>CDs</a:t>
            </a:r>
            <a:r>
              <a:rPr kumimoji="1" lang="zh-CN" altLang="en-US" dirty="0">
                <a:solidFill>
                  <a:srgbClr val="000000"/>
                </a:solidFill>
              </a:rPr>
              <a:t>或一些书。</a:t>
            </a:r>
          </a:p>
          <a:p>
            <a:pPr>
              <a:lnSpc>
                <a:spcPct val="90000"/>
              </a:lnSpc>
            </a:pPr>
            <a:r>
              <a:rPr kumimoji="1" lang="zh-CN" altLang="en-US" dirty="0">
                <a:solidFill>
                  <a:srgbClr val="000000"/>
                </a:solidFill>
              </a:rPr>
              <a:t>　</a:t>
            </a:r>
            <a:r>
              <a:rPr kumimoji="1" lang="en-US" altLang="zh-CN" dirty="0">
                <a:solidFill>
                  <a:srgbClr val="000000"/>
                </a:solidFill>
              </a:rPr>
              <a:t>They give him CDs _____________.</a:t>
            </a:r>
          </a:p>
          <a:p>
            <a:pPr>
              <a:lnSpc>
                <a:spcPct val="90000"/>
              </a:lnSpc>
            </a:pPr>
            <a:r>
              <a:rPr kumimoji="1" lang="en-US" altLang="zh-CN" dirty="0">
                <a:solidFill>
                  <a:srgbClr val="000000"/>
                </a:solidFill>
              </a:rPr>
              <a:t>5. </a:t>
            </a:r>
            <a:r>
              <a:rPr kumimoji="1" lang="zh-CN" altLang="en-US" dirty="0">
                <a:solidFill>
                  <a:srgbClr val="000000"/>
                </a:solidFill>
              </a:rPr>
              <a:t>我们在为圣诞节做准备。</a:t>
            </a:r>
          </a:p>
          <a:p>
            <a:pPr>
              <a:lnSpc>
                <a:spcPct val="90000"/>
              </a:lnSpc>
            </a:pPr>
            <a:r>
              <a:rPr kumimoji="1" lang="zh-CN" altLang="en-US" dirty="0">
                <a:solidFill>
                  <a:srgbClr val="000000"/>
                </a:solidFill>
              </a:rPr>
              <a:t>    </a:t>
            </a:r>
            <a:r>
              <a:rPr kumimoji="1" lang="en-US" altLang="zh-CN" dirty="0">
                <a:solidFill>
                  <a:srgbClr val="000000"/>
                </a:solidFill>
              </a:rPr>
              <a:t>We __________________ Christmas.</a:t>
            </a: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900113" y="1844675"/>
            <a:ext cx="6840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9900FF"/>
                </a:solidFill>
              </a:rPr>
              <a:t>Are        learning a dragon dance</a:t>
            </a: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973138" y="2852738"/>
            <a:ext cx="8135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9900FF"/>
                </a:solidFill>
              </a:rPr>
              <a:t>Is                        decorating the house</a:t>
            </a:r>
          </a:p>
        </p:txBody>
      </p:sp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1620838" y="3860800"/>
            <a:ext cx="3889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9900FF"/>
                </a:solidFill>
              </a:rPr>
              <a:t> are interested in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4645025" y="4868863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9900FF"/>
                </a:solidFill>
              </a:rPr>
              <a:t>  or some books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1620838" y="5805488"/>
            <a:ext cx="4824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9900FF"/>
                </a:solidFill>
              </a:rPr>
              <a:t> are getting ready for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/>
      <p:bldP spid="275460" grpId="0"/>
      <p:bldP spid="275461" grpId="0"/>
      <p:bldP spid="275462" grpId="0"/>
      <p:bldP spid="27546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748713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000000"/>
                </a:solidFill>
              </a:rPr>
              <a:t>6. </a:t>
            </a:r>
            <a:r>
              <a:rPr kumimoji="1" lang="zh-CN" altLang="en-US">
                <a:solidFill>
                  <a:srgbClr val="000000"/>
                </a:solidFill>
              </a:rPr>
              <a:t>我们必须马上把树叶扫掉。</a:t>
            </a:r>
          </a:p>
          <a:p>
            <a:r>
              <a:rPr kumimoji="1" lang="zh-CN" altLang="en-US">
                <a:solidFill>
                  <a:srgbClr val="000000"/>
                </a:solidFill>
              </a:rPr>
              <a:t>    </a:t>
            </a:r>
            <a:r>
              <a:rPr kumimoji="1" lang="en-US" altLang="zh-CN">
                <a:solidFill>
                  <a:srgbClr val="000000"/>
                </a:solidFill>
              </a:rPr>
              <a:t>We must __________ the leaves at once.</a:t>
            </a:r>
          </a:p>
          <a:p>
            <a:r>
              <a:rPr kumimoji="1" lang="en-US" altLang="zh-CN">
                <a:solidFill>
                  <a:srgbClr val="000000"/>
                </a:solidFill>
              </a:rPr>
              <a:t>7. </a:t>
            </a:r>
            <a:r>
              <a:rPr kumimoji="1" lang="zh-CN" altLang="en-US">
                <a:solidFill>
                  <a:srgbClr val="000000"/>
                </a:solidFill>
              </a:rPr>
              <a:t>中秋节是中国的一个传统节日。</a:t>
            </a:r>
          </a:p>
          <a:p>
            <a:r>
              <a:rPr kumimoji="1" lang="zh-CN" altLang="en-US">
                <a:solidFill>
                  <a:srgbClr val="000000"/>
                </a:solidFill>
              </a:rPr>
              <a:t>    </a:t>
            </a:r>
            <a:r>
              <a:rPr kumimoji="1" lang="en-US" altLang="zh-CN">
                <a:solidFill>
                  <a:srgbClr val="000000"/>
                </a:solidFill>
              </a:rPr>
              <a:t>The Mid-Autumn Festival is a Chinese </a:t>
            </a:r>
          </a:p>
          <a:p>
            <a:r>
              <a:rPr kumimoji="1" lang="en-US" altLang="zh-CN">
                <a:solidFill>
                  <a:srgbClr val="000000"/>
                </a:solidFill>
              </a:rPr>
              <a:t>    ________________.</a:t>
            </a:r>
          </a:p>
          <a:p>
            <a:r>
              <a:rPr kumimoji="1" lang="en-US" altLang="zh-CN">
                <a:solidFill>
                  <a:srgbClr val="000000"/>
                </a:solidFill>
              </a:rPr>
              <a:t>8. dumplings </a:t>
            </a:r>
            <a:r>
              <a:rPr kumimoji="1" lang="zh-CN" altLang="en-US">
                <a:solidFill>
                  <a:srgbClr val="000000"/>
                </a:solidFill>
              </a:rPr>
              <a:t>是什么意思？</a:t>
            </a:r>
          </a:p>
          <a:p>
            <a:r>
              <a:rPr kumimoji="1" lang="zh-CN" altLang="en-US">
                <a:solidFill>
                  <a:srgbClr val="000000"/>
                </a:solidFill>
              </a:rPr>
              <a:t>    </a:t>
            </a:r>
            <a:r>
              <a:rPr kumimoji="1" lang="en-US" altLang="zh-CN">
                <a:solidFill>
                  <a:srgbClr val="000000"/>
                </a:solidFill>
              </a:rPr>
              <a:t>_________ dumplings _____?</a:t>
            </a:r>
          </a:p>
          <a:p>
            <a:r>
              <a:rPr kumimoji="1" lang="en-US" altLang="zh-CN">
                <a:solidFill>
                  <a:srgbClr val="000000"/>
                </a:solidFill>
              </a:rPr>
              <a:t>9. </a:t>
            </a:r>
            <a:r>
              <a:rPr kumimoji="1" lang="zh-CN" altLang="en-US">
                <a:solidFill>
                  <a:srgbClr val="000000"/>
                </a:solidFill>
              </a:rPr>
              <a:t>我们有好几天不打扫家居。</a:t>
            </a:r>
          </a:p>
          <a:p>
            <a:r>
              <a:rPr kumimoji="1" lang="zh-CN" altLang="en-US">
                <a:solidFill>
                  <a:srgbClr val="000000"/>
                </a:solidFill>
              </a:rPr>
              <a:t>    </a:t>
            </a:r>
            <a:r>
              <a:rPr kumimoji="1" lang="en-US" altLang="zh-CN">
                <a:solidFill>
                  <a:srgbClr val="000000"/>
                </a:solidFill>
              </a:rPr>
              <a:t>We _________ the house ____________.</a:t>
            </a:r>
          </a:p>
          <a:p>
            <a:r>
              <a:rPr kumimoji="1" lang="en-US" altLang="zh-CN">
                <a:solidFill>
                  <a:srgbClr val="000000"/>
                </a:solidFill>
              </a:rPr>
              <a:t>10. </a:t>
            </a:r>
            <a:r>
              <a:rPr kumimoji="1" lang="zh-CN" altLang="en-US">
                <a:solidFill>
                  <a:srgbClr val="000000"/>
                </a:solidFill>
              </a:rPr>
              <a:t>红包带给我们好运。</a:t>
            </a:r>
          </a:p>
          <a:p>
            <a:r>
              <a:rPr kumimoji="1" lang="zh-CN" altLang="en-US">
                <a:solidFill>
                  <a:srgbClr val="000000"/>
                </a:solidFill>
              </a:rPr>
              <a:t>     </a:t>
            </a:r>
            <a:r>
              <a:rPr kumimoji="1" lang="en-US" altLang="zh-CN" i="1">
                <a:solidFill>
                  <a:srgbClr val="000000"/>
                </a:solidFill>
              </a:rPr>
              <a:t>Hongbao </a:t>
            </a:r>
            <a:r>
              <a:rPr kumimoji="1" lang="en-US" altLang="zh-CN">
                <a:solidFill>
                  <a:srgbClr val="000000"/>
                </a:solidFill>
              </a:rPr>
              <a:t>__________________.</a:t>
            </a:r>
          </a:p>
        </p:txBody>
      </p:sp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612775" y="2605088"/>
            <a:ext cx="432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1111FF"/>
                </a:solidFill>
              </a:rPr>
              <a:t> traditional festival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2411413" y="930275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1111FF"/>
                </a:solidFill>
              </a:rPr>
              <a:t>  sweep away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611188" y="3730625"/>
            <a:ext cx="633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1111FF"/>
                </a:solidFill>
              </a:rPr>
              <a:t>What does                      mean</a:t>
            </a:r>
          </a:p>
        </p:txBody>
      </p:sp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1260475" y="4810125"/>
            <a:ext cx="7883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1111FF"/>
                </a:solidFill>
              </a:rPr>
              <a:t>  don’t clean                  for a few days </a:t>
            </a:r>
          </a:p>
        </p:txBody>
      </p:sp>
      <p:sp>
        <p:nvSpPr>
          <p:cNvPr id="276487" name="Text Box 7"/>
          <p:cNvSpPr txBox="1">
            <a:spLocks noChangeArrowheads="1"/>
          </p:cNvSpPr>
          <p:nvPr/>
        </p:nvSpPr>
        <p:spPr bwMode="auto">
          <a:xfrm>
            <a:off x="2555875" y="5891213"/>
            <a:ext cx="489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>
                <a:solidFill>
                  <a:srgbClr val="1111FF"/>
                </a:solidFill>
              </a:rPr>
              <a:t>  brings our good luck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  <p:bldP spid="276484" grpId="0"/>
      <p:bldP spid="276485" grpId="0"/>
      <p:bldP spid="276486" grpId="0"/>
      <p:bldP spid="27648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611188" y="908050"/>
            <a:ext cx="7777162" cy="46815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DF2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39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908" name="Rectangle 4"/>
          <p:cNvSpPr>
            <a:spLocks noRot="1" noChangeArrowheads="1"/>
          </p:cNvSpPr>
          <p:nvPr/>
        </p:nvSpPr>
        <p:spPr bwMode="auto">
          <a:xfrm>
            <a:off x="2052638" y="1052513"/>
            <a:ext cx="4752975" cy="10080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7000" dirty="0">
                <a:solidFill>
                  <a:srgbClr val="9900CC"/>
                </a:solidFill>
              </a:rPr>
              <a:t>Homework</a:t>
            </a:r>
          </a:p>
        </p:txBody>
      </p:sp>
      <p:sp>
        <p:nvSpPr>
          <p:cNvPr id="123909" name="Rectangle 5"/>
          <p:cNvSpPr>
            <a:spLocks noRot="1" noChangeArrowheads="1"/>
          </p:cNvSpPr>
          <p:nvPr/>
        </p:nvSpPr>
        <p:spPr bwMode="auto">
          <a:xfrm>
            <a:off x="1439863" y="4797425"/>
            <a:ext cx="6769100" cy="719138"/>
          </a:xfrm>
          <a:prstGeom prst="rect">
            <a:avLst/>
          </a:prstGeom>
          <a:noFill/>
          <a:ln>
            <a:noFill/>
          </a:ln>
          <a:effectLst>
            <a:outerShdw dist="12700" dir="54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zh-CN" altLang="en-US" dirty="0"/>
              <a:t>要求</a:t>
            </a:r>
            <a:r>
              <a:rPr lang="en-US" altLang="zh-CN" dirty="0"/>
              <a:t>: </a:t>
            </a:r>
            <a:r>
              <a:rPr lang="zh-CN" altLang="en-US" dirty="0"/>
              <a:t>主要用现在进行时。</a:t>
            </a:r>
            <a:endParaRPr lang="zh-CN" altLang="en-US" b="0" dirty="0"/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1476375" y="2905125"/>
            <a:ext cx="6553200" cy="182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14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dirty="0"/>
              <a:t>tradition, paint, decorate, paper cut, dumpling, fireworks, all the year round</a:t>
            </a:r>
          </a:p>
        </p:txBody>
      </p:sp>
      <p:sp>
        <p:nvSpPr>
          <p:cNvPr id="123912" name="Rectangle 8"/>
          <p:cNvSpPr>
            <a:spLocks noChangeArrowheads="1"/>
          </p:cNvSpPr>
          <p:nvPr/>
        </p:nvSpPr>
        <p:spPr bwMode="auto">
          <a:xfrm>
            <a:off x="1008063" y="2205038"/>
            <a:ext cx="72009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altLang="zh-CN" dirty="0"/>
              <a:t>    </a:t>
            </a:r>
            <a:r>
              <a:rPr lang="zh-CN" altLang="en-US" dirty="0"/>
              <a:t>发挥想象，连词成文</a:t>
            </a:r>
            <a:r>
              <a:rPr lang="en-US" altLang="zh-CN" dirty="0"/>
              <a:t>(50-100</a:t>
            </a:r>
            <a:r>
              <a:rPr lang="zh-CN" altLang="en-US" dirty="0"/>
              <a:t>字</a:t>
            </a:r>
            <a:r>
              <a:rPr lang="en-US" altLang="zh-CN" dirty="0"/>
              <a:t>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498" name="Picture 2" descr="mem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908050"/>
            <a:ext cx="7345362" cy="447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499" name="Picture 3" descr="图片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3863" y="1339850"/>
            <a:ext cx="1582737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500" name="WordArt 4"/>
          <p:cNvSpPr>
            <a:spLocks noChangeArrowheads="1" noChangeShapeType="1" noTextEdit="1"/>
          </p:cNvSpPr>
          <p:nvPr/>
        </p:nvSpPr>
        <p:spPr bwMode="auto">
          <a:xfrm>
            <a:off x="3435350" y="1844675"/>
            <a:ext cx="3657600" cy="790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 panose="020B0604020202020204"/>
                <a:cs typeface="Arial" panose="020B0604020202020204"/>
              </a:rPr>
              <a:t>Preview</a:t>
            </a:r>
            <a:endParaRPr lang="zh-CN" altLang="en-US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1187450" y="3008313"/>
            <a:ext cx="7129463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Tx/>
              <a:buAutoNum type="arabicPeriod"/>
            </a:pPr>
            <a:r>
              <a:rPr kumimoji="0" lang="en-GB" altLang="zh-CN" sz="3600" dirty="0"/>
              <a:t> To preview Present continuous</a:t>
            </a:r>
          </a:p>
          <a:p>
            <a:pPr>
              <a:lnSpc>
                <a:spcPct val="115000"/>
              </a:lnSpc>
            </a:pPr>
            <a:r>
              <a:rPr kumimoji="0" lang="en-GB" altLang="zh-CN" sz="3600" dirty="0"/>
              <a:t>2. To practise the </a:t>
            </a:r>
            <a:r>
              <a:rPr kumimoji="0" lang="en-GB" altLang="zh-CN" sz="3600" dirty="0" smtClean="0"/>
              <a:t>vocabulary </a:t>
            </a:r>
            <a:endParaRPr kumimoji="0" lang="en-GB" altLang="zh-CN" sz="3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 animBg="1"/>
      <p:bldP spid="23450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9" name="Picture 5" descr="1c6c16c6e3eba8039d163dc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41"/>
          <a:stretch>
            <a:fillRect/>
          </a:stretch>
        </p:blipFill>
        <p:spPr bwMode="auto">
          <a:xfrm>
            <a:off x="6350" y="763588"/>
            <a:ext cx="4681538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88" name="Picture 4" descr="65dfa51fc9d540dda78669a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431800" y="771526"/>
            <a:ext cx="6308725" cy="49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90" name="WordArt 6"/>
          <p:cNvSpPr>
            <a:spLocks noChangeArrowheads="1" noChangeShapeType="1" noTextEdit="1"/>
          </p:cNvSpPr>
          <p:nvPr/>
        </p:nvSpPr>
        <p:spPr bwMode="auto">
          <a:xfrm>
            <a:off x="3348038" y="2708275"/>
            <a:ext cx="5184775" cy="151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7200" i="1" kern="10">
                <a:solidFill>
                  <a:srgbClr val="6600CC"/>
                </a:solidFill>
                <a:latin typeface="Times New Roman" panose="02020603050405020304"/>
                <a:cs typeface="Times New Roman" panose="02020603050405020304"/>
              </a:rPr>
              <a:t>Byebye!</a:t>
            </a:r>
            <a:endParaRPr lang="zh-CN" altLang="en-US" sz="7200" i="1" kern="10">
              <a:solidFill>
                <a:srgbClr val="6600CC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07950" y="1695450"/>
            <a:ext cx="8964613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zh-CN" sz="5200" dirty="0">
                <a:solidFill>
                  <a:srgbClr val="9900CC"/>
                </a:solidFill>
                <a:latin typeface="Arial" panose="020B0604020202020204" pitchFamily="34" charset="0"/>
              </a:rPr>
              <a:t>What do you do when Spring Festival </a:t>
            </a:r>
            <a:r>
              <a:rPr lang="en-US" altLang="zh-CN" sz="5200" dirty="0">
                <a:solidFill>
                  <a:srgbClr val="FF0000"/>
                </a:solidFill>
                <a:latin typeface="Arial" panose="020B0604020202020204" pitchFamily="34" charset="0"/>
              </a:rPr>
              <a:t>is coming</a:t>
            </a:r>
            <a:r>
              <a:rPr lang="en-US" altLang="zh-CN" sz="5200" dirty="0">
                <a:solidFill>
                  <a:srgbClr val="9900CC"/>
                </a:solidFill>
                <a:latin typeface="Arial" panose="020B0604020202020204" pitchFamily="34" charset="0"/>
              </a:rPr>
              <a:t>?</a:t>
            </a:r>
          </a:p>
        </p:txBody>
      </p:sp>
      <p:pic>
        <p:nvPicPr>
          <p:cNvPr id="60423" name="Picture 7" descr="0322505012-0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3716338"/>
            <a:ext cx="2484438" cy="27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Oval 2"/>
          <p:cNvSpPr>
            <a:spLocks noChangeArrowheads="1"/>
          </p:cNvSpPr>
          <p:nvPr/>
        </p:nvSpPr>
        <p:spPr bwMode="auto">
          <a:xfrm>
            <a:off x="2916238" y="3068638"/>
            <a:ext cx="4498975" cy="1181100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sz="4500">
                <a:solidFill>
                  <a:srgbClr val="00D000"/>
                </a:solidFill>
                <a:latin typeface="Comic Sans MS" panose="030F0702030302020204" pitchFamily="66" charset="0"/>
              </a:rPr>
              <a:t>Do somethings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802313" y="4948238"/>
            <a:ext cx="283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dirty="0">
                <a:solidFill>
                  <a:srgbClr val="0000FF"/>
                </a:solidFill>
              </a:rPr>
              <a:t>  buy clothes  </a:t>
            </a:r>
            <a:endParaRPr kumimoji="1" lang="en-US" altLang="zh-CN" sz="2400" b="0" dirty="0">
              <a:solidFill>
                <a:srgbClr val="0000FF"/>
              </a:solidFill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-36513" y="4149725"/>
            <a:ext cx="3384551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dirty="0">
                <a:solidFill>
                  <a:srgbClr val="0000FF"/>
                </a:solidFill>
              </a:rPr>
              <a:t> sweep the floor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4925" y="2066925"/>
            <a:ext cx="4537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dirty="0">
                <a:solidFill>
                  <a:srgbClr val="0000FF"/>
                </a:solidFill>
              </a:rPr>
              <a:t> set off fireworks</a:t>
            </a:r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 flipH="1" flipV="1">
            <a:off x="5076825" y="2205038"/>
            <a:ext cx="0" cy="863600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636963" y="1557338"/>
            <a:ext cx="2879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dirty="0">
                <a:solidFill>
                  <a:srgbClr val="0000FF"/>
                </a:solidFill>
              </a:rPr>
              <a:t> clean house</a:t>
            </a: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 flipH="1">
            <a:off x="4211638" y="4292600"/>
            <a:ext cx="576262" cy="649288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2951163" y="4924425"/>
            <a:ext cx="2484437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kumimoji="1" lang="en-US" altLang="zh-CN" dirty="0">
                <a:solidFill>
                  <a:srgbClr val="0000FF"/>
                </a:solidFill>
              </a:rPr>
              <a:t> learn a lion dance</a:t>
            </a:r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6407150" y="4292600"/>
            <a:ext cx="720725" cy="720725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 flipH="1" flipV="1">
            <a:off x="2411413" y="2636838"/>
            <a:ext cx="1404937" cy="576262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 flipH="1">
            <a:off x="1979613" y="3933825"/>
            <a:ext cx="1150937" cy="214313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3505" name="Group 17"/>
          <p:cNvGrpSpPr/>
          <p:nvPr/>
        </p:nvGrpSpPr>
        <p:grpSpPr bwMode="auto">
          <a:xfrm>
            <a:off x="34925" y="44450"/>
            <a:ext cx="3455988" cy="1008063"/>
            <a:chOff x="203" y="259"/>
            <a:chExt cx="2177" cy="585"/>
          </a:xfrm>
        </p:grpSpPr>
        <p:sp>
          <p:nvSpPr>
            <p:cNvPr id="63506" name="Text Box 18"/>
            <p:cNvSpPr txBox="1">
              <a:spLocks noChangeArrowheads="1"/>
            </p:cNvSpPr>
            <p:nvPr/>
          </p:nvSpPr>
          <p:spPr bwMode="auto">
            <a:xfrm>
              <a:off x="249" y="259"/>
              <a:ext cx="2131" cy="3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>
                  <a:solidFill>
                    <a:srgbClr val="CC00CC"/>
                  </a:solidFill>
                  <a:latin typeface="Arial" panose="020B0604020202020204" pitchFamily="34" charset="0"/>
                </a:rPr>
                <a:t>Brainstorming</a:t>
              </a:r>
            </a:p>
          </p:txBody>
        </p:sp>
        <p:pic>
          <p:nvPicPr>
            <p:cNvPr id="63507" name="Picture 19" descr="鱼1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3" y="300"/>
              <a:ext cx="2133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3509" name="Line 21"/>
          <p:cNvSpPr>
            <a:spLocks noChangeShapeType="1"/>
          </p:cNvSpPr>
          <p:nvPr/>
        </p:nvSpPr>
        <p:spPr bwMode="auto">
          <a:xfrm flipV="1">
            <a:off x="6480175" y="2636838"/>
            <a:ext cx="719138" cy="495300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6229350" y="1682750"/>
            <a:ext cx="2879725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kumimoji="1" lang="en-US" altLang="zh-CN" dirty="0">
                <a:solidFill>
                  <a:srgbClr val="0000FF"/>
                </a:solidFill>
              </a:rPr>
              <a:t> decorate the doors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  <p:bldP spid="63493" grpId="0"/>
      <p:bldP spid="63494" grpId="0"/>
      <p:bldP spid="63495" grpId="0" animBg="1"/>
      <p:bldP spid="63496" grpId="0"/>
      <p:bldP spid="63497" grpId="0" animBg="1"/>
      <p:bldP spid="63498" grpId="0"/>
      <p:bldP spid="63500" grpId="0" animBg="1"/>
      <p:bldP spid="63502" grpId="0" animBg="1"/>
      <p:bldP spid="63503" grpId="0" animBg="1"/>
      <p:bldP spid="63509" grpId="0" animBg="1"/>
      <p:bldP spid="635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val 2"/>
          <p:cNvSpPr>
            <a:spLocks noChangeArrowheads="1"/>
          </p:cNvSpPr>
          <p:nvPr/>
        </p:nvSpPr>
        <p:spPr bwMode="auto">
          <a:xfrm>
            <a:off x="2843213" y="3101975"/>
            <a:ext cx="2971800" cy="178276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sz="4000">
                <a:solidFill>
                  <a:srgbClr val="00AC00"/>
                </a:solidFill>
                <a:latin typeface="Comic Sans MS" panose="030F0702030302020204" pitchFamily="66" charset="0"/>
              </a:rPr>
              <a:t>Festivals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431800" y="650875"/>
            <a:ext cx="8532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400">
                <a:solidFill>
                  <a:srgbClr val="0000FF"/>
                </a:solidFill>
              </a:rPr>
              <a:t>Some festivals of foreign countries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V="1">
            <a:off x="5507038" y="2708275"/>
            <a:ext cx="1081087" cy="6477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6300788" y="2205038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>
                <a:solidFill>
                  <a:srgbClr val="008600"/>
                </a:solidFill>
              </a:rPr>
              <a:t>Christmas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987675" y="5667375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008600"/>
                </a:solidFill>
              </a:rPr>
              <a:t>Valentine’s Day</a:t>
            </a:r>
            <a:endParaRPr kumimoji="1" lang="en-US" altLang="zh-CN" sz="2400" b="0">
              <a:solidFill>
                <a:srgbClr val="008600"/>
              </a:solidFill>
            </a:endParaRPr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 flipH="1" flipV="1">
            <a:off x="2124075" y="3749675"/>
            <a:ext cx="762000" cy="1746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79388" y="3357563"/>
            <a:ext cx="2162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008600"/>
                </a:solidFill>
              </a:rPr>
              <a:t>Carnival</a:t>
            </a:r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 flipV="1">
            <a:off x="2195513" y="2452688"/>
            <a:ext cx="957262" cy="9112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331913" y="1878013"/>
            <a:ext cx="1741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008600"/>
                </a:solidFill>
              </a:rPr>
              <a:t>Easter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3059113" y="1517650"/>
            <a:ext cx="4824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008600"/>
                </a:solidFill>
              </a:rPr>
              <a:t>Thanksgiving Day</a:t>
            </a:r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1835150" y="4468813"/>
            <a:ext cx="1223963" cy="47307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250825" y="4803775"/>
            <a:ext cx="3563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008600"/>
                </a:solidFill>
              </a:rPr>
              <a:t>Mother’s Day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6813550" y="4732338"/>
            <a:ext cx="233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>
                <a:solidFill>
                  <a:srgbClr val="008600"/>
                </a:solidFill>
              </a:rPr>
              <a:t>Halloween</a:t>
            </a:r>
            <a:r>
              <a:rPr kumimoji="1" lang="en-US" altLang="zh-CN" sz="2800" b="0">
                <a:solidFill>
                  <a:srgbClr val="008600"/>
                </a:solidFill>
              </a:rPr>
              <a:t> </a:t>
            </a:r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>
            <a:off x="5867400" y="4149725"/>
            <a:ext cx="1081088" cy="6477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V="1">
            <a:off x="4284663" y="2236788"/>
            <a:ext cx="71437" cy="79216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5" name="Line 19"/>
          <p:cNvSpPr>
            <a:spLocks noChangeShapeType="1"/>
          </p:cNvSpPr>
          <p:nvPr/>
        </p:nvSpPr>
        <p:spPr bwMode="auto">
          <a:xfrm flipH="1">
            <a:off x="4572000" y="4902200"/>
            <a:ext cx="71438" cy="863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  <p:bldP spid="65541" grpId="0"/>
      <p:bldP spid="65543" grpId="0"/>
      <p:bldP spid="65544" grpId="0" animBg="1"/>
      <p:bldP spid="65545" grpId="0"/>
      <p:bldP spid="65546" grpId="0" animBg="1"/>
      <p:bldP spid="65547" grpId="0"/>
      <p:bldP spid="65548" grpId="0"/>
      <p:bldP spid="65549" grpId="0" animBg="1"/>
      <p:bldP spid="65550" grpId="0"/>
      <p:bldP spid="65551" grpId="0"/>
      <p:bldP spid="65552" grpId="0" animBg="1"/>
      <p:bldP spid="65553" grpId="0" animBg="1"/>
      <p:bldP spid="655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 descr="601212173728513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916113"/>
            <a:ext cx="6626225" cy="17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2844800" y="2071688"/>
            <a:ext cx="4103688" cy="1327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dist" fontAlgn="b">
              <a:spcBef>
                <a:spcPct val="50000"/>
              </a:spcBef>
            </a:pPr>
            <a:r>
              <a:rPr lang="en-US" altLang="zh-CN" sz="8100">
                <a:solidFill>
                  <a:srgbClr val="009900"/>
                </a:solidFill>
                <a:latin typeface="Arial" panose="020B0604020202020204" pitchFamily="34" charset="0"/>
              </a:rPr>
              <a:t>Review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971550" y="3759200"/>
            <a:ext cx="6913563" cy="77787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F7E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500">
                <a:solidFill>
                  <a:srgbClr val="6600FF"/>
                </a:solidFill>
                <a:latin typeface="Arial" panose="020B0604020202020204" pitchFamily="34" charset="0"/>
              </a:rPr>
              <a:t>Words and expressions</a:t>
            </a:r>
          </a:p>
        </p:txBody>
      </p:sp>
      <p:pic>
        <p:nvPicPr>
          <p:cNvPr id="202758" name="Picture 6" descr="plag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4788" y="2260600"/>
            <a:ext cx="1225550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759" name="Picture 7" descr="word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51725" y="5878513"/>
            <a:ext cx="1692275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250825" y="2349500"/>
            <a:ext cx="85693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5200" dirty="0">
                <a:solidFill>
                  <a:srgbClr val="6600FF"/>
                </a:solidFill>
                <a:latin typeface="Arial Black" panose="020B0A04020102020204" pitchFamily="34" charset="0"/>
              </a:rPr>
              <a:t>Read the words and expressions loudly.</a:t>
            </a:r>
          </a:p>
        </p:txBody>
      </p:sp>
      <p:pic>
        <p:nvPicPr>
          <p:cNvPr id="258052" name="Picture 4" descr="word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5157788"/>
            <a:ext cx="161925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900113" y="1679575"/>
            <a:ext cx="331152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1" lang="en-US" altLang="zh-CN" dirty="0"/>
              <a:t>Christmas           </a:t>
            </a:r>
          </a:p>
          <a:p>
            <a:pPr algn="r"/>
            <a:r>
              <a:rPr kumimoji="1" lang="en-US" altLang="zh-CN" dirty="0"/>
              <a:t>February</a:t>
            </a:r>
          </a:p>
          <a:p>
            <a:pPr algn="r"/>
            <a:r>
              <a:rPr kumimoji="1" lang="en-US" altLang="zh-CN" dirty="0"/>
              <a:t>January</a:t>
            </a:r>
          </a:p>
          <a:p>
            <a:pPr algn="r"/>
            <a:r>
              <a:rPr kumimoji="1" lang="en-US" altLang="zh-CN" dirty="0"/>
              <a:t>before</a:t>
            </a:r>
          </a:p>
          <a:p>
            <a:pPr algn="r"/>
            <a:r>
              <a:rPr kumimoji="1" lang="en-US" altLang="zh-CN" dirty="0"/>
              <a:t>sweep away                       </a:t>
            </a:r>
          </a:p>
          <a:p>
            <a:pPr algn="r"/>
            <a:r>
              <a:rPr kumimoji="1" lang="en-US" altLang="zh-CN" dirty="0"/>
              <a:t>luck</a:t>
            </a:r>
          </a:p>
          <a:p>
            <a:pPr algn="r"/>
            <a:r>
              <a:rPr kumimoji="1" lang="en-US" altLang="zh-CN" dirty="0"/>
              <a:t>table</a:t>
            </a:r>
          </a:p>
          <a:p>
            <a:pPr algn="r"/>
            <a:r>
              <a:rPr kumimoji="1" lang="en-US" altLang="zh-CN" dirty="0"/>
              <a:t>celebrate</a:t>
            </a: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4211638" y="1700213"/>
            <a:ext cx="453707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      n. </a:t>
            </a:r>
            <a:r>
              <a:rPr kumimoji="1" lang="zh-CN" altLang="en-US" dirty="0">
                <a:solidFill>
                  <a:srgbClr val="0000CC"/>
                </a:solidFill>
              </a:rPr>
              <a:t>圣诞节</a:t>
            </a:r>
          </a:p>
          <a:p>
            <a:r>
              <a:rPr kumimoji="1" lang="zh-CN" altLang="en-US" dirty="0">
                <a:solidFill>
                  <a:srgbClr val="FF0000"/>
                </a:solidFill>
              </a:rPr>
              <a:t>      </a:t>
            </a:r>
            <a:r>
              <a:rPr kumimoji="1" lang="en-US" altLang="zh-CN" dirty="0">
                <a:solidFill>
                  <a:srgbClr val="FF0000"/>
                </a:solidFill>
              </a:rPr>
              <a:t>n. </a:t>
            </a:r>
            <a:r>
              <a:rPr kumimoji="1" lang="zh-CN" altLang="en-US" dirty="0">
                <a:solidFill>
                  <a:srgbClr val="0000CC"/>
                </a:solidFill>
              </a:rPr>
              <a:t>二月</a:t>
            </a:r>
          </a:p>
          <a:p>
            <a:r>
              <a:rPr kumimoji="1" lang="zh-CN" altLang="en-US" dirty="0">
                <a:solidFill>
                  <a:srgbClr val="FF0000"/>
                </a:solidFill>
              </a:rPr>
              <a:t>      </a:t>
            </a:r>
            <a:r>
              <a:rPr kumimoji="1" lang="en-US" altLang="zh-CN" dirty="0">
                <a:solidFill>
                  <a:srgbClr val="FF0000"/>
                </a:solidFill>
              </a:rPr>
              <a:t>n. </a:t>
            </a:r>
            <a:r>
              <a:rPr kumimoji="1" lang="zh-CN" altLang="en-US" dirty="0">
                <a:solidFill>
                  <a:srgbClr val="0000CC"/>
                </a:solidFill>
              </a:rPr>
              <a:t>一月</a:t>
            </a:r>
          </a:p>
          <a:p>
            <a:r>
              <a:rPr kumimoji="1" lang="en-US" altLang="zh-CN" dirty="0">
                <a:solidFill>
                  <a:srgbClr val="FF0000"/>
                </a:solidFill>
              </a:rPr>
              <a:t>prep. </a:t>
            </a:r>
            <a:r>
              <a:rPr kumimoji="1" lang="zh-CN" altLang="en-US" dirty="0">
                <a:solidFill>
                  <a:srgbClr val="0000CC"/>
                </a:solidFill>
              </a:rPr>
              <a:t>在</a:t>
            </a:r>
            <a:r>
              <a:rPr kumimoji="1" lang="en-US" altLang="zh-CN" dirty="0">
                <a:solidFill>
                  <a:srgbClr val="0000CC"/>
                </a:solidFill>
              </a:rPr>
              <a:t>……</a:t>
            </a:r>
            <a:r>
              <a:rPr kumimoji="1" lang="zh-CN" altLang="en-US" dirty="0">
                <a:solidFill>
                  <a:srgbClr val="0000CC"/>
                </a:solidFill>
              </a:rPr>
              <a:t>之前</a:t>
            </a:r>
          </a:p>
          <a:p>
            <a:r>
              <a:rPr kumimoji="1" lang="zh-CN" altLang="en-US" dirty="0">
                <a:solidFill>
                  <a:srgbClr val="FF0000"/>
                </a:solidFill>
              </a:rPr>
              <a:t>          </a:t>
            </a:r>
            <a:r>
              <a:rPr kumimoji="1" lang="zh-CN" altLang="en-US" dirty="0">
                <a:solidFill>
                  <a:srgbClr val="0000CC"/>
                </a:solidFill>
              </a:rPr>
              <a:t>扫去</a:t>
            </a:r>
          </a:p>
          <a:p>
            <a:r>
              <a:rPr kumimoji="1" lang="zh-CN" altLang="en-US" dirty="0">
                <a:solidFill>
                  <a:srgbClr val="FF0000"/>
                </a:solidFill>
              </a:rPr>
              <a:t>      </a:t>
            </a:r>
            <a:r>
              <a:rPr kumimoji="1" lang="en-US" altLang="zh-CN" dirty="0">
                <a:solidFill>
                  <a:srgbClr val="FF0000"/>
                </a:solidFill>
              </a:rPr>
              <a:t>n. </a:t>
            </a:r>
            <a:r>
              <a:rPr kumimoji="1" lang="zh-CN" altLang="en-US" dirty="0">
                <a:solidFill>
                  <a:srgbClr val="0000CC"/>
                </a:solidFill>
              </a:rPr>
              <a:t>运气</a:t>
            </a:r>
          </a:p>
          <a:p>
            <a:r>
              <a:rPr kumimoji="1" lang="zh-CN" altLang="en-US" dirty="0">
                <a:solidFill>
                  <a:srgbClr val="FF0000"/>
                </a:solidFill>
              </a:rPr>
              <a:t>      </a:t>
            </a:r>
            <a:r>
              <a:rPr kumimoji="1" lang="en-US" altLang="zh-CN" dirty="0">
                <a:solidFill>
                  <a:srgbClr val="FF0000"/>
                </a:solidFill>
              </a:rPr>
              <a:t>n. </a:t>
            </a:r>
            <a:r>
              <a:rPr kumimoji="1" lang="zh-CN" altLang="en-US" dirty="0">
                <a:solidFill>
                  <a:srgbClr val="0000CC"/>
                </a:solidFill>
              </a:rPr>
              <a:t>桌子</a:t>
            </a:r>
          </a:p>
          <a:p>
            <a:r>
              <a:rPr kumimoji="1" lang="zh-CN" altLang="en-US" dirty="0">
                <a:solidFill>
                  <a:srgbClr val="FF0000"/>
                </a:solidFill>
              </a:rPr>
              <a:t>      </a:t>
            </a:r>
            <a:r>
              <a:rPr kumimoji="1" lang="en-US" altLang="zh-CN" dirty="0">
                <a:solidFill>
                  <a:srgbClr val="FF0000"/>
                </a:solidFill>
              </a:rPr>
              <a:t>v. </a:t>
            </a:r>
            <a:r>
              <a:rPr kumimoji="1" lang="zh-CN" altLang="en-US" dirty="0">
                <a:solidFill>
                  <a:srgbClr val="0000CC"/>
                </a:solidFill>
              </a:rPr>
              <a:t>庆祝</a:t>
            </a:r>
          </a:p>
        </p:txBody>
      </p:sp>
      <p:grpSp>
        <p:nvGrpSpPr>
          <p:cNvPr id="244744" name="Group 8"/>
          <p:cNvGrpSpPr/>
          <p:nvPr/>
        </p:nvGrpSpPr>
        <p:grpSpPr bwMode="auto">
          <a:xfrm>
            <a:off x="1835150" y="549275"/>
            <a:ext cx="5905500" cy="863600"/>
            <a:chOff x="1066" y="300"/>
            <a:chExt cx="3675" cy="544"/>
          </a:xfrm>
        </p:grpSpPr>
        <p:pic>
          <p:nvPicPr>
            <p:cNvPr id="244745" name="Picture 4" descr="logo0445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66" y="300"/>
              <a:ext cx="3675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4746" name="Rectangle 10"/>
            <p:cNvSpPr>
              <a:spLocks noChangeArrowheads="1"/>
            </p:cNvSpPr>
            <p:nvPr/>
          </p:nvSpPr>
          <p:spPr bwMode="auto">
            <a:xfrm>
              <a:off x="1338" y="350"/>
              <a:ext cx="317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 Words and expressions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4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/>
      <p:bldP spid="244739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ext Box 2"/>
          <p:cNvSpPr txBox="1">
            <a:spLocks noChangeArrowheads="1"/>
          </p:cNvSpPr>
          <p:nvPr/>
        </p:nvSpPr>
        <p:spPr bwMode="auto">
          <a:xfrm>
            <a:off x="0" y="1489075"/>
            <a:ext cx="3851275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1" lang="en-US" altLang="zh-CN"/>
              <a:t>traditional           </a:t>
            </a:r>
          </a:p>
          <a:p>
            <a:pPr algn="r"/>
            <a:r>
              <a:rPr kumimoji="1" lang="en-US" altLang="zh-CN"/>
              <a:t>dumpling</a:t>
            </a:r>
          </a:p>
          <a:p>
            <a:pPr algn="r"/>
            <a:r>
              <a:rPr kumimoji="1" lang="en-US" altLang="zh-CN"/>
              <a:t>programme</a:t>
            </a:r>
          </a:p>
          <a:p>
            <a:pPr algn="r"/>
            <a:r>
              <a:rPr kumimoji="1" lang="en-US" altLang="zh-CN"/>
              <a:t>sweater</a:t>
            </a:r>
          </a:p>
          <a:p>
            <a:pPr algn="r"/>
            <a:r>
              <a:rPr kumimoji="1" lang="en-US" altLang="zh-CN"/>
              <a:t>coat</a:t>
            </a:r>
          </a:p>
          <a:p>
            <a:pPr algn="r"/>
            <a:r>
              <a:rPr kumimoji="1" lang="en-US" altLang="zh-CN"/>
              <a:t>mean                       </a:t>
            </a:r>
          </a:p>
          <a:p>
            <a:pPr algn="r"/>
            <a:r>
              <a:rPr kumimoji="1" lang="en-US" altLang="zh-CN"/>
              <a:t>lucky</a:t>
            </a:r>
          </a:p>
          <a:p>
            <a:pPr algn="r"/>
            <a:r>
              <a:rPr kumimoji="1" lang="en-US" altLang="zh-CN"/>
              <a:t>merry</a:t>
            </a:r>
          </a:p>
          <a:p>
            <a:pPr algn="r"/>
            <a:r>
              <a:rPr kumimoji="1" lang="en-US" altLang="zh-CN"/>
              <a:t>Merry Christamas</a:t>
            </a: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3851275" y="1466850"/>
            <a:ext cx="4932363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FF0000"/>
                </a:solidFill>
              </a:rPr>
              <a:t>adj. </a:t>
            </a:r>
            <a:r>
              <a:rPr kumimoji="1" lang="zh-CN" altLang="en-US">
                <a:solidFill>
                  <a:srgbClr val="0000CC"/>
                </a:solidFill>
              </a:rPr>
              <a:t>传统的</a:t>
            </a:r>
          </a:p>
          <a:p>
            <a:r>
              <a:rPr kumimoji="1" lang="zh-CN" altLang="en-US">
                <a:solidFill>
                  <a:srgbClr val="FF0000"/>
                </a:solidFill>
              </a:rPr>
              <a:t>    </a:t>
            </a:r>
            <a:r>
              <a:rPr kumimoji="1" lang="en-US" altLang="zh-CN">
                <a:solidFill>
                  <a:srgbClr val="FF0000"/>
                </a:solidFill>
              </a:rPr>
              <a:t>n. </a:t>
            </a:r>
            <a:r>
              <a:rPr kumimoji="1" lang="zh-CN" altLang="en-US">
                <a:solidFill>
                  <a:srgbClr val="0000CC"/>
                </a:solidFill>
              </a:rPr>
              <a:t>饺子；团子</a:t>
            </a:r>
          </a:p>
          <a:p>
            <a:r>
              <a:rPr kumimoji="1" lang="zh-CN" altLang="en-US">
                <a:solidFill>
                  <a:srgbClr val="FF0000"/>
                </a:solidFill>
              </a:rPr>
              <a:t>    </a:t>
            </a:r>
            <a:r>
              <a:rPr kumimoji="1" lang="en-US" altLang="zh-CN">
                <a:solidFill>
                  <a:srgbClr val="FF0000"/>
                </a:solidFill>
              </a:rPr>
              <a:t>n. </a:t>
            </a:r>
            <a:r>
              <a:rPr kumimoji="1" lang="en-US" altLang="zh-CN">
                <a:solidFill>
                  <a:srgbClr val="0000CC"/>
                </a:solidFill>
              </a:rPr>
              <a:t>(</a:t>
            </a:r>
            <a:r>
              <a:rPr kumimoji="1" lang="zh-CN" altLang="en-US">
                <a:solidFill>
                  <a:srgbClr val="0000CC"/>
                </a:solidFill>
              </a:rPr>
              <a:t>电视</a:t>
            </a:r>
            <a:r>
              <a:rPr kumimoji="1" lang="en-US" altLang="zh-CN">
                <a:solidFill>
                  <a:srgbClr val="0000CC"/>
                </a:solidFill>
              </a:rPr>
              <a:t>)</a:t>
            </a:r>
            <a:r>
              <a:rPr kumimoji="1" lang="zh-CN" altLang="en-US">
                <a:solidFill>
                  <a:srgbClr val="0000CC"/>
                </a:solidFill>
              </a:rPr>
              <a:t>节目</a:t>
            </a:r>
          </a:p>
          <a:p>
            <a:r>
              <a:rPr kumimoji="1" lang="zh-CN" altLang="en-US">
                <a:solidFill>
                  <a:srgbClr val="FF0000"/>
                </a:solidFill>
              </a:rPr>
              <a:t>    </a:t>
            </a:r>
            <a:r>
              <a:rPr kumimoji="1" lang="en-US" altLang="zh-CN">
                <a:solidFill>
                  <a:srgbClr val="FF0000"/>
                </a:solidFill>
              </a:rPr>
              <a:t>n. </a:t>
            </a:r>
            <a:r>
              <a:rPr kumimoji="1" lang="zh-CN" altLang="en-US">
                <a:solidFill>
                  <a:srgbClr val="0000CC"/>
                </a:solidFill>
              </a:rPr>
              <a:t>厚运动衫；毛线衣</a:t>
            </a:r>
          </a:p>
          <a:p>
            <a:r>
              <a:rPr kumimoji="1" lang="zh-CN" altLang="en-US">
                <a:solidFill>
                  <a:srgbClr val="FF0000"/>
                </a:solidFill>
              </a:rPr>
              <a:t>    </a:t>
            </a:r>
            <a:r>
              <a:rPr kumimoji="1" lang="en-US" altLang="zh-CN">
                <a:solidFill>
                  <a:srgbClr val="FF0000"/>
                </a:solidFill>
              </a:rPr>
              <a:t>n. </a:t>
            </a:r>
            <a:r>
              <a:rPr kumimoji="1" lang="zh-CN" altLang="en-US">
                <a:solidFill>
                  <a:srgbClr val="0000CC"/>
                </a:solidFill>
              </a:rPr>
              <a:t>外套</a:t>
            </a:r>
          </a:p>
          <a:p>
            <a:r>
              <a:rPr kumimoji="1" lang="zh-CN" altLang="en-US">
                <a:solidFill>
                  <a:srgbClr val="FF0000"/>
                </a:solidFill>
              </a:rPr>
              <a:t>    </a:t>
            </a:r>
            <a:r>
              <a:rPr kumimoji="1" lang="en-US" altLang="zh-CN">
                <a:solidFill>
                  <a:srgbClr val="FF0000"/>
                </a:solidFill>
              </a:rPr>
              <a:t>v. </a:t>
            </a:r>
            <a:endParaRPr kumimoji="1" lang="en-US" altLang="zh-CN">
              <a:solidFill>
                <a:srgbClr val="0000CC"/>
              </a:solidFill>
            </a:endParaRPr>
          </a:p>
          <a:p>
            <a:r>
              <a:rPr kumimoji="1" lang="en-US" altLang="zh-CN">
                <a:solidFill>
                  <a:srgbClr val="FF0000"/>
                </a:solidFill>
              </a:rPr>
              <a:t> adj. </a:t>
            </a:r>
            <a:r>
              <a:rPr kumimoji="1" lang="zh-CN" altLang="en-US">
                <a:solidFill>
                  <a:srgbClr val="0000CC"/>
                </a:solidFill>
              </a:rPr>
              <a:t>幸运的</a:t>
            </a:r>
          </a:p>
          <a:p>
            <a:r>
              <a:rPr kumimoji="1" lang="zh-CN" altLang="en-US">
                <a:solidFill>
                  <a:srgbClr val="FF0000"/>
                </a:solidFill>
              </a:rPr>
              <a:t> </a:t>
            </a:r>
            <a:r>
              <a:rPr kumimoji="1" lang="en-US" altLang="zh-CN">
                <a:solidFill>
                  <a:srgbClr val="FF0000"/>
                </a:solidFill>
              </a:rPr>
              <a:t>adj. </a:t>
            </a:r>
            <a:r>
              <a:rPr kumimoji="1" lang="zh-CN" altLang="en-US">
                <a:solidFill>
                  <a:srgbClr val="0000CC"/>
                </a:solidFill>
              </a:rPr>
              <a:t>愉快的；高兴的</a:t>
            </a:r>
          </a:p>
          <a:p>
            <a:r>
              <a:rPr kumimoji="1" lang="zh-CN" altLang="en-US">
                <a:solidFill>
                  <a:srgbClr val="FF0000"/>
                </a:solidFill>
              </a:rPr>
              <a:t>         </a:t>
            </a:r>
            <a:r>
              <a:rPr kumimoji="1" lang="zh-CN" altLang="en-US">
                <a:solidFill>
                  <a:srgbClr val="0000CC"/>
                </a:solidFill>
              </a:rPr>
              <a:t>圣诞快乐</a:t>
            </a:r>
          </a:p>
        </p:txBody>
      </p:sp>
      <p:grpSp>
        <p:nvGrpSpPr>
          <p:cNvPr id="245768" name="Group 8"/>
          <p:cNvGrpSpPr/>
          <p:nvPr/>
        </p:nvGrpSpPr>
        <p:grpSpPr bwMode="auto">
          <a:xfrm>
            <a:off x="1619250" y="476250"/>
            <a:ext cx="5834063" cy="863600"/>
            <a:chOff x="1066" y="300"/>
            <a:chExt cx="3675" cy="544"/>
          </a:xfrm>
        </p:grpSpPr>
        <p:pic>
          <p:nvPicPr>
            <p:cNvPr id="245769" name="Picture 4" descr="logo0445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66" y="300"/>
              <a:ext cx="3675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770" name="Rectangle 10"/>
            <p:cNvSpPr>
              <a:spLocks noChangeArrowheads="1"/>
            </p:cNvSpPr>
            <p:nvPr/>
          </p:nvSpPr>
          <p:spPr bwMode="auto">
            <a:xfrm>
              <a:off x="1338" y="350"/>
              <a:ext cx="317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rgbClr val="FF0000"/>
                  </a:solidFill>
                </a:rPr>
                <a:t>Words and expressions</a:t>
              </a:r>
            </a:p>
          </p:txBody>
        </p:sp>
      </p:grpSp>
      <p:sp>
        <p:nvSpPr>
          <p:cNvPr id="245773" name="Rectangle 13"/>
          <p:cNvSpPr>
            <a:spLocks noChangeArrowheads="1"/>
          </p:cNvSpPr>
          <p:nvPr/>
        </p:nvSpPr>
        <p:spPr bwMode="auto">
          <a:xfrm>
            <a:off x="4787900" y="4227513"/>
            <a:ext cx="3455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>
                <a:solidFill>
                  <a:srgbClr val="0000CC"/>
                </a:solidFill>
              </a:rPr>
              <a:t>意思是</a:t>
            </a:r>
            <a:r>
              <a:rPr kumimoji="1" lang="en-US" altLang="zh-CN">
                <a:solidFill>
                  <a:srgbClr val="0000CC"/>
                </a:solidFill>
              </a:rPr>
              <a:t>; </a:t>
            </a:r>
            <a:r>
              <a:rPr kumimoji="1" lang="zh-CN" altLang="en-US">
                <a:solidFill>
                  <a:srgbClr val="0000CC"/>
                </a:solidFill>
              </a:rPr>
              <a:t>意味着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45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5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  <p:bldP spid="245763" grpId="0" uiExpand="1" build="allAtOnce"/>
      <p:bldP spid="245773" grpId="0"/>
    </p:bldLst>
  </p:timing>
</p:sld>
</file>

<file path=ppt/theme/theme1.xml><?xml version="1.0" encoding="utf-8"?>
<a:theme xmlns:a="http://schemas.openxmlformats.org/drawingml/2006/main" name="WWW.2PPT.COM&#10;">
  <a:themeElements>
    <a:clrScheme name="时钟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时钟设计模板">
      <a:majorFont>
        <a:latin typeface="宋体"/>
        <a:ea typeface="宋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钟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钟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钟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钟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钟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钟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时钟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时钟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时钟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时钟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时钟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时钟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Microsoft Office PowerPoint</Application>
  <PresentationFormat>全屏显示(4:3)</PresentationFormat>
  <Paragraphs>217</Paragraphs>
  <Slides>27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宋体</vt:lpstr>
      <vt:lpstr>微软雅黑</vt:lpstr>
      <vt:lpstr>Arial</vt:lpstr>
      <vt:lpstr>Arial Black</vt:lpstr>
      <vt:lpstr>Comic Sans MS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2004-11-09T03:27:00Z</dcterms:created>
  <dcterms:modified xsi:type="dcterms:W3CDTF">2023-01-16T19:47:01Z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0008003411000000000001024120</vt:lpwstr>
  </property>
  <property fmtid="{D5CDD505-2E9C-101B-9397-08002B2CF9AE}" pid="3" name="ICV">
    <vt:lpwstr>E8402B67092342CC90309FE6E5F2FB85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