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2"/>
  </p:notesMasterIdLst>
  <p:sldIdLst>
    <p:sldId id="298" r:id="rId2"/>
    <p:sldId id="279" r:id="rId3"/>
    <p:sldId id="286" r:id="rId4"/>
    <p:sldId id="266" r:id="rId5"/>
    <p:sldId id="308" r:id="rId6"/>
    <p:sldId id="262" r:id="rId7"/>
    <p:sldId id="301" r:id="rId8"/>
    <p:sldId id="300" r:id="rId9"/>
    <p:sldId id="307" r:id="rId10"/>
    <p:sldId id="309" r:id="rId11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CCFF99"/>
    <a:srgbClr val="FF0000"/>
    <a:srgbClr val="FF3300"/>
    <a:srgbClr val="D60093"/>
    <a:srgbClr val="990033"/>
    <a:srgbClr val="FF66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83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b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b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411C60A-E878-4714-AC7B-92AE09CAF5C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31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F75BFC6-74E3-47F8-9714-AF2B29D3E52D}" type="slidenum">
              <a:rPr lang="en-US" altLang="zh-CN" sz="1200" b="0" smtClean="0"/>
              <a:t>1</a:t>
            </a:fld>
            <a:endParaRPr lang="en-US" altLang="zh-CN" sz="1200" b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6A39640-5033-42B4-B6FA-3EF2F93BFB3A}" type="slidenum">
              <a:rPr lang="en-US" altLang="zh-CN" sz="1200" b="0" smtClean="0"/>
              <a:t>10</a:t>
            </a:fld>
            <a:endParaRPr lang="en-US" altLang="zh-CN" sz="1200" b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22B49A9-A0E7-44E6-A441-C4E2824FE53A}" type="slidenum">
              <a:rPr lang="en-US" altLang="zh-CN" sz="1200" b="0" smtClean="0"/>
              <a:t>2</a:t>
            </a:fld>
            <a:endParaRPr lang="en-US" altLang="zh-CN" sz="1200" b="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536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49C18C5-BA08-4350-B09F-927A98DEF6BC}" type="slidenum">
              <a:rPr lang="en-US" altLang="zh-CN" sz="1200" b="0" smtClean="0"/>
              <a:t>3</a:t>
            </a:fld>
            <a:endParaRPr lang="en-US" altLang="zh-CN" sz="1200" b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6A612A8-CC61-4B99-8F1C-0A7B02F506BE}" type="slidenum">
              <a:rPr lang="en-US" altLang="zh-CN" sz="1200" b="0" smtClean="0"/>
              <a:t>4</a:t>
            </a:fld>
            <a:endParaRPr lang="en-US" altLang="zh-CN" sz="1200" b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2CD10C9-FE67-4A7F-A347-31C896580DC9}" type="slidenum">
              <a:rPr lang="en-US" altLang="zh-CN" sz="1200" b="0" smtClean="0"/>
              <a:t>5</a:t>
            </a:fld>
            <a:endParaRPr lang="en-US" altLang="zh-CN" sz="1200" b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FC605C3-83E9-42EB-8AF9-5408510D0471}" type="slidenum">
              <a:rPr lang="en-US" altLang="zh-CN" sz="1200" b="0" smtClean="0"/>
              <a:t>6</a:t>
            </a:fld>
            <a:endParaRPr lang="en-US" altLang="zh-CN" sz="1200" b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56E5664-77ED-4C28-8236-1EFEB527AC11}" type="slidenum">
              <a:rPr lang="en-US" altLang="zh-CN" sz="1200" b="0" smtClean="0"/>
              <a:t>7</a:t>
            </a:fld>
            <a:endParaRPr lang="en-US" altLang="zh-CN" sz="1200" b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C62AFD5-7626-4BAB-85DD-127E216F5195}" type="slidenum">
              <a:rPr lang="en-US" altLang="zh-CN" sz="1200" b="0" smtClean="0"/>
              <a:t>8</a:t>
            </a:fld>
            <a:endParaRPr lang="en-US" altLang="zh-CN" sz="1200" b="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E2F6CF8-7ADE-4DE2-B1B3-10688AC50D42}" type="slidenum">
              <a:rPr lang="en-US" altLang="zh-CN" sz="1200" b="0" smtClean="0"/>
              <a:t>9</a:t>
            </a:fld>
            <a:endParaRPr lang="en-US" altLang="zh-CN" sz="1200" b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61A5-76F0-466C-8956-C3D5FDCC6FD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43A60-58C5-46CC-87FA-03684861A7A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23838-3330-4EF9-B6B3-5F90BF8FC0B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D5928-73B8-4B4B-B129-DD5FBA1FE1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1B157-C845-4C8F-ABE5-EEE02D07423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58DA7-1376-4D7C-B916-054897EFB65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04DCD-1FC3-43D5-A6CB-8F36CC390D1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FC2D7-CBBF-464A-A826-845BA47398E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BD52E-2879-4A51-A3C8-1763D48219E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59C84-BE73-44A1-87CF-63998F389C3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 b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234785B-CDF0-44F3-8C27-65E2A59915A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4"/>
          <p:cNvSpPr>
            <a:spLocks noChangeArrowheads="1"/>
          </p:cNvSpPr>
          <p:nvPr/>
        </p:nvSpPr>
        <p:spPr bwMode="auto">
          <a:xfrm>
            <a:off x="2005350" y="1770063"/>
            <a:ext cx="52629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中宋简" pitchFamily="49" charset="-122"/>
                <a:ea typeface="汉仪中宋简" pitchFamily="49" charset="-122"/>
              </a:rPr>
              <a:t>角 </a:t>
            </a:r>
            <a:r>
              <a:rPr lang="zh-CN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中宋简" pitchFamily="49" charset="-122"/>
                <a:ea typeface="汉仪中宋简" pitchFamily="49" charset="-122"/>
              </a:rPr>
              <a:t>的 分 类</a:t>
            </a:r>
            <a:endParaRPr lang="zh-CN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中宋简" pitchFamily="49" charset="-122"/>
              <a:ea typeface="汉仪中宋简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57327" y="5118983"/>
            <a:ext cx="3294492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357188"/>
            <a:ext cx="8658225" cy="621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2451100" y="1957388"/>
            <a:ext cx="1357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110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2511425" y="3971925"/>
            <a:ext cx="13573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140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2500313" y="4797425"/>
            <a:ext cx="1357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40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2528888" y="5559425"/>
            <a:ext cx="1357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/>
      <p:bldP spid="96262" grpId="0"/>
      <p:bldP spid="96263" grpId="0"/>
      <p:bldP spid="962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 bwMode="auto">
          <a:xfrm>
            <a:off x="2928938" y="2786063"/>
            <a:ext cx="2286000" cy="2133600"/>
            <a:chOff x="432" y="1296"/>
            <a:chExt cx="1440" cy="1344"/>
          </a:xfrm>
        </p:grpSpPr>
        <p:sp>
          <p:nvSpPr>
            <p:cNvPr id="3077" name="Line 14"/>
            <p:cNvSpPr>
              <a:spLocks noChangeShapeType="1"/>
            </p:cNvSpPr>
            <p:nvPr/>
          </p:nvSpPr>
          <p:spPr bwMode="auto">
            <a:xfrm flipH="1">
              <a:off x="432" y="1296"/>
              <a:ext cx="0" cy="1344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8" name="Line 15"/>
            <p:cNvSpPr>
              <a:spLocks noChangeShapeType="1"/>
            </p:cNvSpPr>
            <p:nvPr/>
          </p:nvSpPr>
          <p:spPr bwMode="auto">
            <a:xfrm flipV="1">
              <a:off x="432" y="2640"/>
              <a:ext cx="1440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9" name="Line 16"/>
            <p:cNvSpPr>
              <a:spLocks noChangeShapeType="1"/>
            </p:cNvSpPr>
            <p:nvPr/>
          </p:nvSpPr>
          <p:spPr bwMode="auto">
            <a:xfrm>
              <a:off x="432" y="24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0" name="Line 17"/>
            <p:cNvSpPr>
              <a:spLocks noChangeShapeType="1"/>
            </p:cNvSpPr>
            <p:nvPr/>
          </p:nvSpPr>
          <p:spPr bwMode="auto">
            <a:xfrm>
              <a:off x="576" y="2496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1" name="Line 20"/>
            <p:cNvSpPr>
              <a:spLocks noChangeShapeType="1"/>
            </p:cNvSpPr>
            <p:nvPr/>
          </p:nvSpPr>
          <p:spPr bwMode="auto">
            <a:xfrm flipV="1">
              <a:off x="432" y="1296"/>
              <a:ext cx="0" cy="1344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1835150" y="1412875"/>
            <a:ext cx="27368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8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直角</a:t>
            </a:r>
          </a:p>
        </p:txBody>
      </p:sp>
      <p:sp>
        <p:nvSpPr>
          <p:cNvPr id="28712" name="Text Box 40"/>
          <p:cNvSpPr txBox="1">
            <a:spLocks noChangeArrowheads="1"/>
          </p:cNvSpPr>
          <p:nvPr/>
        </p:nvSpPr>
        <p:spPr bwMode="auto">
          <a:xfrm>
            <a:off x="3786188" y="1428750"/>
            <a:ext cx="21478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dirty="0">
                <a:latin typeface="楷体_GB2312" pitchFamily="49" charset="-122"/>
                <a:ea typeface="楷体_GB2312" pitchFamily="49" charset="-122"/>
              </a:rPr>
              <a:t>= 90º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287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9" grpId="0"/>
      <p:bldP spid="2871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 bwMode="auto">
          <a:xfrm>
            <a:off x="685800" y="2057400"/>
            <a:ext cx="2286000" cy="2133600"/>
            <a:chOff x="432" y="1296"/>
            <a:chExt cx="1440" cy="1344"/>
          </a:xfrm>
        </p:grpSpPr>
        <p:sp>
          <p:nvSpPr>
            <p:cNvPr id="4113" name="Line 3"/>
            <p:cNvSpPr>
              <a:spLocks noChangeShapeType="1"/>
            </p:cNvSpPr>
            <p:nvPr/>
          </p:nvSpPr>
          <p:spPr bwMode="auto">
            <a:xfrm flipV="1">
              <a:off x="432" y="2640"/>
              <a:ext cx="1440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4" name="Line 4"/>
            <p:cNvSpPr>
              <a:spLocks noChangeShapeType="1"/>
            </p:cNvSpPr>
            <p:nvPr/>
          </p:nvSpPr>
          <p:spPr bwMode="auto">
            <a:xfrm>
              <a:off x="432" y="24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5" name="Line 5"/>
            <p:cNvSpPr>
              <a:spLocks noChangeShapeType="1"/>
            </p:cNvSpPr>
            <p:nvPr/>
          </p:nvSpPr>
          <p:spPr bwMode="auto">
            <a:xfrm>
              <a:off x="576" y="2496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6" name="Arc 6"/>
            <p:cNvSpPr/>
            <p:nvPr/>
          </p:nvSpPr>
          <p:spPr bwMode="auto">
            <a:xfrm>
              <a:off x="624" y="2400"/>
              <a:ext cx="192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4117" name="Line 7"/>
            <p:cNvSpPr>
              <a:spLocks noChangeShapeType="1"/>
            </p:cNvSpPr>
            <p:nvPr/>
          </p:nvSpPr>
          <p:spPr bwMode="auto">
            <a:xfrm flipV="1">
              <a:off x="432" y="1680"/>
              <a:ext cx="672" cy="96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8" name="Line 8"/>
            <p:cNvSpPr>
              <a:spLocks noChangeShapeType="1"/>
            </p:cNvSpPr>
            <p:nvPr/>
          </p:nvSpPr>
          <p:spPr bwMode="auto">
            <a:xfrm flipV="1">
              <a:off x="432" y="1296"/>
              <a:ext cx="0" cy="1344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099" name="Line 9"/>
          <p:cNvSpPr>
            <a:spLocks noChangeShapeType="1"/>
          </p:cNvSpPr>
          <p:nvPr/>
        </p:nvSpPr>
        <p:spPr bwMode="auto">
          <a:xfrm flipV="1">
            <a:off x="3581400" y="4191000"/>
            <a:ext cx="2286000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0" name="Line 10"/>
          <p:cNvSpPr>
            <a:spLocks noChangeShapeType="1"/>
          </p:cNvSpPr>
          <p:nvPr/>
        </p:nvSpPr>
        <p:spPr bwMode="auto">
          <a:xfrm>
            <a:off x="3581400" y="3962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1" name="Line 11"/>
          <p:cNvSpPr>
            <a:spLocks noChangeShapeType="1"/>
          </p:cNvSpPr>
          <p:nvPr/>
        </p:nvSpPr>
        <p:spPr bwMode="auto">
          <a:xfrm>
            <a:off x="3810000" y="3962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2" name="Line 12"/>
          <p:cNvSpPr>
            <a:spLocks noChangeShapeType="1"/>
          </p:cNvSpPr>
          <p:nvPr/>
        </p:nvSpPr>
        <p:spPr bwMode="auto">
          <a:xfrm flipV="1">
            <a:off x="3581400" y="2743200"/>
            <a:ext cx="1981200" cy="14478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3" name="Line 13"/>
          <p:cNvSpPr>
            <a:spLocks noChangeShapeType="1"/>
          </p:cNvSpPr>
          <p:nvPr/>
        </p:nvSpPr>
        <p:spPr bwMode="auto">
          <a:xfrm>
            <a:off x="3581400" y="2133600"/>
            <a:ext cx="0" cy="2057400"/>
          </a:xfrm>
          <a:prstGeom prst="line">
            <a:avLst/>
          </a:prstGeom>
          <a:noFill/>
          <a:ln w="38100">
            <a:solidFill>
              <a:srgbClr val="0099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4" name="Freeform 14"/>
          <p:cNvSpPr/>
          <p:nvPr/>
        </p:nvSpPr>
        <p:spPr bwMode="auto">
          <a:xfrm>
            <a:off x="3962400" y="3886200"/>
            <a:ext cx="88900" cy="304800"/>
          </a:xfrm>
          <a:custGeom>
            <a:avLst/>
            <a:gdLst>
              <a:gd name="T0" fmla="*/ 0 w 56"/>
              <a:gd name="T1" fmla="*/ 0 h 192"/>
              <a:gd name="T2" fmla="*/ 2147483647 w 56"/>
              <a:gd name="T3" fmla="*/ 2147483647 h 192"/>
              <a:gd name="T4" fmla="*/ 2147483647 w 56"/>
              <a:gd name="T5" fmla="*/ 2147483647 h 192"/>
              <a:gd name="T6" fmla="*/ 0 60000 65536"/>
              <a:gd name="T7" fmla="*/ 0 60000 65536"/>
              <a:gd name="T8" fmla="*/ 0 60000 65536"/>
              <a:gd name="T9" fmla="*/ 0 w 56"/>
              <a:gd name="T10" fmla="*/ 0 h 192"/>
              <a:gd name="T11" fmla="*/ 56 w 5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192">
                <a:moveTo>
                  <a:pt x="0" y="0"/>
                </a:moveTo>
                <a:cubicBezTo>
                  <a:pt x="20" y="32"/>
                  <a:pt x="40" y="64"/>
                  <a:pt x="48" y="96"/>
                </a:cubicBezTo>
                <a:cubicBezTo>
                  <a:pt x="56" y="128"/>
                  <a:pt x="48" y="176"/>
                  <a:pt x="48" y="192"/>
                </a:cubicBezTo>
              </a:path>
            </a:pathLst>
          </a:custGeom>
          <a:noFill/>
          <a:ln w="3810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105" name="Line 21"/>
          <p:cNvSpPr>
            <a:spLocks noChangeShapeType="1"/>
          </p:cNvSpPr>
          <p:nvPr/>
        </p:nvSpPr>
        <p:spPr bwMode="auto">
          <a:xfrm flipV="1">
            <a:off x="6477000" y="4191000"/>
            <a:ext cx="2133600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6" name="Line 22"/>
          <p:cNvSpPr>
            <a:spLocks noChangeShapeType="1"/>
          </p:cNvSpPr>
          <p:nvPr/>
        </p:nvSpPr>
        <p:spPr bwMode="auto">
          <a:xfrm>
            <a:off x="6477000" y="3962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7" name="Line 23"/>
          <p:cNvSpPr>
            <a:spLocks noChangeShapeType="1"/>
          </p:cNvSpPr>
          <p:nvPr/>
        </p:nvSpPr>
        <p:spPr bwMode="auto">
          <a:xfrm>
            <a:off x="6705600" y="3962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8" name="Line 24"/>
          <p:cNvSpPr>
            <a:spLocks noChangeShapeType="1"/>
          </p:cNvSpPr>
          <p:nvPr/>
        </p:nvSpPr>
        <p:spPr bwMode="auto">
          <a:xfrm flipV="1">
            <a:off x="6477000" y="3276600"/>
            <a:ext cx="1905000" cy="9144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9" name="Line 25"/>
          <p:cNvSpPr>
            <a:spLocks noChangeShapeType="1"/>
          </p:cNvSpPr>
          <p:nvPr/>
        </p:nvSpPr>
        <p:spPr bwMode="auto">
          <a:xfrm flipH="1">
            <a:off x="6477000" y="2057400"/>
            <a:ext cx="0" cy="2133600"/>
          </a:xfrm>
          <a:prstGeom prst="line">
            <a:avLst/>
          </a:prstGeom>
          <a:noFill/>
          <a:ln w="38100">
            <a:solidFill>
              <a:srgbClr val="0099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10" name="Freeform 26"/>
          <p:cNvSpPr/>
          <p:nvPr/>
        </p:nvSpPr>
        <p:spPr bwMode="auto">
          <a:xfrm>
            <a:off x="6934200" y="3962400"/>
            <a:ext cx="152400" cy="228600"/>
          </a:xfrm>
          <a:custGeom>
            <a:avLst/>
            <a:gdLst>
              <a:gd name="T0" fmla="*/ 0 w 112"/>
              <a:gd name="T1" fmla="*/ 0 h 144"/>
              <a:gd name="T2" fmla="*/ 2147483647 w 112"/>
              <a:gd name="T3" fmla="*/ 2147483647 h 144"/>
              <a:gd name="T4" fmla="*/ 2147483647 w 112"/>
              <a:gd name="T5" fmla="*/ 2147483647 h 144"/>
              <a:gd name="T6" fmla="*/ 0 60000 65536"/>
              <a:gd name="T7" fmla="*/ 0 60000 65536"/>
              <a:gd name="T8" fmla="*/ 0 60000 65536"/>
              <a:gd name="T9" fmla="*/ 0 w 112"/>
              <a:gd name="T10" fmla="*/ 0 h 144"/>
              <a:gd name="T11" fmla="*/ 112 w 11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144">
                <a:moveTo>
                  <a:pt x="0" y="0"/>
                </a:moveTo>
                <a:cubicBezTo>
                  <a:pt x="40" y="12"/>
                  <a:pt x="80" y="24"/>
                  <a:pt x="96" y="48"/>
                </a:cubicBezTo>
                <a:cubicBezTo>
                  <a:pt x="112" y="72"/>
                  <a:pt x="96" y="128"/>
                  <a:pt x="96" y="1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3810000" y="928688"/>
            <a:ext cx="39306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4800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小于</a:t>
            </a:r>
            <a:r>
              <a:rPr lang="en-US" altLang="zh-CN" sz="4800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90 º</a:t>
            </a:r>
            <a:r>
              <a:rPr lang="zh-CN" altLang="en-US" sz="4800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的角</a:t>
            </a:r>
            <a:endParaRPr lang="zh-CN" altLang="en-US" sz="48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1981200" y="914400"/>
            <a:ext cx="28590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4800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48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锐角</a:t>
            </a:r>
            <a:endParaRPr lang="zh-CN" altLang="en-US" sz="4800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1" grpId="0" autoUpdateAnimBg="0"/>
      <p:bldP spid="3689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9" name="Text Box 91"/>
          <p:cNvSpPr txBox="1">
            <a:spLocks noChangeArrowheads="1"/>
          </p:cNvSpPr>
          <p:nvPr/>
        </p:nvSpPr>
        <p:spPr bwMode="auto">
          <a:xfrm>
            <a:off x="3779838" y="1449388"/>
            <a:ext cx="49672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4400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4400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而小于</a:t>
            </a:r>
            <a:r>
              <a:rPr lang="en-US" altLang="zh-CN" sz="4400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180º</a:t>
            </a:r>
            <a:r>
              <a:rPr lang="zh-CN" altLang="en-US" sz="4400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的角</a:t>
            </a:r>
          </a:p>
        </p:txBody>
      </p:sp>
      <p:sp>
        <p:nvSpPr>
          <p:cNvPr id="12380" name="Text Box 92"/>
          <p:cNvSpPr txBox="1">
            <a:spLocks noChangeArrowheads="1"/>
          </p:cNvSpPr>
          <p:nvPr/>
        </p:nvSpPr>
        <p:spPr bwMode="auto">
          <a:xfrm>
            <a:off x="747713" y="1457325"/>
            <a:ext cx="167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44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钝角</a:t>
            </a:r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124" name="Text Box 115"/>
          <p:cNvSpPr txBox="1">
            <a:spLocks noChangeArrowheads="1"/>
          </p:cNvSpPr>
          <p:nvPr/>
        </p:nvSpPr>
        <p:spPr bwMode="auto">
          <a:xfrm>
            <a:off x="2051050" y="1435100"/>
            <a:ext cx="29606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4400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大于</a:t>
            </a:r>
            <a:r>
              <a:rPr lang="en-US" altLang="zh-CN" sz="4400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90º</a:t>
            </a:r>
            <a:endParaRPr lang="en-US" altLang="zh-CN" sz="4400" dirty="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5125" name="Group 127"/>
          <p:cNvGrpSpPr/>
          <p:nvPr/>
        </p:nvGrpSpPr>
        <p:grpSpPr bwMode="auto">
          <a:xfrm>
            <a:off x="436563" y="2724150"/>
            <a:ext cx="8402637" cy="2133600"/>
            <a:chOff x="275" y="1248"/>
            <a:chExt cx="5293" cy="1344"/>
          </a:xfrm>
        </p:grpSpPr>
        <p:sp>
          <p:nvSpPr>
            <p:cNvPr id="5126" name="Line 8"/>
            <p:cNvSpPr>
              <a:spLocks noChangeShapeType="1"/>
            </p:cNvSpPr>
            <p:nvPr/>
          </p:nvSpPr>
          <p:spPr bwMode="auto">
            <a:xfrm>
              <a:off x="803" y="2399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7" name="Line 9"/>
            <p:cNvSpPr>
              <a:spLocks noChangeShapeType="1"/>
            </p:cNvSpPr>
            <p:nvPr/>
          </p:nvSpPr>
          <p:spPr bwMode="auto">
            <a:xfrm>
              <a:off x="947" y="2399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8" name="Line 10"/>
            <p:cNvSpPr>
              <a:spLocks noChangeShapeType="1"/>
            </p:cNvSpPr>
            <p:nvPr/>
          </p:nvSpPr>
          <p:spPr bwMode="auto">
            <a:xfrm>
              <a:off x="803" y="2543"/>
              <a:ext cx="1104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9" name="Line 16"/>
            <p:cNvSpPr>
              <a:spLocks noChangeShapeType="1"/>
            </p:cNvSpPr>
            <p:nvPr/>
          </p:nvSpPr>
          <p:spPr bwMode="auto">
            <a:xfrm>
              <a:off x="275" y="1583"/>
              <a:ext cx="528" cy="96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0" name="Arc 23"/>
            <p:cNvSpPr/>
            <p:nvPr/>
          </p:nvSpPr>
          <p:spPr bwMode="auto">
            <a:xfrm>
              <a:off x="672" y="2304"/>
              <a:ext cx="420" cy="240"/>
            </a:xfrm>
            <a:custGeom>
              <a:avLst/>
              <a:gdLst>
                <a:gd name="T0" fmla="*/ 0 w 23616"/>
                <a:gd name="T1" fmla="*/ 0 h 21600"/>
                <a:gd name="T2" fmla="*/ 0 w 23616"/>
                <a:gd name="T3" fmla="*/ 0 h 21600"/>
                <a:gd name="T4" fmla="*/ 0 w 23616"/>
                <a:gd name="T5" fmla="*/ 0 h 21600"/>
                <a:gd name="T6" fmla="*/ 0 60000 65536"/>
                <a:gd name="T7" fmla="*/ 0 60000 65536"/>
                <a:gd name="T8" fmla="*/ 0 60000 65536"/>
                <a:gd name="T9" fmla="*/ 0 w 23616"/>
                <a:gd name="T10" fmla="*/ 0 h 21600"/>
                <a:gd name="T11" fmla="*/ 23616 w 2361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16" h="21600" fill="none" extrusionOk="0">
                  <a:moveTo>
                    <a:pt x="0" y="94"/>
                  </a:moveTo>
                  <a:cubicBezTo>
                    <a:pt x="670" y="31"/>
                    <a:pt x="1342" y="-1"/>
                    <a:pt x="2016" y="0"/>
                  </a:cubicBezTo>
                  <a:cubicBezTo>
                    <a:pt x="13945" y="0"/>
                    <a:pt x="23616" y="9670"/>
                    <a:pt x="23616" y="21600"/>
                  </a:cubicBezTo>
                </a:path>
                <a:path w="23616" h="21600" stroke="0" extrusionOk="0">
                  <a:moveTo>
                    <a:pt x="0" y="94"/>
                  </a:moveTo>
                  <a:cubicBezTo>
                    <a:pt x="670" y="31"/>
                    <a:pt x="1342" y="-1"/>
                    <a:pt x="2016" y="0"/>
                  </a:cubicBezTo>
                  <a:cubicBezTo>
                    <a:pt x="13945" y="0"/>
                    <a:pt x="23616" y="9670"/>
                    <a:pt x="23616" y="21600"/>
                  </a:cubicBezTo>
                  <a:lnTo>
                    <a:pt x="2016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5131" name="Line 36"/>
            <p:cNvSpPr>
              <a:spLocks noChangeShapeType="1"/>
            </p:cNvSpPr>
            <p:nvPr/>
          </p:nvSpPr>
          <p:spPr bwMode="auto">
            <a:xfrm flipH="1">
              <a:off x="816" y="1248"/>
              <a:ext cx="0" cy="1296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2" name="Line 68"/>
            <p:cNvSpPr>
              <a:spLocks noChangeShapeType="1"/>
            </p:cNvSpPr>
            <p:nvPr/>
          </p:nvSpPr>
          <p:spPr bwMode="auto">
            <a:xfrm flipV="1">
              <a:off x="2399" y="2544"/>
              <a:ext cx="1200" cy="1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3" name="Line 69"/>
            <p:cNvSpPr>
              <a:spLocks noChangeShapeType="1"/>
            </p:cNvSpPr>
            <p:nvPr/>
          </p:nvSpPr>
          <p:spPr bwMode="auto">
            <a:xfrm>
              <a:off x="2399" y="2400"/>
              <a:ext cx="14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4" name="Line 70"/>
            <p:cNvSpPr>
              <a:spLocks noChangeShapeType="1"/>
            </p:cNvSpPr>
            <p:nvPr/>
          </p:nvSpPr>
          <p:spPr bwMode="auto">
            <a:xfrm>
              <a:off x="2543" y="2400"/>
              <a:ext cx="1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5" name="Line 71"/>
            <p:cNvSpPr>
              <a:spLocks noChangeShapeType="1"/>
            </p:cNvSpPr>
            <p:nvPr/>
          </p:nvSpPr>
          <p:spPr bwMode="auto">
            <a:xfrm flipH="1" flipV="1">
              <a:off x="1535" y="1728"/>
              <a:ext cx="864" cy="816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6" name="Arc 72"/>
            <p:cNvSpPr/>
            <p:nvPr/>
          </p:nvSpPr>
          <p:spPr bwMode="auto">
            <a:xfrm>
              <a:off x="2160" y="2258"/>
              <a:ext cx="565" cy="298"/>
            </a:xfrm>
            <a:custGeom>
              <a:avLst/>
              <a:gdLst>
                <a:gd name="T0" fmla="*/ 0 w 31758"/>
                <a:gd name="T1" fmla="*/ 0 h 26839"/>
                <a:gd name="T2" fmla="*/ 0 w 31758"/>
                <a:gd name="T3" fmla="*/ 0 h 26839"/>
                <a:gd name="T4" fmla="*/ 0 w 31758"/>
                <a:gd name="T5" fmla="*/ 0 h 26839"/>
                <a:gd name="T6" fmla="*/ 0 60000 65536"/>
                <a:gd name="T7" fmla="*/ 0 60000 65536"/>
                <a:gd name="T8" fmla="*/ 0 60000 65536"/>
                <a:gd name="T9" fmla="*/ 0 w 31758"/>
                <a:gd name="T10" fmla="*/ 0 h 26839"/>
                <a:gd name="T11" fmla="*/ 31758 w 31758"/>
                <a:gd name="T12" fmla="*/ 26839 h 268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758" h="26839" fill="none" extrusionOk="0">
                  <a:moveTo>
                    <a:pt x="-1" y="2537"/>
                  </a:moveTo>
                  <a:cubicBezTo>
                    <a:pt x="3126" y="871"/>
                    <a:pt x="6615" y="-1"/>
                    <a:pt x="10158" y="0"/>
                  </a:cubicBezTo>
                  <a:cubicBezTo>
                    <a:pt x="22087" y="0"/>
                    <a:pt x="31758" y="9670"/>
                    <a:pt x="31758" y="21600"/>
                  </a:cubicBezTo>
                  <a:cubicBezTo>
                    <a:pt x="31758" y="23366"/>
                    <a:pt x="31541" y="25125"/>
                    <a:pt x="31113" y="26839"/>
                  </a:cubicBezTo>
                </a:path>
                <a:path w="31758" h="26839" stroke="0" extrusionOk="0">
                  <a:moveTo>
                    <a:pt x="-1" y="2537"/>
                  </a:moveTo>
                  <a:cubicBezTo>
                    <a:pt x="3126" y="871"/>
                    <a:pt x="6615" y="-1"/>
                    <a:pt x="10158" y="0"/>
                  </a:cubicBezTo>
                  <a:cubicBezTo>
                    <a:pt x="22087" y="0"/>
                    <a:pt x="31758" y="9670"/>
                    <a:pt x="31758" y="21600"/>
                  </a:cubicBezTo>
                  <a:cubicBezTo>
                    <a:pt x="31758" y="23366"/>
                    <a:pt x="31541" y="25125"/>
                    <a:pt x="31113" y="26839"/>
                  </a:cubicBezTo>
                  <a:lnTo>
                    <a:pt x="10158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5137" name="Line 73"/>
            <p:cNvSpPr>
              <a:spLocks noChangeShapeType="1"/>
            </p:cNvSpPr>
            <p:nvPr/>
          </p:nvSpPr>
          <p:spPr bwMode="auto">
            <a:xfrm flipH="1">
              <a:off x="2400" y="1248"/>
              <a:ext cx="1" cy="1344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8" name="Line 83"/>
            <p:cNvSpPr>
              <a:spLocks noChangeShapeType="1"/>
            </p:cNvSpPr>
            <p:nvPr/>
          </p:nvSpPr>
          <p:spPr bwMode="auto">
            <a:xfrm>
              <a:off x="4368" y="2531"/>
              <a:ext cx="1200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9" name="Line 84"/>
            <p:cNvSpPr>
              <a:spLocks noChangeShapeType="1"/>
            </p:cNvSpPr>
            <p:nvPr/>
          </p:nvSpPr>
          <p:spPr bwMode="auto">
            <a:xfrm>
              <a:off x="4368" y="2387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40" name="Line 85"/>
            <p:cNvSpPr>
              <a:spLocks noChangeShapeType="1"/>
            </p:cNvSpPr>
            <p:nvPr/>
          </p:nvSpPr>
          <p:spPr bwMode="auto">
            <a:xfrm>
              <a:off x="4512" y="2387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41" name="Line 86"/>
            <p:cNvSpPr>
              <a:spLocks noChangeShapeType="1"/>
            </p:cNvSpPr>
            <p:nvPr/>
          </p:nvSpPr>
          <p:spPr bwMode="auto">
            <a:xfrm flipH="1" flipV="1">
              <a:off x="3168" y="2003"/>
              <a:ext cx="1200" cy="528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42" name="Line 87"/>
            <p:cNvSpPr>
              <a:spLocks noChangeShapeType="1"/>
            </p:cNvSpPr>
            <p:nvPr/>
          </p:nvSpPr>
          <p:spPr bwMode="auto">
            <a:xfrm flipV="1">
              <a:off x="4368" y="1248"/>
              <a:ext cx="0" cy="1248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43" name="Arc 89"/>
            <p:cNvSpPr/>
            <p:nvPr/>
          </p:nvSpPr>
          <p:spPr bwMode="auto">
            <a:xfrm>
              <a:off x="3997" y="2292"/>
              <a:ext cx="755" cy="252"/>
            </a:xfrm>
            <a:custGeom>
              <a:avLst/>
              <a:gdLst>
                <a:gd name="T0" fmla="*/ 0 w 39044"/>
                <a:gd name="T1" fmla="*/ 0 h 26839"/>
                <a:gd name="T2" fmla="*/ 0 w 39044"/>
                <a:gd name="T3" fmla="*/ 0 h 26839"/>
                <a:gd name="T4" fmla="*/ 0 w 39044"/>
                <a:gd name="T5" fmla="*/ 0 h 26839"/>
                <a:gd name="T6" fmla="*/ 0 60000 65536"/>
                <a:gd name="T7" fmla="*/ 0 60000 65536"/>
                <a:gd name="T8" fmla="*/ 0 60000 65536"/>
                <a:gd name="T9" fmla="*/ 0 w 39044"/>
                <a:gd name="T10" fmla="*/ 0 h 26839"/>
                <a:gd name="T11" fmla="*/ 39044 w 39044"/>
                <a:gd name="T12" fmla="*/ 26839 h 268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044" h="26839" fill="none" extrusionOk="0">
                  <a:moveTo>
                    <a:pt x="-1" y="8861"/>
                  </a:moveTo>
                  <a:cubicBezTo>
                    <a:pt x="4066" y="3292"/>
                    <a:pt x="10548" y="-1"/>
                    <a:pt x="17444" y="0"/>
                  </a:cubicBezTo>
                  <a:cubicBezTo>
                    <a:pt x="29373" y="0"/>
                    <a:pt x="39044" y="9670"/>
                    <a:pt x="39044" y="21600"/>
                  </a:cubicBezTo>
                  <a:cubicBezTo>
                    <a:pt x="39044" y="23366"/>
                    <a:pt x="38827" y="25125"/>
                    <a:pt x="38399" y="26839"/>
                  </a:cubicBezTo>
                </a:path>
                <a:path w="39044" h="26839" stroke="0" extrusionOk="0">
                  <a:moveTo>
                    <a:pt x="-1" y="8861"/>
                  </a:moveTo>
                  <a:cubicBezTo>
                    <a:pt x="4066" y="3292"/>
                    <a:pt x="10548" y="-1"/>
                    <a:pt x="17444" y="0"/>
                  </a:cubicBezTo>
                  <a:cubicBezTo>
                    <a:pt x="29373" y="0"/>
                    <a:pt x="39044" y="9670"/>
                    <a:pt x="39044" y="21600"/>
                  </a:cubicBezTo>
                  <a:cubicBezTo>
                    <a:pt x="39044" y="23366"/>
                    <a:pt x="38827" y="25125"/>
                    <a:pt x="38399" y="26839"/>
                  </a:cubicBezTo>
                  <a:lnTo>
                    <a:pt x="17444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79" grpId="0" autoUpdateAnimBg="0"/>
      <p:bldP spid="1238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2565400"/>
            <a:ext cx="50403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6375" y="476250"/>
            <a:ext cx="590391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3851275" y="4437063"/>
            <a:ext cx="9350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顶点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2484438" y="4365625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边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5292725" y="4365625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边</a:t>
            </a: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2916238" y="4797425"/>
            <a:ext cx="28082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36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平角</a:t>
            </a:r>
            <a:endParaRPr lang="zh-CN" altLang="en-US" sz="54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5127625" y="5589587"/>
            <a:ext cx="2057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4000" dirty="0">
                <a:latin typeface="楷体_GB2312" pitchFamily="49" charset="-122"/>
                <a:ea typeface="楷体_GB2312" pitchFamily="49" charset="-122"/>
              </a:rPr>
              <a:t>直角</a:t>
            </a:r>
          </a:p>
        </p:txBody>
      </p:sp>
      <p:sp>
        <p:nvSpPr>
          <p:cNvPr id="95244" name="Text Box 12"/>
          <p:cNvSpPr txBox="1">
            <a:spLocks noChangeArrowheads="1"/>
          </p:cNvSpPr>
          <p:nvPr/>
        </p:nvSpPr>
        <p:spPr bwMode="auto">
          <a:xfrm>
            <a:off x="2616200" y="5589588"/>
            <a:ext cx="34559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4000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4000" dirty="0">
                <a:latin typeface="楷体_GB2312" pitchFamily="49" charset="-122"/>
                <a:ea typeface="楷体_GB2312" pitchFamily="49" charset="-122"/>
              </a:rPr>
              <a:t>平角 </a:t>
            </a:r>
            <a:r>
              <a:rPr lang="en-US" altLang="zh-CN" sz="4000" dirty="0">
                <a:latin typeface="楷体_GB2312" pitchFamily="49" charset="-122"/>
                <a:ea typeface="楷体_GB2312" pitchFamily="49" charset="-122"/>
              </a:rPr>
              <a:t>= </a:t>
            </a:r>
            <a:r>
              <a:rPr lang="en-US" altLang="zh-CN" sz="40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4000500" y="4803775"/>
            <a:ext cx="1857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latin typeface="楷体_GB2312" pitchFamily="49" charset="-122"/>
                <a:ea typeface="楷体_GB2312" pitchFamily="49" charset="-122"/>
              </a:rPr>
              <a:t>= </a:t>
            </a:r>
            <a:r>
              <a:rPr lang="en-US" altLang="zh-CN" sz="3600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180º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1642 L 0.00017 0.20398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92" decel="1000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92" decel="100000"/>
                                        <p:tgtEl>
                                          <p:spTgt spid="952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192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192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400" decel="1000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decel="1000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decel="1000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decel="1000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9" grpId="0"/>
      <p:bldP spid="95240" grpId="0"/>
      <p:bldP spid="95241" grpId="0"/>
      <p:bldP spid="95242" grpId="0" autoUpdateAnimBg="0"/>
      <p:bldP spid="95243" grpId="0" autoUpdateAnimBg="0"/>
      <p:bldP spid="95244" grpId="0" autoUpdateAnimBg="0"/>
      <p:bldP spid="952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8"/>
          <p:cNvSpPr txBox="1">
            <a:spLocks noChangeArrowheads="1"/>
          </p:cNvSpPr>
          <p:nvPr/>
        </p:nvSpPr>
        <p:spPr bwMode="auto">
          <a:xfrm>
            <a:off x="1219200" y="900289"/>
            <a:ext cx="609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4400" dirty="0">
                <a:latin typeface="楷体_GB2312" pitchFamily="49" charset="-122"/>
                <a:ea typeface="楷体_GB2312" pitchFamily="49" charset="-122"/>
              </a:rPr>
              <a:t>下图中哪个是平角</a:t>
            </a:r>
            <a:r>
              <a:rPr lang="en-US" altLang="zh-CN" sz="4400" dirty="0">
                <a:latin typeface="楷体_GB2312" pitchFamily="49" charset="-122"/>
                <a:ea typeface="楷体_GB2312" pitchFamily="49" charset="-122"/>
              </a:rPr>
              <a:t>?</a:t>
            </a:r>
            <a:endParaRPr lang="en-US" altLang="zh-CN" sz="4400" b="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171" name="Line 9"/>
          <p:cNvSpPr>
            <a:spLocks noChangeShapeType="1"/>
          </p:cNvSpPr>
          <p:nvPr/>
        </p:nvSpPr>
        <p:spPr bwMode="auto">
          <a:xfrm>
            <a:off x="1295400" y="3733800"/>
            <a:ext cx="19050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2" name="Line 10"/>
          <p:cNvSpPr>
            <a:spLocks noChangeShapeType="1"/>
          </p:cNvSpPr>
          <p:nvPr/>
        </p:nvSpPr>
        <p:spPr bwMode="auto">
          <a:xfrm>
            <a:off x="5181600" y="3733800"/>
            <a:ext cx="2590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752600" y="4343400"/>
            <a:ext cx="137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4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直线</a:t>
            </a:r>
            <a:endParaRPr lang="zh-CN" altLang="en-US" sz="44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533400" y="3733800"/>
            <a:ext cx="3505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943600" y="4343400"/>
            <a:ext cx="1628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4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平角</a:t>
            </a:r>
            <a:endParaRPr lang="zh-CN" altLang="en-US" sz="44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4572000" y="3733800"/>
            <a:ext cx="4038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7" name="AutoShape 18"/>
          <p:cNvSpPr>
            <a:spLocks noChangeArrowheads="1"/>
          </p:cNvSpPr>
          <p:nvPr/>
        </p:nvSpPr>
        <p:spPr bwMode="auto">
          <a:xfrm rot="10526774">
            <a:off x="5724525" y="3287713"/>
            <a:ext cx="1212850" cy="428625"/>
          </a:xfrm>
          <a:prstGeom prst="curvedUpArrow">
            <a:avLst>
              <a:gd name="adj1" fmla="val 19034"/>
              <a:gd name="adj2" fmla="val 96692"/>
              <a:gd name="adj3" fmla="val 3860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178" name="Oval 11"/>
          <p:cNvSpPr>
            <a:spLocks noChangeArrowheads="1"/>
          </p:cNvSpPr>
          <p:nvPr/>
        </p:nvSpPr>
        <p:spPr bwMode="auto">
          <a:xfrm>
            <a:off x="6400800" y="3657600"/>
            <a:ext cx="171450" cy="1285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 autoUpdateAnimBg="0"/>
      <p:bldP spid="8207" grpId="0" animBg="1"/>
      <p:bldP spid="8208" grpId="0" autoUpdateAnimBg="0"/>
      <p:bldP spid="820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图片1"/>
          <p:cNvPicPr>
            <a:picLocks noChangeAspect="1" noChangeArrowheads="1"/>
          </p:cNvPicPr>
          <p:nvPr/>
        </p:nvPicPr>
        <p:blipFill>
          <a:blip r:embed="rId3" cstate="email"/>
          <a:srcRect l="49507" t="49829"/>
          <a:stretch>
            <a:fillRect/>
          </a:stretch>
        </p:blipFill>
        <p:spPr bwMode="auto">
          <a:xfrm>
            <a:off x="4284663" y="3429000"/>
            <a:ext cx="2089150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67" name="Picture 3" descr="图片1"/>
          <p:cNvPicPr>
            <a:picLocks noChangeAspect="1" noChangeArrowheads="1"/>
          </p:cNvPicPr>
          <p:nvPr/>
        </p:nvPicPr>
        <p:blipFill>
          <a:blip r:embed="rId4" cstate="email"/>
          <a:srcRect l="49507" t="49829"/>
          <a:stretch>
            <a:fillRect/>
          </a:stretch>
        </p:blipFill>
        <p:spPr bwMode="auto">
          <a:xfrm rot="-5400000">
            <a:off x="4325144" y="1366044"/>
            <a:ext cx="2016125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68" name="Picture 4" descr="图片1"/>
          <p:cNvPicPr>
            <a:picLocks noChangeAspect="1" noChangeArrowheads="1"/>
          </p:cNvPicPr>
          <p:nvPr/>
        </p:nvPicPr>
        <p:blipFill>
          <a:blip r:embed="rId5" cstate="email"/>
          <a:srcRect l="49507" t="49829"/>
          <a:stretch>
            <a:fillRect/>
          </a:stretch>
        </p:blipFill>
        <p:spPr bwMode="auto">
          <a:xfrm rot="10800000">
            <a:off x="2282825" y="1412875"/>
            <a:ext cx="20161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69" name="Picture 5" descr="图片1"/>
          <p:cNvPicPr>
            <a:picLocks noChangeAspect="1" noChangeArrowheads="1"/>
          </p:cNvPicPr>
          <p:nvPr/>
        </p:nvPicPr>
        <p:blipFill>
          <a:blip r:embed="rId6" cstate="email"/>
          <a:srcRect l="49507" t="49829"/>
          <a:stretch>
            <a:fillRect/>
          </a:stretch>
        </p:blipFill>
        <p:spPr bwMode="auto">
          <a:xfrm rot="5400000">
            <a:off x="2311400" y="3386138"/>
            <a:ext cx="1944688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0" name="Line 6"/>
          <p:cNvSpPr>
            <a:spLocks noChangeShapeType="1"/>
          </p:cNvSpPr>
          <p:nvPr/>
        </p:nvSpPr>
        <p:spPr bwMode="auto">
          <a:xfrm>
            <a:off x="4298950" y="3457575"/>
            <a:ext cx="36004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71" name="Freeform 7"/>
          <p:cNvSpPr/>
          <p:nvPr/>
        </p:nvSpPr>
        <p:spPr bwMode="auto">
          <a:xfrm rot="-10558132">
            <a:off x="4146550" y="3286125"/>
            <a:ext cx="3736975" cy="290513"/>
          </a:xfrm>
          <a:custGeom>
            <a:avLst/>
            <a:gdLst>
              <a:gd name="T0" fmla="*/ 0 w 4264"/>
              <a:gd name="T1" fmla="*/ 2147483647 h 45"/>
              <a:gd name="T2" fmla="*/ 2147483647 w 4264"/>
              <a:gd name="T3" fmla="*/ 2147483647 h 45"/>
              <a:gd name="T4" fmla="*/ 2147483647 w 4264"/>
              <a:gd name="T5" fmla="*/ 0 h 45"/>
              <a:gd name="T6" fmla="*/ 0 60000 65536"/>
              <a:gd name="T7" fmla="*/ 0 60000 65536"/>
              <a:gd name="T8" fmla="*/ 0 60000 65536"/>
              <a:gd name="T9" fmla="*/ 0 w 4264"/>
              <a:gd name="T10" fmla="*/ 0 h 45"/>
              <a:gd name="T11" fmla="*/ 4264 w 4264"/>
              <a:gd name="T12" fmla="*/ 45 h 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64" h="45">
                <a:moveTo>
                  <a:pt x="0" y="45"/>
                </a:moveTo>
                <a:lnTo>
                  <a:pt x="19" y="38"/>
                </a:lnTo>
                <a:lnTo>
                  <a:pt x="4264" y="0"/>
                </a:lnTo>
              </a:path>
            </a:pathLst>
          </a:custGeom>
          <a:noFill/>
          <a:ln w="76200">
            <a:solidFill>
              <a:srgbClr val="3333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8072" name="Oval 8"/>
          <p:cNvSpPr>
            <a:spLocks noChangeArrowheads="1"/>
          </p:cNvSpPr>
          <p:nvPr/>
        </p:nvSpPr>
        <p:spPr bwMode="auto">
          <a:xfrm>
            <a:off x="4067175" y="3357563"/>
            <a:ext cx="215900" cy="215900"/>
          </a:xfrm>
          <a:prstGeom prst="ellipse">
            <a:avLst/>
          </a:prstGeom>
          <a:solidFill>
            <a:schemeClr val="tx2"/>
          </a:solidFill>
          <a:ln w="57150" algn="ctr">
            <a:solidFill>
              <a:srgbClr val="00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755650" y="333375"/>
            <a:ext cx="15763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5400" dirty="0">
                <a:latin typeface="楷体_GB2312" pitchFamily="49" charset="-122"/>
                <a:ea typeface="楷体_GB2312" pitchFamily="49" charset="-122"/>
              </a:rPr>
              <a:t>周角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7026275" y="5230813"/>
            <a:ext cx="15462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dirty="0">
                <a:latin typeface="楷体_GB2312" pitchFamily="49" charset="-122"/>
                <a:ea typeface="楷体_GB2312" pitchFamily="49" charset="-122"/>
              </a:rPr>
              <a:t>直角</a:t>
            </a: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4416425" y="5302250"/>
            <a:ext cx="22320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dirty="0">
                <a:latin typeface="楷体_GB2312" pitchFamily="49" charset="-122"/>
                <a:ea typeface="楷体_GB2312" pitchFamily="49" charset="-122"/>
              </a:rPr>
              <a:t>平角</a:t>
            </a: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1957388" y="5329238"/>
            <a:ext cx="33131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4400" dirty="0">
                <a:latin typeface="楷体_GB2312" pitchFamily="49" charset="-122"/>
                <a:ea typeface="楷体_GB2312" pitchFamily="49" charset="-122"/>
              </a:rPr>
              <a:t>周角 </a:t>
            </a:r>
            <a:r>
              <a:rPr lang="en-US" altLang="zh-CN" sz="4400" dirty="0">
                <a:latin typeface="楷体_GB2312" pitchFamily="49" charset="-122"/>
                <a:ea typeface="楷体_GB2312" pitchFamily="49" charset="-122"/>
              </a:rPr>
              <a:t>= </a:t>
            </a:r>
            <a:r>
              <a:rPr lang="en-US" altLang="zh-CN" sz="4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5810250" y="5286375"/>
            <a:ext cx="17081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dirty="0">
                <a:latin typeface="楷体_GB2312" pitchFamily="49" charset="-122"/>
                <a:ea typeface="楷体_GB2312" pitchFamily="49" charset="-122"/>
              </a:rPr>
              <a:t>= </a:t>
            </a:r>
            <a:r>
              <a:rPr lang="en-US" altLang="zh-CN" sz="4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</a:p>
        </p:txBody>
      </p:sp>
      <p:sp>
        <p:nvSpPr>
          <p:cNvPr id="88078" name="Oval 14"/>
          <p:cNvSpPr>
            <a:spLocks noChangeArrowheads="1"/>
          </p:cNvSpPr>
          <p:nvPr/>
        </p:nvSpPr>
        <p:spPr bwMode="auto">
          <a:xfrm>
            <a:off x="3757613" y="2924175"/>
            <a:ext cx="1101725" cy="1101725"/>
          </a:xfrm>
          <a:prstGeom prst="ellipse">
            <a:avLst/>
          </a:prstGeom>
          <a:noFill/>
          <a:ln w="76200">
            <a:solidFill>
              <a:srgbClr val="FF66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572000" y="2173288"/>
            <a:ext cx="17113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>
                <a:latin typeface="楷体_GB2312" pitchFamily="49" charset="-122"/>
                <a:ea typeface="楷体_GB2312" pitchFamily="49" charset="-122"/>
              </a:rPr>
              <a:t>360º</a:t>
            </a:r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1928813" y="404813"/>
            <a:ext cx="30178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5400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= 360º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8" dur="5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0" grpId="0" animBg="1"/>
      <p:bldP spid="88071" grpId="0" animBg="1"/>
      <p:bldP spid="88072" grpId="0" animBg="1"/>
      <p:bldP spid="88073" grpId="0" autoUpdateAnimBg="0"/>
      <p:bldP spid="88074" grpId="0" autoUpdateAnimBg="0"/>
      <p:bldP spid="88075" grpId="0" autoUpdateAnimBg="0"/>
      <p:bldP spid="88076" grpId="0" autoUpdateAnimBg="0"/>
      <p:bldP spid="88077" grpId="0" autoUpdateAnimBg="0"/>
      <p:bldP spid="88078" grpId="0" animBg="1"/>
      <p:bldP spid="88079" grpId="0" autoUpdateAnimBg="0"/>
      <p:bldP spid="880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1619250" y="3644900"/>
            <a:ext cx="144303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800">
                <a:solidFill>
                  <a:srgbClr val="D60093"/>
                </a:solidFill>
                <a:latin typeface="楷体_GB2312" pitchFamily="49" charset="-122"/>
                <a:ea typeface="楷体_GB2312" pitchFamily="49" charset="-122"/>
              </a:rPr>
              <a:t>线段</a:t>
            </a:r>
            <a:endParaRPr lang="zh-CN" altLang="en-US" sz="4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5651500" y="3644900"/>
            <a:ext cx="14874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800">
                <a:solidFill>
                  <a:srgbClr val="D60093"/>
                </a:solidFill>
                <a:latin typeface="楷体_GB2312" pitchFamily="49" charset="-122"/>
                <a:ea typeface="楷体_GB2312" pitchFamily="49" charset="-122"/>
              </a:rPr>
              <a:t>周角</a:t>
            </a:r>
            <a:endParaRPr lang="zh-CN" altLang="en-US" sz="480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9220" name="Group 17"/>
          <p:cNvGrpSpPr/>
          <p:nvPr/>
        </p:nvGrpSpPr>
        <p:grpSpPr bwMode="auto">
          <a:xfrm>
            <a:off x="4643438" y="2565400"/>
            <a:ext cx="4024312" cy="685800"/>
            <a:chOff x="2880" y="2832"/>
            <a:chExt cx="2535" cy="432"/>
          </a:xfrm>
        </p:grpSpPr>
        <p:grpSp>
          <p:nvGrpSpPr>
            <p:cNvPr id="9228" name="Group 18"/>
            <p:cNvGrpSpPr/>
            <p:nvPr/>
          </p:nvGrpSpPr>
          <p:grpSpPr bwMode="auto">
            <a:xfrm>
              <a:off x="3360" y="2832"/>
              <a:ext cx="2055" cy="432"/>
              <a:chOff x="3360" y="2832"/>
              <a:chExt cx="2055" cy="432"/>
            </a:xfrm>
          </p:grpSpPr>
          <p:sp>
            <p:nvSpPr>
              <p:cNvPr id="9230" name="Line 19"/>
              <p:cNvSpPr>
                <a:spLocks noChangeShapeType="1"/>
              </p:cNvSpPr>
              <p:nvPr/>
            </p:nvSpPr>
            <p:spPr bwMode="auto">
              <a:xfrm>
                <a:off x="3591" y="3045"/>
                <a:ext cx="1824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1" name="AutoShape 20"/>
              <p:cNvSpPr>
                <a:spLocks noChangeArrowheads="1"/>
              </p:cNvSpPr>
              <p:nvPr/>
            </p:nvSpPr>
            <p:spPr bwMode="auto">
              <a:xfrm>
                <a:off x="3360" y="2832"/>
                <a:ext cx="432" cy="432"/>
              </a:xfrm>
              <a:prstGeom prst="flowChartConnector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9232" name="Oval 21"/>
              <p:cNvSpPr>
                <a:spLocks noChangeArrowheads="1"/>
              </p:cNvSpPr>
              <p:nvPr/>
            </p:nvSpPr>
            <p:spPr bwMode="auto">
              <a:xfrm>
                <a:off x="3504" y="3024"/>
                <a:ext cx="96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  <p:sp>
          <p:nvSpPr>
            <p:cNvPr id="9229" name="Text Box 22"/>
            <p:cNvSpPr txBox="1">
              <a:spLocks noChangeArrowheads="1"/>
            </p:cNvSpPr>
            <p:nvPr/>
          </p:nvSpPr>
          <p:spPr bwMode="auto">
            <a:xfrm>
              <a:off x="2880" y="2886"/>
              <a:ext cx="50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楷体_GB2312" pitchFamily="49" charset="-122"/>
                  <a:ea typeface="楷体_GB2312" pitchFamily="49" charset="-122"/>
                </a:rPr>
                <a:t>(2) </a:t>
              </a:r>
            </a:p>
          </p:txBody>
        </p:sp>
      </p:grpSp>
      <p:grpSp>
        <p:nvGrpSpPr>
          <p:cNvPr id="9221" name="Group 23"/>
          <p:cNvGrpSpPr/>
          <p:nvPr/>
        </p:nvGrpSpPr>
        <p:grpSpPr bwMode="auto">
          <a:xfrm>
            <a:off x="468313" y="2636838"/>
            <a:ext cx="3670300" cy="461962"/>
            <a:chOff x="88" y="2961"/>
            <a:chExt cx="2312" cy="291"/>
          </a:xfrm>
        </p:grpSpPr>
        <p:grpSp>
          <p:nvGrpSpPr>
            <p:cNvPr id="9223" name="Group 24"/>
            <p:cNvGrpSpPr/>
            <p:nvPr/>
          </p:nvGrpSpPr>
          <p:grpSpPr bwMode="auto">
            <a:xfrm>
              <a:off x="480" y="3090"/>
              <a:ext cx="1920" cy="48"/>
              <a:chOff x="480" y="3090"/>
              <a:chExt cx="1920" cy="48"/>
            </a:xfrm>
          </p:grpSpPr>
          <p:sp>
            <p:nvSpPr>
              <p:cNvPr id="9225" name="Line 25"/>
              <p:cNvSpPr>
                <a:spLocks noChangeShapeType="1"/>
              </p:cNvSpPr>
              <p:nvPr/>
            </p:nvSpPr>
            <p:spPr bwMode="auto">
              <a:xfrm>
                <a:off x="528" y="3120"/>
                <a:ext cx="1824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6" name="Oval 26"/>
              <p:cNvSpPr>
                <a:spLocks noChangeArrowheads="1"/>
              </p:cNvSpPr>
              <p:nvPr/>
            </p:nvSpPr>
            <p:spPr bwMode="auto">
              <a:xfrm>
                <a:off x="2304" y="3090"/>
                <a:ext cx="96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9227" name="Oval 27"/>
              <p:cNvSpPr>
                <a:spLocks noChangeArrowheads="1"/>
              </p:cNvSpPr>
              <p:nvPr/>
            </p:nvSpPr>
            <p:spPr bwMode="auto">
              <a:xfrm>
                <a:off x="480" y="3090"/>
                <a:ext cx="96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  <p:sp>
          <p:nvSpPr>
            <p:cNvPr id="9224" name="Text Box 28"/>
            <p:cNvSpPr txBox="1">
              <a:spLocks noChangeArrowheads="1"/>
            </p:cNvSpPr>
            <p:nvPr/>
          </p:nvSpPr>
          <p:spPr bwMode="auto">
            <a:xfrm>
              <a:off x="88" y="2961"/>
              <a:ext cx="50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楷体_GB2312" pitchFamily="49" charset="-122"/>
                  <a:ea typeface="楷体_GB2312" pitchFamily="49" charset="-122"/>
                </a:rPr>
                <a:t>(1) </a:t>
              </a:r>
            </a:p>
          </p:txBody>
        </p:sp>
      </p:grpSp>
      <p:sp>
        <p:nvSpPr>
          <p:cNvPr id="9222" name="Text Box 31"/>
          <p:cNvSpPr txBox="1">
            <a:spLocks noChangeArrowheads="1"/>
          </p:cNvSpPr>
          <p:nvPr/>
        </p:nvSpPr>
        <p:spPr bwMode="auto">
          <a:xfrm>
            <a:off x="1116013" y="785813"/>
            <a:ext cx="609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4400">
                <a:latin typeface="楷体_GB2312" pitchFamily="49" charset="-122"/>
                <a:ea typeface="楷体_GB2312" pitchFamily="49" charset="-122"/>
              </a:rPr>
              <a:t>下图中哪个是周角</a:t>
            </a:r>
            <a:r>
              <a:rPr lang="en-US" altLang="zh-CN" sz="4400">
                <a:latin typeface="楷体_GB2312" pitchFamily="49" charset="-122"/>
                <a:ea typeface="楷体_GB2312" pitchFamily="49" charset="-122"/>
              </a:rPr>
              <a:t>?</a:t>
            </a:r>
            <a:endParaRPr lang="en-US" altLang="zh-CN" sz="4400" b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27" name="Picture 19" descr="量角器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308989">
            <a:off x="1408113" y="554038"/>
            <a:ext cx="4681537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3" name="Group 4"/>
          <p:cNvGrpSpPr/>
          <p:nvPr/>
        </p:nvGrpSpPr>
        <p:grpSpPr bwMode="auto">
          <a:xfrm>
            <a:off x="2124075" y="2133600"/>
            <a:ext cx="4032250" cy="1727200"/>
            <a:chOff x="0" y="0"/>
            <a:chExt cx="2160" cy="1092"/>
          </a:xfrm>
        </p:grpSpPr>
        <p:sp>
          <p:nvSpPr>
            <p:cNvPr id="10259" name="Line 5"/>
            <p:cNvSpPr>
              <a:spLocks noChangeShapeType="1"/>
            </p:cNvSpPr>
            <p:nvPr/>
          </p:nvSpPr>
          <p:spPr bwMode="auto">
            <a:xfrm flipV="1">
              <a:off x="0" y="0"/>
              <a:ext cx="1980" cy="93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0" name="Line 6"/>
            <p:cNvSpPr>
              <a:spLocks noChangeShapeType="1"/>
            </p:cNvSpPr>
            <p:nvPr/>
          </p:nvSpPr>
          <p:spPr bwMode="auto">
            <a:xfrm>
              <a:off x="360" y="0"/>
              <a:ext cx="1800" cy="109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44" name="Arc 7"/>
          <p:cNvSpPr/>
          <p:nvPr/>
        </p:nvSpPr>
        <p:spPr bwMode="auto">
          <a:xfrm flipV="1">
            <a:off x="4429125" y="2636838"/>
            <a:ext cx="215900" cy="320675"/>
          </a:xfrm>
          <a:custGeom>
            <a:avLst/>
            <a:gdLst>
              <a:gd name="T0" fmla="*/ 0 w 21600"/>
              <a:gd name="T1" fmla="*/ 0 h 32058"/>
              <a:gd name="T2" fmla="*/ 2147483647 w 21600"/>
              <a:gd name="T3" fmla="*/ 2147483647 h 32058"/>
              <a:gd name="T4" fmla="*/ 0 w 21600"/>
              <a:gd name="T5" fmla="*/ 2147483647 h 32058"/>
              <a:gd name="T6" fmla="*/ 0 60000 65536"/>
              <a:gd name="T7" fmla="*/ 0 60000 65536"/>
              <a:gd name="T8" fmla="*/ 0 60000 65536"/>
              <a:gd name="T9" fmla="*/ 0 w 21600"/>
              <a:gd name="T10" fmla="*/ 0 h 32058"/>
              <a:gd name="T11" fmla="*/ 21600 w 21600"/>
              <a:gd name="T12" fmla="*/ 32058 h 320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05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258"/>
                  <a:pt x="20670" y="28857"/>
                  <a:pt x="18899" y="32058"/>
                </a:cubicBezTo>
              </a:path>
              <a:path w="21600" h="3205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258"/>
                  <a:pt x="20670" y="28857"/>
                  <a:pt x="18899" y="3205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245" name="Arc 9"/>
          <p:cNvSpPr/>
          <p:nvPr/>
        </p:nvSpPr>
        <p:spPr bwMode="auto">
          <a:xfrm rot="13329045" flipV="1">
            <a:off x="3924300" y="2492375"/>
            <a:ext cx="431800" cy="385763"/>
          </a:xfrm>
          <a:custGeom>
            <a:avLst/>
            <a:gdLst>
              <a:gd name="T0" fmla="*/ 0 w 21600"/>
              <a:gd name="T1" fmla="*/ 0 h 23436"/>
              <a:gd name="T2" fmla="*/ 2147483647 w 21600"/>
              <a:gd name="T3" fmla="*/ 2147483647 h 23436"/>
              <a:gd name="T4" fmla="*/ 0 w 21600"/>
              <a:gd name="T5" fmla="*/ 2147483647 h 23436"/>
              <a:gd name="T6" fmla="*/ 0 60000 65536"/>
              <a:gd name="T7" fmla="*/ 0 60000 65536"/>
              <a:gd name="T8" fmla="*/ 0 60000 65536"/>
              <a:gd name="T9" fmla="*/ 0 w 21600"/>
              <a:gd name="T10" fmla="*/ 0 h 23436"/>
              <a:gd name="T11" fmla="*/ 21600 w 21600"/>
              <a:gd name="T12" fmla="*/ 23436 h 234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43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2"/>
                  <a:pt x="21573" y="22825"/>
                  <a:pt x="21521" y="23435"/>
                </a:cubicBezTo>
              </a:path>
              <a:path w="21600" h="2343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2"/>
                  <a:pt x="21573" y="22825"/>
                  <a:pt x="21521" y="2343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246" name="Arc 11"/>
          <p:cNvSpPr/>
          <p:nvPr/>
        </p:nvSpPr>
        <p:spPr bwMode="auto">
          <a:xfrm rot="2161112" flipV="1">
            <a:off x="3852863" y="2786063"/>
            <a:ext cx="431800" cy="355600"/>
          </a:xfrm>
          <a:custGeom>
            <a:avLst/>
            <a:gdLst>
              <a:gd name="T0" fmla="*/ 0 w 21589"/>
              <a:gd name="T1" fmla="*/ 0 h 21600"/>
              <a:gd name="T2" fmla="*/ 2147483647 w 21589"/>
              <a:gd name="T3" fmla="*/ 2147483647 h 21600"/>
              <a:gd name="T4" fmla="*/ 0 w 21589"/>
              <a:gd name="T5" fmla="*/ 2147483647 h 21600"/>
              <a:gd name="T6" fmla="*/ 0 60000 65536"/>
              <a:gd name="T7" fmla="*/ 0 60000 65536"/>
              <a:gd name="T8" fmla="*/ 0 60000 65536"/>
              <a:gd name="T9" fmla="*/ 0 w 21589"/>
              <a:gd name="T10" fmla="*/ 0 h 21600"/>
              <a:gd name="T11" fmla="*/ 21589 w 2158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9" h="21600" fill="none" extrusionOk="0">
                <a:moveTo>
                  <a:pt x="-1" y="0"/>
                </a:moveTo>
                <a:cubicBezTo>
                  <a:pt x="11655" y="0"/>
                  <a:pt x="21209" y="9247"/>
                  <a:pt x="21588" y="20897"/>
                </a:cubicBezTo>
              </a:path>
              <a:path w="21589" h="21600" stroke="0" extrusionOk="0">
                <a:moveTo>
                  <a:pt x="-1" y="0"/>
                </a:moveTo>
                <a:cubicBezTo>
                  <a:pt x="11655" y="0"/>
                  <a:pt x="21209" y="9247"/>
                  <a:pt x="21588" y="20897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247" name="Arc 14"/>
          <p:cNvSpPr/>
          <p:nvPr/>
        </p:nvSpPr>
        <p:spPr bwMode="auto">
          <a:xfrm rot="7460684" flipV="1">
            <a:off x="3577432" y="2624931"/>
            <a:ext cx="260350" cy="287337"/>
          </a:xfrm>
          <a:custGeom>
            <a:avLst/>
            <a:gdLst>
              <a:gd name="T0" fmla="*/ 0 w 28507"/>
              <a:gd name="T1" fmla="*/ 2147483647 h 21600"/>
              <a:gd name="T2" fmla="*/ 2147483647 w 28507"/>
              <a:gd name="T3" fmla="*/ 2147483647 h 21600"/>
              <a:gd name="T4" fmla="*/ 2147483647 w 28507"/>
              <a:gd name="T5" fmla="*/ 2147483647 h 21600"/>
              <a:gd name="T6" fmla="*/ 0 60000 65536"/>
              <a:gd name="T7" fmla="*/ 0 60000 65536"/>
              <a:gd name="T8" fmla="*/ 0 60000 65536"/>
              <a:gd name="T9" fmla="*/ 0 w 28507"/>
              <a:gd name="T10" fmla="*/ 0 h 21600"/>
              <a:gd name="T11" fmla="*/ 28507 w 2850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07" h="21600" fill="none" extrusionOk="0">
                <a:moveTo>
                  <a:pt x="-1" y="1137"/>
                </a:moveTo>
                <a:cubicBezTo>
                  <a:pt x="2228" y="384"/>
                  <a:pt x="4565" y="-1"/>
                  <a:pt x="6918" y="0"/>
                </a:cubicBezTo>
                <a:cubicBezTo>
                  <a:pt x="18573" y="0"/>
                  <a:pt x="28127" y="9247"/>
                  <a:pt x="28506" y="20897"/>
                </a:cubicBezTo>
              </a:path>
              <a:path w="28507" h="21600" stroke="0" extrusionOk="0">
                <a:moveTo>
                  <a:pt x="-1" y="1137"/>
                </a:moveTo>
                <a:cubicBezTo>
                  <a:pt x="2228" y="384"/>
                  <a:pt x="4565" y="-1"/>
                  <a:pt x="6918" y="0"/>
                </a:cubicBezTo>
                <a:cubicBezTo>
                  <a:pt x="18573" y="0"/>
                  <a:pt x="28127" y="9247"/>
                  <a:pt x="28506" y="20897"/>
                </a:cubicBezTo>
                <a:lnTo>
                  <a:pt x="691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248" name="Text Box 15"/>
          <p:cNvSpPr txBox="1">
            <a:spLocks noChangeArrowheads="1"/>
          </p:cNvSpPr>
          <p:nvPr/>
        </p:nvSpPr>
        <p:spPr bwMode="auto">
          <a:xfrm>
            <a:off x="3924300" y="2060575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10249" name="Text Box 16"/>
          <p:cNvSpPr txBox="1">
            <a:spLocks noChangeArrowheads="1"/>
          </p:cNvSpPr>
          <p:nvPr/>
        </p:nvSpPr>
        <p:spPr bwMode="auto">
          <a:xfrm>
            <a:off x="5148263" y="2686050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  <p:sp>
        <p:nvSpPr>
          <p:cNvPr id="10250" name="Text Box 17"/>
          <p:cNvSpPr txBox="1">
            <a:spLocks noChangeArrowheads="1"/>
          </p:cNvSpPr>
          <p:nvPr/>
        </p:nvSpPr>
        <p:spPr bwMode="auto">
          <a:xfrm>
            <a:off x="3779838" y="3189288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楷体_GB2312" pitchFamily="49" charset="-122"/>
                <a:ea typeface="楷体_GB2312" pitchFamily="49" charset="-122"/>
              </a:rPr>
              <a:t>3</a:t>
            </a:r>
          </a:p>
        </p:txBody>
      </p:sp>
      <p:sp>
        <p:nvSpPr>
          <p:cNvPr id="10251" name="Text Box 18"/>
          <p:cNvSpPr txBox="1">
            <a:spLocks noChangeArrowheads="1"/>
          </p:cNvSpPr>
          <p:nvPr/>
        </p:nvSpPr>
        <p:spPr bwMode="auto">
          <a:xfrm>
            <a:off x="2771775" y="2613025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楷体_GB2312" pitchFamily="49" charset="-122"/>
                <a:ea typeface="楷体_GB2312" pitchFamily="49" charset="-122"/>
              </a:rPr>
              <a:t>4</a:t>
            </a:r>
          </a:p>
        </p:txBody>
      </p:sp>
      <p:sp>
        <p:nvSpPr>
          <p:cNvPr id="94228" name="Text Box 20"/>
          <p:cNvSpPr txBox="1">
            <a:spLocks noChangeArrowheads="1"/>
          </p:cNvSpPr>
          <p:nvPr/>
        </p:nvSpPr>
        <p:spPr bwMode="auto">
          <a:xfrm>
            <a:off x="2689225" y="3857625"/>
            <a:ext cx="3668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已知 ∠</a:t>
            </a:r>
            <a:r>
              <a:rPr lang="en-US" altLang="zh-CN" sz="2800">
                <a:latin typeface="楷体_GB2312" pitchFamily="49" charset="-122"/>
                <a:ea typeface="楷体_GB2312" pitchFamily="49" charset="-122"/>
              </a:rPr>
              <a:t>1 =130°</a:t>
            </a:r>
            <a:r>
              <a:rPr lang="en-US" altLang="zh-CN"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94230" name="Text Box 22"/>
          <p:cNvSpPr txBox="1">
            <a:spLocks noChangeArrowheads="1"/>
          </p:cNvSpPr>
          <p:nvPr/>
        </p:nvSpPr>
        <p:spPr bwMode="auto">
          <a:xfrm>
            <a:off x="2833688" y="4362450"/>
            <a:ext cx="3095625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∠2 =______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∠3=______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∠4=______</a:t>
            </a:r>
          </a:p>
        </p:txBody>
      </p:sp>
      <p:sp>
        <p:nvSpPr>
          <p:cNvPr id="94231" name="Text Box 23"/>
          <p:cNvSpPr txBox="1">
            <a:spLocks noChangeArrowheads="1"/>
          </p:cNvSpPr>
          <p:nvPr/>
        </p:nvSpPr>
        <p:spPr bwMode="auto">
          <a:xfrm>
            <a:off x="4273550" y="4267200"/>
            <a:ext cx="1366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50 °</a:t>
            </a:r>
          </a:p>
        </p:txBody>
      </p:sp>
      <p:sp>
        <p:nvSpPr>
          <p:cNvPr id="94232" name="Text Box 24"/>
          <p:cNvSpPr txBox="1">
            <a:spLocks noChangeArrowheads="1"/>
          </p:cNvSpPr>
          <p:nvPr/>
        </p:nvSpPr>
        <p:spPr bwMode="auto">
          <a:xfrm>
            <a:off x="4202113" y="4857750"/>
            <a:ext cx="13668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130 °</a:t>
            </a:r>
          </a:p>
        </p:txBody>
      </p:sp>
      <p:sp>
        <p:nvSpPr>
          <p:cNvPr id="94233" name="Text Box 25"/>
          <p:cNvSpPr txBox="1">
            <a:spLocks noChangeArrowheads="1"/>
          </p:cNvSpPr>
          <p:nvPr/>
        </p:nvSpPr>
        <p:spPr bwMode="auto">
          <a:xfrm>
            <a:off x="4273550" y="5500688"/>
            <a:ext cx="1366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50 </a:t>
            </a:r>
            <a:r>
              <a:rPr lang="en-US" altLang="zh-CN" sz="2800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° </a:t>
            </a:r>
            <a:endParaRPr lang="en-US" altLang="zh-CN" sz="28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4235" name="AutoShape 27"/>
          <p:cNvSpPr>
            <a:spLocks noChangeArrowheads="1"/>
          </p:cNvSpPr>
          <p:nvPr/>
        </p:nvSpPr>
        <p:spPr bwMode="auto">
          <a:xfrm rot="-3750883">
            <a:off x="4253707" y="2029619"/>
            <a:ext cx="539750" cy="1392237"/>
          </a:xfrm>
          <a:prstGeom prst="curvedLeftArrow">
            <a:avLst>
              <a:gd name="adj1" fmla="val 3057"/>
              <a:gd name="adj2" fmla="val 103176"/>
              <a:gd name="adj3" fmla="val 22981"/>
            </a:avLst>
          </a:prstGeom>
          <a:solidFill>
            <a:srgbClr val="00CCFF"/>
          </a:solidFill>
          <a:ln w="9525">
            <a:solidFill>
              <a:srgbClr val="0000FF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4236" name="AutoShape 28"/>
          <p:cNvSpPr>
            <a:spLocks noChangeArrowheads="1"/>
          </p:cNvSpPr>
          <p:nvPr/>
        </p:nvSpPr>
        <p:spPr bwMode="auto">
          <a:xfrm rot="4070101">
            <a:off x="3990182" y="2355056"/>
            <a:ext cx="539750" cy="1392237"/>
          </a:xfrm>
          <a:prstGeom prst="curvedLeftArrow">
            <a:avLst>
              <a:gd name="adj1" fmla="val 3057"/>
              <a:gd name="adj2" fmla="val 103176"/>
              <a:gd name="adj3" fmla="val 22981"/>
            </a:avLst>
          </a:prstGeom>
          <a:solidFill>
            <a:srgbClr val="00CCFF"/>
          </a:solidFill>
          <a:ln w="9525">
            <a:solidFill>
              <a:srgbClr val="0000FF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94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94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94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94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 decel="100000"/>
                                        <p:tgtEl>
                                          <p:spTgt spid="94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94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94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4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9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4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4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4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4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" dur="500"/>
                                        <p:tgtEl>
                                          <p:spTgt spid="94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4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4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4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4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9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8" grpId="0"/>
      <p:bldP spid="94230" grpId="0"/>
      <p:bldP spid="94231" grpId="0"/>
      <p:bldP spid="94232" grpId="0"/>
      <p:bldP spid="94233" grpId="0"/>
      <p:bldP spid="94235" grpId="0" animBg="1"/>
      <p:bldP spid="94235" grpId="1" animBg="1"/>
      <p:bldP spid="94236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全屏显示(4:3)</PresentationFormat>
  <Paragraphs>56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汉仪中宋简</vt:lpstr>
      <vt:lpstr>楷体_GB2312</vt:lpstr>
      <vt:lpstr>宋体</vt:lpstr>
      <vt:lpstr>微软雅黑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2022-01-07T02:00:33Z</dcterms:created>
  <dcterms:modified xsi:type="dcterms:W3CDTF">2023-01-16T19:47:08Z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671265B4BBA3484BA8FFD1E8CEF3860F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