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265" r:id="rId3"/>
    <p:sldId id="257" r:id="rId4"/>
    <p:sldId id="276" r:id="rId5"/>
    <p:sldId id="277" r:id="rId6"/>
    <p:sldId id="278" r:id="rId7"/>
    <p:sldId id="266" r:id="rId8"/>
    <p:sldId id="267" r:id="rId9"/>
    <p:sldId id="279" r:id="rId10"/>
    <p:sldId id="280" r:id="rId11"/>
    <p:sldId id="281" r:id="rId12"/>
    <p:sldId id="282" r:id="rId13"/>
    <p:sldId id="259" r:id="rId14"/>
    <p:sldId id="268" r:id="rId15"/>
    <p:sldId id="283" r:id="rId16"/>
    <p:sldId id="284" r:id="rId17"/>
    <p:sldId id="285" r:id="rId18"/>
    <p:sldId id="270" r:id="rId19"/>
    <p:sldId id="271" r:id="rId20"/>
    <p:sldId id="274" r:id="rId21"/>
    <p:sldId id="275" r:id="rId22"/>
    <p:sldId id="273" r:id="rId23"/>
    <p:sldId id="261" r:id="rId24"/>
    <p:sldId id="262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00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56880-6EA0-4B4E-B8A6-A1C75B9A2C0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A7B98-C45E-4F2D-9C45-14BB6A46A1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A7B98-C45E-4F2D-9C45-14BB6A46A1D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87E5F-7408-4097-88F3-3DD4F05E59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6498F-A806-40BB-96B6-9F13A5165E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84E81-2779-4814-BF85-EF15B2B390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9BF44-BB86-4645-8E4B-6F8C705EF9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07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307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07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F83CF-3728-4599-8313-A4BE12DFD4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07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307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07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94D95-5066-4A1A-989E-7E359C7C9E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07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307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07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3F533-A20F-4CF8-A313-923B3F6B20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07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307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307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C43D8-10E8-4C12-B677-24756EB837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07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307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307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91E72-EC1D-42C7-AE75-5680985154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07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07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307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2D989-63D3-45BE-8B4C-3133770793C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07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307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07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9BAB2-DF0E-4E0E-BCB3-EDF312AC0D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7D2A8-BC55-49EB-911A-CD820B7EDA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07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307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307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43A00-0340-46ED-8AB2-A86A2FEE88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07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307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307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2BD5E-C1CF-4A85-B4B1-1BC73F9A59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07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307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07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94C6D-3529-4B93-BC11-A05E0EFE70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07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3072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07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FC8F4-A8CE-45C4-BCCA-D82ADA0E1E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5E036-5872-466A-9EE8-450A866D89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DD803-4263-4497-8A4C-722745AD8B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EF36A-F7C5-4FF1-836C-F5FE9DFAB8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9D50E-1A75-4AF3-9165-1698A8D81B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69B9C-A8FB-4C11-AE9F-53BCC897E3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EE23B-A409-408D-9E7E-4C75EE2FE2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C080A-8BD1-43EB-8D4D-4FC080189C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D3C9435-B813-4A8B-8408-C175744D5BF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2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文本占位符 3072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30724" name="日期占位符 3072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30725" name="页脚占位符 3072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30726" name="灯片编号占位符 3072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881888E-2C0F-4A42-B1B7-A61E02FD2E2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Lesson%2048.mp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9024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/>
                <a:cs typeface="Times New Roman" panose="02020603050405020304"/>
              </a:rPr>
              <a:t>Garbage Is Interesting!</a:t>
            </a:r>
            <a:endParaRPr lang="zh-CN" alt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45589" y="548634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21925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/>
              <a:t>Unit </a:t>
            </a:r>
            <a:r>
              <a:rPr lang="en-US" altLang="zh-CN" sz="3600" b="1" dirty="0" smtClean="0"/>
              <a:t>8 Save </a:t>
            </a:r>
            <a:r>
              <a:rPr lang="en-US" altLang="zh-CN" sz="3600" b="1" dirty="0"/>
              <a:t>Our World</a:t>
            </a:r>
            <a:r>
              <a:rPr lang="en-US" altLang="zh-CN" sz="3600" b="1" dirty="0" smtClean="0"/>
              <a:t>!</a:t>
            </a:r>
            <a:endParaRPr lang="en-US" altLang="zh-CN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43009"/>
          <p:cNvSpPr txBox="1">
            <a:spLocks noChangeArrowheads="1"/>
          </p:cNvSpPr>
          <p:nvPr/>
        </p:nvSpPr>
        <p:spPr bwMode="auto">
          <a:xfrm>
            <a:off x="549275" y="457200"/>
            <a:ext cx="81375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9900FF"/>
                </a:solidFill>
              </a:rPr>
              <a:t>Complete the dialogues using the phrases in brackets.</a:t>
            </a:r>
            <a:endParaRPr lang="en-US" altLang="zh-CN" sz="3600" b="1" dirty="0"/>
          </a:p>
        </p:txBody>
      </p:sp>
      <p:sp>
        <p:nvSpPr>
          <p:cNvPr id="13314" name="文本框 43040"/>
          <p:cNvSpPr txBox="1">
            <a:spLocks noChangeArrowheads="1"/>
          </p:cNvSpPr>
          <p:nvPr/>
        </p:nvSpPr>
        <p:spPr bwMode="auto">
          <a:xfrm>
            <a:off x="228600" y="1676400"/>
            <a:ext cx="83058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 A: The schoolyard is dirty. (clean up)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 B: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2. A: There is too much garbage. (pick up)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B: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3. A: What a sunny day! (go for a walk)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B: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4. A: It’s cold outside! (put on)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B:</a:t>
            </a:r>
          </a:p>
        </p:txBody>
      </p:sp>
      <p:sp>
        <p:nvSpPr>
          <p:cNvPr id="43042" name="文本框 43041"/>
          <p:cNvSpPr txBox="1">
            <a:spLocks noChangeArrowheads="1"/>
          </p:cNvSpPr>
          <p:nvPr/>
        </p:nvSpPr>
        <p:spPr bwMode="auto">
          <a:xfrm>
            <a:off x="1371600" y="22098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Let’s clean up together.</a:t>
            </a:r>
          </a:p>
        </p:txBody>
      </p:sp>
      <p:sp>
        <p:nvSpPr>
          <p:cNvPr id="43043" name="文本框 43042"/>
          <p:cNvSpPr txBox="1">
            <a:spLocks noChangeArrowheads="1"/>
          </p:cNvSpPr>
          <p:nvPr/>
        </p:nvSpPr>
        <p:spPr bwMode="auto">
          <a:xfrm>
            <a:off x="1295400" y="33528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Shall we pick it up?</a:t>
            </a:r>
          </a:p>
        </p:txBody>
      </p:sp>
      <p:sp>
        <p:nvSpPr>
          <p:cNvPr id="43044" name="文本框 43043"/>
          <p:cNvSpPr txBox="1">
            <a:spLocks noChangeArrowheads="1"/>
          </p:cNvSpPr>
          <p:nvPr/>
        </p:nvSpPr>
        <p:spPr bwMode="auto">
          <a:xfrm>
            <a:off x="1295400" y="4419600"/>
            <a:ext cx="640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How about going for a walk?</a:t>
            </a:r>
          </a:p>
        </p:txBody>
      </p:sp>
      <p:sp>
        <p:nvSpPr>
          <p:cNvPr id="43045" name="文本框 43044"/>
          <p:cNvSpPr txBox="1">
            <a:spLocks noChangeArrowheads="1"/>
          </p:cNvSpPr>
          <p:nvPr/>
        </p:nvSpPr>
        <p:spPr bwMode="auto">
          <a:xfrm>
            <a:off x="1371600" y="5607050"/>
            <a:ext cx="396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Put on your coat.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2" grpId="0"/>
      <p:bldP spid="43043" grpId="0"/>
      <p:bldP spid="43044" grpId="0"/>
      <p:bldP spid="430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45057"/>
          <p:cNvSpPr txBox="1">
            <a:spLocks noChangeArrowheads="1"/>
          </p:cNvSpPr>
          <p:nvPr/>
        </p:nvSpPr>
        <p:spPr bwMode="auto">
          <a:xfrm>
            <a:off x="549275" y="457200"/>
            <a:ext cx="81375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9900FF"/>
                </a:solidFill>
              </a:rPr>
              <a:t>Read the passage on page 125 and answer the question.</a:t>
            </a:r>
            <a:endParaRPr lang="en-US" altLang="zh-CN" sz="3600" b="1"/>
          </a:p>
        </p:txBody>
      </p:sp>
      <p:sp>
        <p:nvSpPr>
          <p:cNvPr id="14338" name="文本框 45058"/>
          <p:cNvSpPr txBox="1">
            <a:spLocks noChangeArrowheads="1"/>
          </p:cNvSpPr>
          <p:nvPr/>
        </p:nvSpPr>
        <p:spPr bwMode="auto">
          <a:xfrm>
            <a:off x="228600" y="1676400"/>
            <a:ext cx="7924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   Which of these is hazardous? Circle the correct ones.</a:t>
            </a:r>
          </a:p>
        </p:txBody>
      </p:sp>
      <p:sp>
        <p:nvSpPr>
          <p:cNvPr id="14339" name="文本框 45063"/>
          <p:cNvSpPr txBox="1">
            <a:spLocks noChangeArrowheads="1"/>
          </p:cNvSpPr>
          <p:nvPr/>
        </p:nvSpPr>
        <p:spPr bwMode="auto">
          <a:xfrm>
            <a:off x="685800" y="2982913"/>
            <a:ext cx="3505200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Battery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Paint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Glass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Box</a:t>
            </a:r>
          </a:p>
        </p:txBody>
      </p:sp>
      <p:sp>
        <p:nvSpPr>
          <p:cNvPr id="45065" name="椭圆 45064"/>
          <p:cNvSpPr>
            <a:spLocks noChangeArrowheads="1"/>
          </p:cNvSpPr>
          <p:nvPr/>
        </p:nvSpPr>
        <p:spPr bwMode="auto">
          <a:xfrm>
            <a:off x="457200" y="2971800"/>
            <a:ext cx="23622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6" name="椭圆 45065"/>
          <p:cNvSpPr>
            <a:spLocks noChangeArrowheads="1"/>
          </p:cNvSpPr>
          <p:nvPr/>
        </p:nvSpPr>
        <p:spPr bwMode="auto">
          <a:xfrm>
            <a:off x="457200" y="3886200"/>
            <a:ext cx="23622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8193"/>
          <p:cNvSpPr>
            <a:spLocks noChangeArrowheads="1" noChangeShapeType="1" noTextEdit="1"/>
          </p:cNvSpPr>
          <p:nvPr/>
        </p:nvSpPr>
        <p:spPr bwMode="auto">
          <a:xfrm>
            <a:off x="1104842" y="1447852"/>
            <a:ext cx="7124662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Language Points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矩形 17410"/>
          <p:cNvSpPr>
            <a:spLocks noChangeArrowheads="1"/>
          </p:cNvSpPr>
          <p:nvPr/>
        </p:nvSpPr>
        <p:spPr bwMode="auto">
          <a:xfrm>
            <a:off x="457200" y="838200"/>
            <a:ext cx="8382000" cy="580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1. Later that day, Brian, Danny and I went for a walk around our </a:t>
            </a:r>
            <a:r>
              <a:rPr lang="en-US" altLang="zh-CN" sz="3600" b="1" dirty="0" err="1">
                <a:solidFill>
                  <a:srgbClr val="008000"/>
                </a:solidFill>
                <a:latin typeface="Arial Narrow" panose="020B0606020202030204" pitchFamily="34" charset="0"/>
              </a:rPr>
              <a:t>neighbourhood</a:t>
            </a: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. </a:t>
            </a:r>
          </a:p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就在那天的晚些时候，布莱恩、丹尼和我在社区散步。</a:t>
            </a:r>
          </a:p>
          <a:p>
            <a:pPr>
              <a:lnSpc>
                <a:spcPct val="115000"/>
              </a:lnSpc>
            </a:pPr>
            <a:endParaRPr lang="zh-CN" altLang="en-US" sz="36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go for a walk </a:t>
            </a:r>
            <a:r>
              <a:rPr lang="zh-CN" altLang="en-US" sz="3600" b="1" dirty="0">
                <a:latin typeface="Times New Roman" panose="02020603050405020304" pitchFamily="18" charset="0"/>
              </a:rPr>
              <a:t>散步 </a:t>
            </a:r>
            <a:r>
              <a:rPr lang="en-US" altLang="zh-CN" sz="3600" b="1" dirty="0">
                <a:latin typeface="Times New Roman" panose="02020603050405020304" pitchFamily="18" charset="0"/>
              </a:rPr>
              <a:t>= take a walk</a:t>
            </a:r>
          </a:p>
          <a:p>
            <a:r>
              <a:rPr lang="en-US" altLang="zh-CN" b="1" dirty="0"/>
              <a:t> 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It’s good for you to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for a walk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after supper.</a:t>
            </a:r>
          </a:p>
          <a:p>
            <a:r>
              <a:rPr lang="zh-CN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晚饭后散步对你有好处。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矩形 47105"/>
          <p:cNvSpPr>
            <a:spLocks noChangeArrowheads="1"/>
          </p:cNvSpPr>
          <p:nvPr/>
        </p:nvSpPr>
        <p:spPr bwMode="auto">
          <a:xfrm>
            <a:off x="457200" y="152400"/>
            <a:ext cx="85344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2. Danny found a used toy car with one broken wheel.</a:t>
            </a:r>
            <a:endParaRPr lang="en-US" altLang="zh-CN" sz="36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used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为形容词，意为“用过的，二手的，旧的”。</a:t>
            </a:r>
            <a:r>
              <a:rPr lang="zh-CN" altLang="en-US" sz="3600" b="1" dirty="0">
                <a:latin typeface="Times New Roman" panose="02020603050405020304" pitchFamily="18" charset="0"/>
              </a:rPr>
              <a:t>如：</a:t>
            </a:r>
            <a:endParaRPr lang="zh-CN" altLang="en-US" b="1" dirty="0"/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 spent 1000 dollars on a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used car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last week.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上周他花了</a:t>
            </a:r>
            <a:r>
              <a:rPr lang="en-US" altLang="zh-CN" sz="3600" b="1" dirty="0">
                <a:latin typeface="Times New Roman" panose="02020603050405020304" pitchFamily="18" charset="0"/>
              </a:rPr>
              <a:t>1000</a:t>
            </a:r>
            <a:r>
              <a:rPr lang="zh-CN" altLang="en-US" sz="3600" b="1" dirty="0">
                <a:latin typeface="Times New Roman" panose="02020603050405020304" pitchFamily="18" charset="0"/>
              </a:rPr>
              <a:t>美元买了一辆二手车。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with one broken wheel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是介词短语作定语，放在被修饰的名词后面。</a:t>
            </a:r>
            <a:r>
              <a:rPr lang="zh-CN" altLang="en-US" sz="3600" b="1" dirty="0">
                <a:latin typeface="Times New Roman" panose="02020603050405020304" pitchFamily="18" charset="0"/>
              </a:rPr>
              <a:t>如：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Please pass me the bottle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with some oil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请递给我那只装油的瓶子。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矩形 49153"/>
          <p:cNvSpPr>
            <a:spLocks noChangeArrowheads="1"/>
          </p:cNvSpPr>
          <p:nvPr/>
        </p:nvSpPr>
        <p:spPr bwMode="auto">
          <a:xfrm>
            <a:off x="457200" y="282575"/>
            <a:ext cx="85344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3. We put on gloves and divided the garbage into different piles…</a:t>
            </a:r>
            <a:endParaRPr lang="en-US" altLang="zh-CN" sz="36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divide…into…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意思是“把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分成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……”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，强调把原来是整体的东西分成若干份。 </a:t>
            </a:r>
            <a:r>
              <a:rPr lang="zh-CN" altLang="en-US" sz="3600" b="1" dirty="0">
                <a:latin typeface="Times New Roman" panose="02020603050405020304" pitchFamily="18" charset="0"/>
              </a:rPr>
              <a:t>如：</a:t>
            </a:r>
            <a:endParaRPr lang="zh-CN" altLang="en-US" b="1" dirty="0"/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divided </a:t>
            </a:r>
            <a:r>
              <a:rPr lang="en-US" altLang="zh-CN" sz="3600" b="1" dirty="0">
                <a:latin typeface="Times New Roman" panose="02020603050405020304" pitchFamily="18" charset="0"/>
              </a:rPr>
              <a:t>the cake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into </a:t>
            </a:r>
            <a:r>
              <a:rPr lang="en-US" altLang="zh-CN" sz="3600" b="1" dirty="0">
                <a:latin typeface="Times New Roman" panose="02020603050405020304" pitchFamily="18" charset="0"/>
              </a:rPr>
              <a:t>8 pieces. 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我们把蛋糕分成八份。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Our teacher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divided</a:t>
            </a:r>
            <a:r>
              <a:rPr lang="en-US" altLang="zh-CN" sz="3600" b="1" dirty="0">
                <a:latin typeface="Times New Roman" panose="02020603050405020304" pitchFamily="18" charset="0"/>
              </a:rPr>
              <a:t> our class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into</a:t>
            </a:r>
            <a:r>
              <a:rPr lang="en-US" altLang="zh-CN" sz="3600" b="1" dirty="0">
                <a:latin typeface="Times New Roman" panose="02020603050405020304" pitchFamily="18" charset="0"/>
              </a:rPr>
              <a:t> 6 groups.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请递给我那只装油的瓶子。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矩形 51201"/>
          <p:cNvSpPr>
            <a:spLocks noChangeArrowheads="1"/>
          </p:cNvSpPr>
          <p:nvPr/>
        </p:nvSpPr>
        <p:spPr bwMode="auto">
          <a:xfrm>
            <a:off x="533400" y="1076325"/>
            <a:ext cx="85344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4. Today, Danny made a car out of garbage!</a:t>
            </a:r>
            <a:endParaRPr lang="en-US" altLang="zh-CN" sz="36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make…out of… </a:t>
            </a:r>
            <a:r>
              <a:rPr lang="zh-CN" altLang="en-US" sz="3600" b="1" dirty="0">
                <a:latin typeface="Times New Roman" panose="02020603050405020304" pitchFamily="18" charset="0"/>
              </a:rPr>
              <a:t>用</a:t>
            </a:r>
            <a:r>
              <a:rPr lang="en-US" altLang="zh-CN" sz="36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latin typeface="Times New Roman" panose="02020603050405020304" pitchFamily="18" charset="0"/>
              </a:rPr>
              <a:t>制成</a:t>
            </a:r>
            <a:r>
              <a:rPr lang="en-US" altLang="zh-CN" sz="3600" b="1" dirty="0">
                <a:latin typeface="Times New Roman" panose="02020603050405020304" pitchFamily="18" charset="0"/>
              </a:rPr>
              <a:t>……</a:t>
            </a:r>
            <a:endParaRPr lang="en-US" altLang="zh-CN" b="1" dirty="0"/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We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made </a:t>
            </a:r>
            <a:r>
              <a:rPr lang="en-US" altLang="zh-CN" sz="3600" b="1" dirty="0">
                <a:latin typeface="Times New Roman" panose="02020603050405020304" pitchFamily="18" charset="0"/>
              </a:rPr>
              <a:t>some hats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out of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waste materials.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我们用这些废材料制成了帽子。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They will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</a:t>
            </a:r>
            <a:r>
              <a:rPr lang="en-US" altLang="zh-CN" sz="3600" b="1" dirty="0">
                <a:latin typeface="Times New Roman" panose="02020603050405020304" pitchFamily="18" charset="0"/>
              </a:rPr>
              <a:t> some bread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out of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flour.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他们将用这些面粉制成一些面包。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9457"/>
          <p:cNvSpPr>
            <a:spLocks noChangeArrowheads="1"/>
          </p:cNvSpPr>
          <p:nvPr/>
        </p:nvSpPr>
        <p:spPr bwMode="auto">
          <a:xfrm>
            <a:off x="457200" y="9906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5. He used a bit of glue to put on the wheels.</a:t>
            </a:r>
            <a:r>
              <a:rPr lang="en-US" altLang="zh-CN" sz="360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9459" name="矩形 19458"/>
          <p:cNvSpPr>
            <a:spLocks noChangeArrowheads="1"/>
          </p:cNvSpPr>
          <p:nvPr/>
        </p:nvSpPr>
        <p:spPr bwMode="auto">
          <a:xfrm>
            <a:off x="762000" y="2133600"/>
            <a:ext cx="3619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a bit of </a:t>
            </a:r>
            <a:r>
              <a:rPr lang="zh-CN" altLang="en-US" sz="3600" b="1">
                <a:latin typeface="Times New Roman" panose="02020603050405020304" pitchFamily="18" charset="0"/>
              </a:rPr>
              <a:t>一点儿的 </a:t>
            </a:r>
          </a:p>
        </p:txBody>
      </p:sp>
      <p:sp>
        <p:nvSpPr>
          <p:cNvPr id="19460" name="矩形 19459"/>
          <p:cNvSpPr>
            <a:spLocks noChangeArrowheads="1"/>
          </p:cNvSpPr>
          <p:nvPr/>
        </p:nvSpPr>
        <p:spPr bwMode="auto">
          <a:xfrm>
            <a:off x="609600" y="3082925"/>
            <a:ext cx="79248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15000"/>
              </a:lnSpc>
              <a:spcBef>
                <a:spcPct val="15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He knows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 bit of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Russian. </a:t>
            </a:r>
          </a:p>
          <a:p>
            <a:pPr>
              <a:lnSpc>
                <a:spcPct val="115000"/>
              </a:lnSpc>
              <a:spcBef>
                <a:spcPct val="15000"/>
              </a:spcBef>
            </a:pP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他懂点儿法语。</a:t>
            </a:r>
          </a:p>
          <a:p>
            <a:pPr>
              <a:lnSpc>
                <a:spcPct val="115000"/>
              </a:lnSpc>
              <a:spcBef>
                <a:spcPct val="15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She’s just out to do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 bit of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shopping.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Bef>
                <a:spcPct val="15000"/>
              </a:spcBef>
            </a:pPr>
            <a:r>
              <a:rPr lang="zh-CN" altLang="en-US" sz="3600" b="1">
                <a:solidFill>
                  <a:srgbClr val="006600"/>
                </a:solidFill>
                <a:latin typeface="Times New Roman" panose="02020603050405020304" pitchFamily="18" charset="0"/>
              </a:rPr>
              <a:t>她刚刚出去买点儿东西。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20481"/>
          <p:cNvSpPr txBox="1">
            <a:spLocks noChangeArrowheads="1"/>
          </p:cNvSpPr>
          <p:nvPr/>
        </p:nvSpPr>
        <p:spPr bwMode="auto">
          <a:xfrm>
            <a:off x="533400" y="304800"/>
            <a:ext cx="80010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6. I think it’s our duty to protect the environment.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It’s our duty to do sth. </a:t>
            </a:r>
            <a:r>
              <a:rPr lang="zh-CN" altLang="en-US" sz="3600" b="1">
                <a:latin typeface="Times New Roman" panose="02020603050405020304" pitchFamily="18" charset="0"/>
              </a:rPr>
              <a:t>意思是 “做</a:t>
            </a:r>
            <a:r>
              <a:rPr lang="en-US" altLang="zh-CN" sz="3600" b="1"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latin typeface="Times New Roman" panose="02020603050405020304" pitchFamily="18" charset="0"/>
              </a:rPr>
              <a:t>是我们的职责”，句中</a:t>
            </a:r>
            <a:r>
              <a:rPr lang="en-US" altLang="zh-CN" sz="3600" b="1">
                <a:latin typeface="Times New Roman" panose="02020603050405020304" pitchFamily="18" charset="0"/>
              </a:rPr>
              <a:t>it</a:t>
            </a:r>
            <a:r>
              <a:rPr lang="zh-CN" altLang="en-US" sz="3600" b="1">
                <a:latin typeface="Times New Roman" panose="02020603050405020304" pitchFamily="18" charset="0"/>
              </a:rPr>
              <a:t>为形式主语，真正的主语是后便的不定式短语。如：</a:t>
            </a:r>
          </a:p>
        </p:txBody>
      </p:sp>
      <p:sp>
        <p:nvSpPr>
          <p:cNvPr id="20483" name="文本框 20482"/>
          <p:cNvSpPr txBox="1">
            <a:spLocks noChangeArrowheads="1"/>
          </p:cNvSpPr>
          <p:nvPr/>
        </p:nvSpPr>
        <p:spPr bwMode="auto">
          <a:xfrm>
            <a:off x="457200" y="3302000"/>
            <a:ext cx="85344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It’s our duty to</a:t>
            </a:r>
            <a:r>
              <a:rPr lang="en-US" altLang="zh-CN" sz="3600" b="1">
                <a:latin typeface="Times New Roman" panose="02020603050405020304" pitchFamily="18" charset="0"/>
              </a:rPr>
              <a:t> keep our classroom clean and tidy.</a:t>
            </a:r>
          </a:p>
          <a:p>
            <a:pPr>
              <a:lnSpc>
                <a:spcPct val="115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保持教室整洁是我们的职责。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It’s our duty to</a:t>
            </a:r>
            <a:r>
              <a:rPr lang="en-US" altLang="zh-CN" sz="3600" b="1">
                <a:latin typeface="Times New Roman" panose="02020603050405020304" pitchFamily="18" charset="0"/>
              </a:rPr>
              <a:t> tell her parents the truth.</a:t>
            </a:r>
          </a:p>
          <a:p>
            <a:pPr>
              <a:lnSpc>
                <a:spcPct val="115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把实情告知她父母是我们的职责。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23553"/>
          <p:cNvSpPr txBox="1">
            <a:spLocks noChangeArrowheads="1"/>
          </p:cNvSpPr>
          <p:nvPr/>
        </p:nvSpPr>
        <p:spPr bwMode="auto">
          <a:xfrm>
            <a:off x="247644" y="1447730"/>
            <a:ext cx="8915400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go for a walk  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2. clean up 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3. pick up       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4. divide…into…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5. make … out of 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                 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0" name="文本框 23554"/>
          <p:cNvSpPr txBox="1">
            <a:spLocks noChangeArrowheads="1"/>
          </p:cNvSpPr>
          <p:nvPr/>
        </p:nvSpPr>
        <p:spPr bwMode="auto">
          <a:xfrm>
            <a:off x="304800" y="5334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I. </a:t>
            </a:r>
            <a:r>
              <a:rPr lang="zh-CN" altLang="en-US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翻译词组</a:t>
            </a:r>
          </a:p>
        </p:txBody>
      </p:sp>
      <p:sp>
        <p:nvSpPr>
          <p:cNvPr id="23556" name="矩形 23555"/>
          <p:cNvSpPr>
            <a:spLocks noChangeArrowheads="1"/>
          </p:cNvSpPr>
          <p:nvPr/>
        </p:nvSpPr>
        <p:spPr bwMode="auto">
          <a:xfrm>
            <a:off x="4419600" y="13716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散步</a:t>
            </a:r>
          </a:p>
        </p:txBody>
      </p:sp>
      <p:sp>
        <p:nvSpPr>
          <p:cNvPr id="23557" name="矩形 23556"/>
          <p:cNvSpPr>
            <a:spLocks noChangeArrowheads="1"/>
          </p:cNvSpPr>
          <p:nvPr/>
        </p:nvSpPr>
        <p:spPr bwMode="auto">
          <a:xfrm>
            <a:off x="4419600" y="22542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扫除</a:t>
            </a:r>
          </a:p>
        </p:txBody>
      </p:sp>
      <p:sp>
        <p:nvSpPr>
          <p:cNvPr id="23558" name="矩形 23557"/>
          <p:cNvSpPr>
            <a:spLocks noChangeArrowheads="1"/>
          </p:cNvSpPr>
          <p:nvPr/>
        </p:nvSpPr>
        <p:spPr bwMode="auto">
          <a:xfrm>
            <a:off x="4464050" y="3016250"/>
            <a:ext cx="247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捡起，收集</a:t>
            </a:r>
          </a:p>
        </p:txBody>
      </p:sp>
      <p:sp>
        <p:nvSpPr>
          <p:cNvPr id="23559" name="矩形 23558"/>
          <p:cNvSpPr>
            <a:spLocks noChangeArrowheads="1"/>
          </p:cNvSpPr>
          <p:nvPr/>
        </p:nvSpPr>
        <p:spPr bwMode="auto">
          <a:xfrm>
            <a:off x="4464050" y="3838575"/>
            <a:ext cx="338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把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分成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……</a:t>
            </a:r>
          </a:p>
        </p:txBody>
      </p:sp>
      <p:sp>
        <p:nvSpPr>
          <p:cNvPr id="23560" name="矩形 23559"/>
          <p:cNvSpPr>
            <a:spLocks noChangeArrowheads="1"/>
          </p:cNvSpPr>
          <p:nvPr/>
        </p:nvSpPr>
        <p:spPr bwMode="auto">
          <a:xfrm>
            <a:off x="3048000" y="5257800"/>
            <a:ext cx="567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由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制成，用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做原料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8" grpId="0"/>
      <p:bldP spid="23559" grpId="0"/>
      <p:bldP spid="235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6145"/>
          <p:cNvSpPr txBox="1">
            <a:spLocks noChangeArrowheads="1"/>
          </p:cNvSpPr>
          <p:nvPr/>
        </p:nvSpPr>
        <p:spPr bwMode="auto">
          <a:xfrm>
            <a:off x="1219200" y="3046413"/>
            <a:ext cx="6172200" cy="30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understand the text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use the words correctly: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divide…into…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It’s one’s duty to…</a:t>
            </a:r>
          </a:p>
        </p:txBody>
      </p:sp>
      <p:grpSp>
        <p:nvGrpSpPr>
          <p:cNvPr id="4098" name="组合 6146"/>
          <p:cNvGrpSpPr/>
          <p:nvPr/>
        </p:nvGrpSpPr>
        <p:grpSpPr bwMode="auto">
          <a:xfrm>
            <a:off x="1981200" y="1141413"/>
            <a:ext cx="4405313" cy="1138237"/>
            <a:chOff x="1344" y="554"/>
            <a:chExt cx="2775" cy="717"/>
          </a:xfrm>
        </p:grpSpPr>
        <p:pic>
          <p:nvPicPr>
            <p:cNvPr id="4099" name="图片 6147" descr="0806112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44" y="554"/>
              <a:ext cx="2775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6148"/>
            <p:cNvSpPr txBox="1">
              <a:spLocks noChangeArrowheads="1"/>
            </p:cNvSpPr>
            <p:nvPr/>
          </p:nvSpPr>
          <p:spPr bwMode="auto">
            <a:xfrm>
              <a:off x="2016" y="720"/>
              <a:ext cx="13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objectives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24577"/>
          <p:cNvSpPr txBox="1">
            <a:spLocks noChangeArrowheads="1"/>
          </p:cNvSpPr>
          <p:nvPr/>
        </p:nvSpPr>
        <p:spPr bwMode="auto">
          <a:xfrm>
            <a:off x="381000" y="1044575"/>
            <a:ext cx="640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II. </a:t>
            </a:r>
            <a:r>
              <a:rPr lang="zh-CN" altLang="en-US" sz="3600" b="1">
                <a:solidFill>
                  <a:srgbClr val="008000"/>
                </a:solidFill>
                <a:latin typeface="Arial Narrow" panose="020B0606020202030204" pitchFamily="34" charset="0"/>
              </a:rPr>
              <a:t>按要求填空。</a:t>
            </a:r>
          </a:p>
        </p:txBody>
      </p:sp>
      <p:sp>
        <p:nvSpPr>
          <p:cNvPr id="23554" name="文本框 24578"/>
          <p:cNvSpPr txBox="1">
            <a:spLocks noChangeArrowheads="1"/>
          </p:cNvSpPr>
          <p:nvPr/>
        </p:nvSpPr>
        <p:spPr bwMode="auto">
          <a:xfrm>
            <a:off x="304800" y="1685925"/>
            <a:ext cx="88392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 bad            __________ (</a:t>
            </a:r>
            <a:r>
              <a:rPr lang="zh-CN" altLang="en-US" sz="3600" b="1">
                <a:latin typeface="Times New Roman" panose="02020603050405020304" pitchFamily="18" charset="0"/>
              </a:rPr>
              <a:t>最高级</a:t>
            </a:r>
            <a:r>
              <a:rPr lang="en-US" altLang="zh-CN" sz="3600" b="1">
                <a:latin typeface="Times New Roman" panose="02020603050405020304" pitchFamily="18" charset="0"/>
              </a:rPr>
              <a:t>)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2. little           __________ (</a:t>
            </a:r>
            <a:r>
              <a:rPr lang="zh-CN" altLang="en-US" sz="3600" b="1">
                <a:latin typeface="Times New Roman" panose="02020603050405020304" pitchFamily="18" charset="0"/>
              </a:rPr>
              <a:t>最高级</a:t>
            </a:r>
            <a:r>
              <a:rPr lang="en-US" altLang="zh-CN" sz="36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3. waste         __________ (</a:t>
            </a:r>
            <a:r>
              <a:rPr lang="zh-CN" altLang="en-US" sz="3600" b="1">
                <a:latin typeface="Times New Roman" panose="02020603050405020304" pitchFamily="18" charset="0"/>
              </a:rPr>
              <a:t>名词</a:t>
            </a:r>
            <a:r>
              <a:rPr lang="en-US" altLang="zh-CN" sz="36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4. we              __________ (</a:t>
            </a:r>
            <a:r>
              <a:rPr lang="zh-CN" altLang="en-US" sz="3600" b="1">
                <a:latin typeface="Times New Roman" panose="02020603050405020304" pitchFamily="18" charset="0"/>
              </a:rPr>
              <a:t>反身代词</a:t>
            </a:r>
            <a:r>
              <a:rPr lang="en-US" altLang="zh-CN" sz="3600" b="1">
                <a:latin typeface="Times New Roman" panose="02020603050405020304" pitchFamily="18" charset="0"/>
              </a:rPr>
              <a:t>) 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5. much         __________ (</a:t>
            </a:r>
            <a:r>
              <a:rPr lang="zh-CN" altLang="en-US" sz="3600" b="1">
                <a:latin typeface="Times New Roman" panose="02020603050405020304" pitchFamily="18" charset="0"/>
              </a:rPr>
              <a:t>比较级</a:t>
            </a:r>
            <a:r>
              <a:rPr lang="en-US" altLang="zh-CN" sz="3600" b="1">
                <a:latin typeface="Times New Roman" panose="02020603050405020304" pitchFamily="18" charset="0"/>
              </a:rPr>
              <a:t>)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6. exact          __________ (</a:t>
            </a:r>
            <a:r>
              <a:rPr lang="zh-CN" altLang="en-US" sz="3600" b="1">
                <a:latin typeface="Times New Roman" panose="02020603050405020304" pitchFamily="18" charset="0"/>
              </a:rPr>
              <a:t>副词</a:t>
            </a:r>
            <a:r>
              <a:rPr lang="en-US" altLang="zh-CN" sz="3600" b="1">
                <a:latin typeface="Times New Roman" panose="02020603050405020304" pitchFamily="18" charset="0"/>
              </a:rPr>
              <a:t>)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7. repair        _____ (</a:t>
            </a:r>
            <a:r>
              <a:rPr lang="zh-CN" altLang="en-US" sz="3600" b="1">
                <a:latin typeface="Times New Roman" panose="02020603050405020304" pitchFamily="18" charset="0"/>
              </a:rPr>
              <a:t>同义词</a:t>
            </a:r>
            <a:r>
              <a:rPr lang="en-US" altLang="zh-CN" sz="3600" b="1">
                <a:latin typeface="Times New Roman" panose="02020603050405020304" pitchFamily="18" charset="0"/>
              </a:rPr>
              <a:t>) ____ (</a:t>
            </a:r>
            <a:r>
              <a:rPr lang="zh-CN" altLang="en-US" sz="3600" b="1">
                <a:latin typeface="Times New Roman" panose="02020603050405020304" pitchFamily="18" charset="0"/>
              </a:rPr>
              <a:t>同义词</a:t>
            </a:r>
            <a:r>
              <a:rPr lang="en-US" altLang="zh-CN" sz="3600" b="1">
                <a:latin typeface="Times New Roman" panose="02020603050405020304" pitchFamily="18" charset="0"/>
              </a:rPr>
              <a:t>)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8. rubbish     __________ (</a:t>
            </a:r>
            <a:r>
              <a:rPr lang="zh-CN" altLang="en-US" sz="3600" b="1">
                <a:latin typeface="Times New Roman" panose="02020603050405020304" pitchFamily="18" charset="0"/>
              </a:rPr>
              <a:t>同义词</a:t>
            </a:r>
            <a:r>
              <a:rPr lang="en-US" altLang="zh-CN" sz="3600" b="1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80" name="文本框 24579"/>
          <p:cNvSpPr txBox="1">
            <a:spLocks noChangeArrowheads="1"/>
          </p:cNvSpPr>
          <p:nvPr/>
        </p:nvSpPr>
        <p:spPr bwMode="auto">
          <a:xfrm>
            <a:off x="2895600" y="1654175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worst</a:t>
            </a:r>
          </a:p>
        </p:txBody>
      </p:sp>
      <p:sp>
        <p:nvSpPr>
          <p:cNvPr id="24581" name="文本框 24580"/>
          <p:cNvSpPr txBox="1">
            <a:spLocks noChangeArrowheads="1"/>
          </p:cNvSpPr>
          <p:nvPr/>
        </p:nvSpPr>
        <p:spPr bwMode="auto">
          <a:xfrm>
            <a:off x="2971800" y="2219325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least</a:t>
            </a:r>
          </a:p>
        </p:txBody>
      </p:sp>
      <p:sp>
        <p:nvSpPr>
          <p:cNvPr id="24583" name="文本框 24582"/>
          <p:cNvSpPr txBox="1">
            <a:spLocks noChangeArrowheads="1"/>
          </p:cNvSpPr>
          <p:nvPr/>
        </p:nvSpPr>
        <p:spPr bwMode="auto">
          <a:xfrm>
            <a:off x="2895600" y="2752725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waste</a:t>
            </a:r>
          </a:p>
        </p:txBody>
      </p:sp>
      <p:sp>
        <p:nvSpPr>
          <p:cNvPr id="24584" name="文本框 24583"/>
          <p:cNvSpPr txBox="1">
            <a:spLocks noChangeArrowheads="1"/>
          </p:cNvSpPr>
          <p:nvPr/>
        </p:nvSpPr>
        <p:spPr bwMode="auto">
          <a:xfrm>
            <a:off x="2895600" y="3330575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ourselves</a:t>
            </a:r>
          </a:p>
        </p:txBody>
      </p:sp>
      <p:sp>
        <p:nvSpPr>
          <p:cNvPr id="24585" name="文本框 24584"/>
          <p:cNvSpPr txBox="1">
            <a:spLocks noChangeArrowheads="1"/>
          </p:cNvSpPr>
          <p:nvPr/>
        </p:nvSpPr>
        <p:spPr bwMode="auto">
          <a:xfrm>
            <a:off x="2895600" y="389572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more</a:t>
            </a:r>
          </a:p>
        </p:txBody>
      </p:sp>
      <p:sp>
        <p:nvSpPr>
          <p:cNvPr id="24586" name="文本框 24585"/>
          <p:cNvSpPr txBox="1">
            <a:spLocks noChangeArrowheads="1"/>
          </p:cNvSpPr>
          <p:nvPr/>
        </p:nvSpPr>
        <p:spPr bwMode="auto">
          <a:xfrm>
            <a:off x="2819400" y="4429125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exactly</a:t>
            </a:r>
          </a:p>
        </p:txBody>
      </p:sp>
      <p:sp>
        <p:nvSpPr>
          <p:cNvPr id="24587" name="文本框 24586"/>
          <p:cNvSpPr txBox="1">
            <a:spLocks noChangeArrowheads="1"/>
          </p:cNvSpPr>
          <p:nvPr/>
        </p:nvSpPr>
        <p:spPr bwMode="auto">
          <a:xfrm>
            <a:off x="6096000" y="5006975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fix</a:t>
            </a:r>
          </a:p>
        </p:txBody>
      </p:sp>
      <p:sp>
        <p:nvSpPr>
          <p:cNvPr id="24588" name="文本框 24587"/>
          <p:cNvSpPr txBox="1">
            <a:spLocks noChangeArrowheads="1"/>
          </p:cNvSpPr>
          <p:nvPr/>
        </p:nvSpPr>
        <p:spPr bwMode="auto">
          <a:xfrm>
            <a:off x="2895600" y="5006975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mend</a:t>
            </a:r>
          </a:p>
        </p:txBody>
      </p:sp>
      <p:sp>
        <p:nvSpPr>
          <p:cNvPr id="24589" name="文本框 24588"/>
          <p:cNvSpPr txBox="1">
            <a:spLocks noChangeArrowheads="1"/>
          </p:cNvSpPr>
          <p:nvPr/>
        </p:nvSpPr>
        <p:spPr bwMode="auto">
          <a:xfrm>
            <a:off x="2895600" y="5495925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garbage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3" grpId="0"/>
      <p:bldP spid="24584" grpId="0"/>
      <p:bldP spid="24585" grpId="0"/>
      <p:bldP spid="24586" grpId="0"/>
      <p:bldP spid="24587" grpId="0"/>
      <p:bldP spid="24588" grpId="0"/>
      <p:bldP spid="245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22531"/>
          <p:cNvSpPr txBox="1">
            <a:spLocks noChangeArrowheads="1"/>
          </p:cNvSpPr>
          <p:nvPr/>
        </p:nvSpPr>
        <p:spPr bwMode="auto">
          <a:xfrm>
            <a:off x="685800" y="1219200"/>
            <a:ext cx="78486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This store buys and sells u____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二手的</a:t>
            </a:r>
            <a:r>
              <a:rPr lang="en-US" altLang="zh-CN" sz="3600" b="1" dirty="0">
                <a:latin typeface="Times New Roman" panose="02020603050405020304" pitchFamily="18" charset="0"/>
              </a:rPr>
              <a:t>) exercise equipment.</a:t>
            </a:r>
          </a:p>
          <a:p>
            <a:pPr>
              <a:lnSpc>
                <a:spcPct val="105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A fence d______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将</a:t>
            </a:r>
            <a:r>
              <a:rPr lang="en-US" altLang="zh-CN" sz="36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latin typeface="Times New Roman" panose="02020603050405020304" pitchFamily="18" charset="0"/>
              </a:rPr>
              <a:t>分开</a:t>
            </a:r>
            <a:r>
              <a:rPr lang="en-US" altLang="zh-CN" sz="3600" b="1" dirty="0">
                <a:latin typeface="Times New Roman" panose="02020603050405020304" pitchFamily="18" charset="0"/>
              </a:rPr>
              <a:t>) our garden from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neighbour’s</a:t>
            </a:r>
            <a:r>
              <a:rPr lang="en-US" altLang="zh-CN" sz="3600" b="1" dirty="0">
                <a:latin typeface="Times New Roman" panose="02020603050405020304" pitchFamily="18" charset="0"/>
              </a:rPr>
              <a:t> garden.</a:t>
            </a:r>
          </a:p>
          <a:p>
            <a:pPr>
              <a:lnSpc>
                <a:spcPct val="105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The boy made a boat ___ ___ wood. </a:t>
            </a:r>
          </a:p>
          <a:p>
            <a:pPr>
              <a:lnSpc>
                <a:spcPct val="105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Danny and I ____________ ( </a:t>
            </a:r>
            <a:r>
              <a:rPr lang="zh-CN" altLang="en-US" sz="3600" b="1" dirty="0">
                <a:latin typeface="Times New Roman" panose="02020603050405020304" pitchFamily="18" charset="0"/>
              </a:rPr>
              <a:t>散步</a:t>
            </a:r>
            <a:r>
              <a:rPr lang="en-US" altLang="zh-CN" sz="3600" b="1" dirty="0">
                <a:latin typeface="Times New Roman" panose="02020603050405020304" pitchFamily="18" charset="0"/>
              </a:rPr>
              <a:t>) through our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neighbourhood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05000"/>
              </a:lnSpc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She failed in her 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职责</a:t>
            </a:r>
            <a:r>
              <a:rPr lang="en-US" altLang="zh-CN" sz="3600" b="1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24578" name="文本框 22532"/>
          <p:cNvSpPr txBox="1">
            <a:spLocks noChangeArrowheads="1"/>
          </p:cNvSpPr>
          <p:nvPr/>
        </p:nvSpPr>
        <p:spPr bwMode="auto">
          <a:xfrm>
            <a:off x="762000" y="3810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6600"/>
                </a:solidFill>
              </a:rPr>
              <a:t>Fill in the blanks</a:t>
            </a:r>
          </a:p>
        </p:txBody>
      </p:sp>
      <p:sp>
        <p:nvSpPr>
          <p:cNvPr id="22534" name="文本框 22533"/>
          <p:cNvSpPr txBox="1">
            <a:spLocks noChangeArrowheads="1"/>
          </p:cNvSpPr>
          <p:nvPr/>
        </p:nvSpPr>
        <p:spPr bwMode="auto">
          <a:xfrm>
            <a:off x="6343650" y="1219200"/>
            <a:ext cx="81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sed</a:t>
            </a:r>
          </a:p>
        </p:txBody>
      </p:sp>
      <p:sp>
        <p:nvSpPr>
          <p:cNvPr id="22535" name="文本框 22534"/>
          <p:cNvSpPr txBox="1">
            <a:spLocks noChangeArrowheads="1"/>
          </p:cNvSpPr>
          <p:nvPr/>
        </p:nvSpPr>
        <p:spPr bwMode="auto">
          <a:xfrm>
            <a:off x="3041650" y="2514600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evides</a:t>
            </a:r>
          </a:p>
        </p:txBody>
      </p:sp>
      <p:sp>
        <p:nvSpPr>
          <p:cNvPr id="22536" name="文本框 22535"/>
          <p:cNvSpPr txBox="1">
            <a:spLocks noChangeArrowheads="1"/>
          </p:cNvSpPr>
          <p:nvPr/>
        </p:nvSpPr>
        <p:spPr bwMode="auto">
          <a:xfrm>
            <a:off x="5257800" y="3733800"/>
            <a:ext cx="81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out</a:t>
            </a:r>
          </a:p>
        </p:txBody>
      </p:sp>
      <p:sp>
        <p:nvSpPr>
          <p:cNvPr id="22537" name="文本框 22536"/>
          <p:cNvSpPr txBox="1">
            <a:spLocks noChangeArrowheads="1"/>
          </p:cNvSpPr>
          <p:nvPr/>
        </p:nvSpPr>
        <p:spPr bwMode="auto">
          <a:xfrm>
            <a:off x="6172200" y="3733800"/>
            <a:ext cx="56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</a:p>
        </p:txBody>
      </p:sp>
      <p:sp>
        <p:nvSpPr>
          <p:cNvPr id="22538" name="文本框 22537"/>
          <p:cNvSpPr txBox="1">
            <a:spLocks noChangeArrowheads="1"/>
          </p:cNvSpPr>
          <p:nvPr/>
        </p:nvSpPr>
        <p:spPr bwMode="auto">
          <a:xfrm>
            <a:off x="3733800" y="4419600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 for a walk</a:t>
            </a:r>
          </a:p>
        </p:txBody>
      </p:sp>
      <p:sp>
        <p:nvSpPr>
          <p:cNvPr id="22539" name="文本框 22538"/>
          <p:cNvSpPr txBox="1">
            <a:spLocks noChangeArrowheads="1"/>
          </p:cNvSpPr>
          <p:nvPr/>
        </p:nvSpPr>
        <p:spPr bwMode="auto">
          <a:xfrm>
            <a:off x="4419600" y="5715000"/>
            <a:ext cx="107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duty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5" grpId="0"/>
      <p:bldP spid="22536" grpId="0"/>
      <p:bldP spid="22537" grpId="0"/>
      <p:bldP spid="22538" grpId="0"/>
      <p:bldP spid="225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10241" descr="16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02" name="组合 10242"/>
          <p:cNvGrpSpPr/>
          <p:nvPr/>
        </p:nvGrpSpPr>
        <p:grpSpPr bwMode="auto">
          <a:xfrm>
            <a:off x="2133600" y="838200"/>
            <a:ext cx="4668838" cy="1022350"/>
            <a:chOff x="1481" y="1132"/>
            <a:chExt cx="2941" cy="644"/>
          </a:xfrm>
        </p:grpSpPr>
        <p:pic>
          <p:nvPicPr>
            <p:cNvPr id="25603" name="图片 10243" descr="frame4"/>
            <p:cNvPicPr preferRelativeResize="0"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81" y="1132"/>
              <a:ext cx="294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矩形 10244"/>
            <p:cNvSpPr>
              <a:spLocks noChangeArrowheads="1" noChangeShapeType="1" noTextEdit="1"/>
            </p:cNvSpPr>
            <p:nvPr/>
          </p:nvSpPr>
          <p:spPr bwMode="auto">
            <a:xfrm>
              <a:off x="1701" y="1298"/>
              <a:ext cx="258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99"/>
                  </a:solidFill>
                  <a:latin typeface="Arial" panose="020B0604020202020204"/>
                  <a:cs typeface="Arial" panose="020B0604020202020204"/>
                </a:rPr>
                <a:t>Time for Reflection </a:t>
              </a:r>
              <a:endParaRPr lang="zh-CN" altLang="en-US" sz="3600" b="1" kern="10">
                <a:ln w="9525">
                  <a:solidFill>
                    <a:srgbClr val="00FFFF"/>
                  </a:solidFill>
                  <a:round/>
                </a:ln>
                <a:solidFill>
                  <a:srgbClr val="FFFF99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25605" name="文本框 10245"/>
          <p:cNvSpPr txBox="1">
            <a:spLocks noChangeArrowheads="1"/>
          </p:cNvSpPr>
          <p:nvPr/>
        </p:nvSpPr>
        <p:spPr bwMode="auto">
          <a:xfrm>
            <a:off x="1524000" y="2438400"/>
            <a:ext cx="6705600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go for a walk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a bit of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divide…into…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It’s one’s duty to …</a:t>
            </a:r>
          </a:p>
        </p:txBody>
      </p:sp>
    </p:spTree>
  </p:cSld>
  <p:clrMapOvr>
    <a:masterClrMapping/>
  </p:clrMapOvr>
  <p:transition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文本框 11265"/>
          <p:cNvSpPr txBox="1">
            <a:spLocks noChangeArrowheads="1"/>
          </p:cNvSpPr>
          <p:nvPr/>
        </p:nvSpPr>
        <p:spPr bwMode="auto">
          <a:xfrm>
            <a:off x="1828800" y="1524000"/>
            <a:ext cx="6096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Homework</a:t>
            </a:r>
          </a:p>
          <a:p>
            <a:pPr algn="ctr">
              <a:lnSpc>
                <a:spcPct val="120000"/>
              </a:lnSpc>
            </a:pPr>
            <a:endParaRPr lang="en-US" altLang="zh-CN" sz="48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626" name="图片 11266" descr="homework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18288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文本框 11267"/>
          <p:cNvSpPr txBox="1">
            <a:spLocks noChangeArrowheads="1"/>
          </p:cNvSpPr>
          <p:nvPr/>
        </p:nvSpPr>
        <p:spPr bwMode="auto">
          <a:xfrm>
            <a:off x="1371600" y="3429000"/>
            <a:ext cx="67818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 Review Lesson 48. </a:t>
            </a:r>
          </a:p>
          <a:p>
            <a:pPr>
              <a:lnSpc>
                <a:spcPct val="115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2. Finish off the activities on page 125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. 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1745" descr="teamwork"/>
          <p:cNvPicPr>
            <a:picLocks noChangeAspect="1" noChangeArrowheads="1"/>
          </p:cNvPicPr>
          <p:nvPr/>
        </p:nvPicPr>
        <p:blipFill>
          <a:blip r:embed="rId2" cstate="email">
            <a:lum contrast="36000"/>
          </a:blip>
          <a:srcRect/>
          <a:stretch>
            <a:fillRect/>
          </a:stretch>
        </p:blipFill>
        <p:spPr bwMode="auto">
          <a:xfrm>
            <a:off x="8147050" y="115888"/>
            <a:ext cx="8524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图片 31746" descr="word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810250"/>
            <a:ext cx="16192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组合 31747"/>
          <p:cNvGrpSpPr/>
          <p:nvPr/>
        </p:nvGrpSpPr>
        <p:grpSpPr bwMode="auto">
          <a:xfrm>
            <a:off x="468313" y="1987550"/>
            <a:ext cx="5399087" cy="1296988"/>
            <a:chOff x="476" y="1117"/>
            <a:chExt cx="4355" cy="1134"/>
          </a:xfrm>
        </p:grpSpPr>
        <p:sp>
          <p:nvSpPr>
            <p:cNvPr id="5124" name="矩形 31748"/>
            <p:cNvSpPr>
              <a:spLocks noChangeArrowheads="1"/>
            </p:cNvSpPr>
            <p:nvPr/>
          </p:nvSpPr>
          <p:spPr bwMode="auto">
            <a:xfrm>
              <a:off x="476" y="1117"/>
              <a:ext cx="4355" cy="113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>
              <a:outerShdw dist="45791" dir="3378596" algn="ctr" rotWithShape="0">
                <a:srgbClr val="B3B3FF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" name="矩形 31749"/>
            <p:cNvSpPr>
              <a:spLocks noChangeArrowheads="1"/>
            </p:cNvSpPr>
            <p:nvPr/>
          </p:nvSpPr>
          <p:spPr bwMode="auto">
            <a:xfrm>
              <a:off x="657" y="1298"/>
              <a:ext cx="3992" cy="8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>
              <a:outerShdw dist="45791" dir="3378596" algn="ctr" rotWithShape="0">
                <a:srgbClr val="B3B3FF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6" name="文本框 31750"/>
          <p:cNvSpPr txBox="1">
            <a:spLocks noChangeArrowheads="1"/>
          </p:cNvSpPr>
          <p:nvPr/>
        </p:nvSpPr>
        <p:spPr bwMode="auto">
          <a:xfrm>
            <a:off x="1549400" y="2049463"/>
            <a:ext cx="4175125" cy="1189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FF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">
              <a:spcBef>
                <a:spcPct val="50000"/>
              </a:spcBef>
            </a:pPr>
            <a:r>
              <a:rPr lang="en-US" altLang="zh-CN" sz="7200" b="1">
                <a:ea typeface="华文细黑" panose="02010600040101010101" pitchFamily="2" charset="-122"/>
              </a:rPr>
              <a:t>Review</a:t>
            </a:r>
          </a:p>
        </p:txBody>
      </p:sp>
      <p:pic>
        <p:nvPicPr>
          <p:cNvPr id="5127" name="图片 31751" descr="plag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189163"/>
            <a:ext cx="11525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矩形 31752"/>
          <p:cNvSpPr>
            <a:spLocks noChangeArrowheads="1"/>
          </p:cNvSpPr>
          <p:nvPr/>
        </p:nvSpPr>
        <p:spPr bwMode="auto">
          <a:xfrm>
            <a:off x="1447800" y="3733800"/>
            <a:ext cx="347027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300" b="1" dirty="0">
                <a:solidFill>
                  <a:srgbClr val="6600FF"/>
                </a:solidFill>
              </a:rPr>
              <a:t>Vocabulary </a:t>
            </a:r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32769"/>
          <p:cNvSpPr txBox="1">
            <a:spLocks noChangeArrowheads="1"/>
          </p:cNvSpPr>
          <p:nvPr/>
        </p:nvSpPr>
        <p:spPr bwMode="auto">
          <a:xfrm>
            <a:off x="0" y="496888"/>
            <a:ext cx="426720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3600" b="1" dirty="0">
                <a:latin typeface="Times New Roman" panose="02020603050405020304" pitchFamily="18" charset="0"/>
              </a:rPr>
              <a:t>used</a:t>
            </a:r>
          </a:p>
          <a:p>
            <a:pPr algn="r"/>
            <a:endParaRPr lang="en-US" altLang="zh-CN" sz="3600" b="1" dirty="0">
              <a:latin typeface="Times New Roman" panose="02020603050405020304" pitchFamily="18" charset="0"/>
            </a:endParaRPr>
          </a:p>
          <a:p>
            <a:pPr algn="r"/>
            <a:r>
              <a:rPr lang="en-US" altLang="zh-CN" sz="3600" b="1" dirty="0">
                <a:latin typeface="Times New Roman" panose="02020603050405020304" pitchFamily="18" charset="0"/>
              </a:rPr>
              <a:t>divide</a:t>
            </a:r>
          </a:p>
          <a:p>
            <a:pPr algn="r"/>
            <a:r>
              <a:rPr lang="en-US" altLang="zh-CN" sz="3600" b="1" dirty="0">
                <a:latin typeface="Times New Roman" panose="02020603050405020304" pitchFamily="18" charset="0"/>
              </a:rPr>
              <a:t>pile</a:t>
            </a:r>
          </a:p>
          <a:p>
            <a:pPr algn="r"/>
            <a:r>
              <a:rPr lang="en-US" altLang="zh-CN" sz="3600" b="1" dirty="0">
                <a:latin typeface="Times New Roman" panose="02020603050405020304" pitchFamily="18" charset="0"/>
              </a:rPr>
              <a:t>seat</a:t>
            </a:r>
          </a:p>
          <a:p>
            <a:pPr algn="r"/>
            <a:r>
              <a:rPr lang="en-US" altLang="zh-CN" sz="3600" b="1" dirty="0">
                <a:latin typeface="Times New Roman" panose="02020603050405020304" pitchFamily="18" charset="0"/>
              </a:rPr>
              <a:t>lid</a:t>
            </a:r>
          </a:p>
          <a:p>
            <a:pPr algn="r"/>
            <a:r>
              <a:rPr lang="en-US" altLang="zh-CN" sz="3600" b="1" dirty="0">
                <a:latin typeface="Times New Roman" panose="02020603050405020304" pitchFamily="18" charset="0"/>
              </a:rPr>
              <a:t>ton</a:t>
            </a:r>
          </a:p>
          <a:p>
            <a:pPr algn="r"/>
            <a:r>
              <a:rPr lang="en-US" altLang="zh-CN" sz="3600" b="1" dirty="0">
                <a:latin typeface="Times New Roman" panose="02020603050405020304" pitchFamily="18" charset="0"/>
              </a:rPr>
              <a:t>duty</a:t>
            </a:r>
          </a:p>
          <a:p>
            <a:pPr algn="r"/>
            <a:r>
              <a:rPr lang="en-US" altLang="zh-CN" sz="3600" b="1" dirty="0">
                <a:latin typeface="Times New Roman" panose="02020603050405020304" pitchFamily="18" charset="0"/>
              </a:rPr>
              <a:t>divide…into…</a:t>
            </a:r>
          </a:p>
          <a:p>
            <a:pPr algn="r"/>
            <a:r>
              <a:rPr lang="en-US" altLang="zh-CN" sz="3600" b="1" dirty="0">
                <a:latin typeface="Times New Roman" panose="02020603050405020304" pitchFamily="18" charset="0"/>
              </a:rPr>
              <a:t>It’s one’s duty to…</a:t>
            </a:r>
          </a:p>
        </p:txBody>
      </p:sp>
      <p:sp>
        <p:nvSpPr>
          <p:cNvPr id="32771" name="文本框 32770"/>
          <p:cNvSpPr txBox="1">
            <a:spLocks noChangeArrowheads="1"/>
          </p:cNvSpPr>
          <p:nvPr/>
        </p:nvSpPr>
        <p:spPr bwMode="auto">
          <a:xfrm>
            <a:off x="4267200" y="495300"/>
            <a:ext cx="4876800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用过的；旧的；二手的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分开；分割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堆；大量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座位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盖子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吨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责任；义务</a:t>
            </a: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把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分成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是某人的职责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义务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34817"/>
          <p:cNvSpPr>
            <a:spLocks noChangeArrowheads="1" noChangeShapeType="1" noTextEdit="1"/>
          </p:cNvSpPr>
          <p:nvPr/>
        </p:nvSpPr>
        <p:spPr bwMode="auto">
          <a:xfrm>
            <a:off x="2667000" y="1295400"/>
            <a:ext cx="3124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Think about it!</a:t>
            </a:r>
            <a:endParaRPr lang="zh-CN" altLang="en-US" sz="3600" b="1" kern="10">
              <a:ln w="12700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170" name="矩形 34818"/>
          <p:cNvSpPr>
            <a:spLocks noChangeArrowheads="1"/>
          </p:cNvSpPr>
          <p:nvPr/>
        </p:nvSpPr>
        <p:spPr bwMode="auto">
          <a:xfrm>
            <a:off x="685800" y="2498725"/>
            <a:ext cx="7772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800" b="1">
                <a:latin typeface="Times New Roman" panose="02020603050405020304" pitchFamily="18" charset="0"/>
              </a:rPr>
              <a:t>Do you think garbage is interesting?</a:t>
            </a:r>
          </a:p>
          <a:p>
            <a:pPr>
              <a:lnSpc>
                <a:spcPct val="115000"/>
              </a:lnSpc>
            </a:pPr>
            <a:r>
              <a:rPr lang="en-US" altLang="zh-CN" sz="3800" b="1">
                <a:latin typeface="Times New Roman" panose="02020603050405020304" pitchFamily="18" charset="0"/>
              </a:rPr>
              <a:t>What have you done in a schoolyard clean-up?</a:t>
            </a:r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15361" descr="图片1fgrfgr">
            <a:hlinkClick r:id="rId2" action="ppaction://hlinkfile"/>
          </p:cNvPr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3000" y="874713"/>
            <a:ext cx="7620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文本框 15362"/>
          <p:cNvSpPr txBox="1">
            <a:spLocks noChangeArrowheads="1"/>
          </p:cNvSpPr>
          <p:nvPr/>
        </p:nvSpPr>
        <p:spPr bwMode="auto">
          <a:xfrm>
            <a:off x="549275" y="835025"/>
            <a:ext cx="6003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9900FF"/>
                </a:solidFill>
              </a:rPr>
              <a:t>Listen and answer.</a:t>
            </a:r>
            <a:endParaRPr lang="en-US" altLang="zh-CN" sz="3600" b="1" dirty="0"/>
          </a:p>
        </p:txBody>
      </p:sp>
      <p:sp>
        <p:nvSpPr>
          <p:cNvPr id="15364" name="矩形 15363"/>
          <p:cNvSpPr>
            <a:spLocks noChangeArrowheads="1"/>
          </p:cNvSpPr>
          <p:nvPr/>
        </p:nvSpPr>
        <p:spPr bwMode="auto">
          <a:xfrm>
            <a:off x="533400" y="1520825"/>
            <a:ext cx="8305800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What did they do on Tuesday?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They cleaned up the schoolyard.</a:t>
            </a:r>
          </a:p>
          <a:p>
            <a:pPr>
              <a:spcBef>
                <a:spcPct val="3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What did they do on Wednesday?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They sorted their school’s garbage.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What did Danny use to make the car?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He made the car out of garbage. He used a big box, pieces of wood, a bit of glue and plastic lids.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16385"/>
          <p:cNvSpPr>
            <a:spLocks noChangeArrowheads="1"/>
          </p:cNvSpPr>
          <p:nvPr/>
        </p:nvSpPr>
        <p:spPr bwMode="auto">
          <a:xfrm>
            <a:off x="1752600" y="2286000"/>
            <a:ext cx="6934200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zh-CN" sz="3800" b="1" dirty="0">
                <a:latin typeface="Times New Roman" panose="02020603050405020304" pitchFamily="18" charset="0"/>
              </a:rPr>
              <a:t>1. They started a school yard  </a:t>
            </a:r>
          </a:p>
          <a:p>
            <a:pPr>
              <a:spcBef>
                <a:spcPct val="15000"/>
              </a:spcBef>
            </a:pPr>
            <a:r>
              <a:rPr lang="en-US" altLang="zh-CN" sz="3800" b="1" dirty="0">
                <a:latin typeface="Times New Roman" panose="02020603050405020304" pitchFamily="18" charset="0"/>
              </a:rPr>
              <a:t>    clean-up on Monday.</a:t>
            </a:r>
          </a:p>
          <a:p>
            <a:pPr>
              <a:spcBef>
                <a:spcPct val="15000"/>
              </a:spcBef>
            </a:pPr>
            <a:r>
              <a:rPr lang="en-US" altLang="zh-CN" sz="3800" b="1" dirty="0">
                <a:latin typeface="Times New Roman" panose="02020603050405020304" pitchFamily="18" charset="0"/>
              </a:rPr>
              <a:t>2. Danny found a new toy car.</a:t>
            </a:r>
          </a:p>
          <a:p>
            <a:pPr>
              <a:spcBef>
                <a:spcPct val="15000"/>
              </a:spcBef>
            </a:pPr>
            <a:r>
              <a:rPr lang="en-US" altLang="zh-CN" sz="3800" b="1" dirty="0">
                <a:latin typeface="Times New Roman" panose="02020603050405020304" pitchFamily="18" charset="0"/>
              </a:rPr>
              <a:t>3. Danny made a car out of </a:t>
            </a:r>
          </a:p>
          <a:p>
            <a:pPr>
              <a:spcBef>
                <a:spcPct val="15000"/>
              </a:spcBef>
            </a:pPr>
            <a:r>
              <a:rPr lang="en-US" altLang="zh-CN" sz="3800" b="1" dirty="0">
                <a:latin typeface="Times New Roman" panose="02020603050405020304" pitchFamily="18" charset="0"/>
              </a:rPr>
              <a:t>    garbage.</a:t>
            </a:r>
          </a:p>
        </p:txBody>
      </p:sp>
      <p:pic>
        <p:nvPicPr>
          <p:cNvPr id="10242" name="图片 16386" descr="ture or fals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7400" y="838200"/>
            <a:ext cx="52578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图片 16387" descr="19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9300" y="4391025"/>
            <a:ext cx="698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图片 16388" descr="19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5800" y="2286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图片 16389" descr="19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5800" y="3505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36865"/>
          <p:cNvSpPr>
            <a:spLocks noChangeArrowheads="1" noChangeShapeType="1" noTextEdit="1"/>
          </p:cNvSpPr>
          <p:nvPr/>
        </p:nvSpPr>
        <p:spPr bwMode="auto">
          <a:xfrm>
            <a:off x="1066800" y="12954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Reading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38914"/>
          <p:cNvSpPr txBox="1">
            <a:spLocks noChangeArrowheads="1"/>
          </p:cNvSpPr>
          <p:nvPr/>
        </p:nvSpPr>
        <p:spPr bwMode="auto">
          <a:xfrm>
            <a:off x="152400" y="0"/>
            <a:ext cx="8137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9900FF"/>
                </a:solidFill>
              </a:rPr>
              <a:t>Read the lesson and fill in the table.</a:t>
            </a:r>
            <a:endParaRPr lang="en-US" altLang="zh-CN" sz="3600" b="1" dirty="0"/>
          </a:p>
        </p:txBody>
      </p:sp>
      <p:graphicFrame>
        <p:nvGraphicFramePr>
          <p:cNvPr id="38969" name="内容占位符 38968"/>
          <p:cNvGraphicFramePr>
            <a:graphicFrameLocks noGrp="1"/>
          </p:cNvGraphicFramePr>
          <p:nvPr>
            <p:ph idx="4294967295"/>
          </p:nvPr>
        </p:nvGraphicFramePr>
        <p:xfrm>
          <a:off x="228600" y="609600"/>
          <a:ext cx="8686800" cy="5807074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66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This week</a:t>
                      </a: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45732" marB="4573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45732" marB="4573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0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5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On Tuesday</a:t>
                      </a: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45732" marB="4573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45732" marB="4573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66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Later on Tuesday</a:t>
                      </a: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45732" marB="4573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45732" marB="4573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819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On Wednesday</a:t>
                      </a: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45732" marB="4573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45732" marB="4573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666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Today</a:t>
                      </a: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45732" marB="4573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45732" marB="4573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4821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</a:rPr>
                        <a:t>Later this month</a:t>
                      </a:r>
                      <a:endParaRPr lang="zh-CN" altLang="en-US" sz="1800" b="1">
                        <a:latin typeface="Times New Roman" panose="02020603050405020304" pitchFamily="18" charset="0"/>
                      </a:endParaRPr>
                    </a:p>
                  </a:txBody>
                  <a:tcPr marT="45732" marB="4573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800" dirty="0"/>
                    </a:p>
                  </a:txBody>
                  <a:tcPr marT="45732" marB="4573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8942" name="文本框 38941"/>
          <p:cNvSpPr txBox="1">
            <a:spLocks noChangeArrowheads="1"/>
          </p:cNvSpPr>
          <p:nvPr/>
        </p:nvSpPr>
        <p:spPr bwMode="auto">
          <a:xfrm>
            <a:off x="2286000" y="1143000"/>
            <a:ext cx="63246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Danny, Brian and I cleaned up the schoolyard. All of our classmates helped.</a:t>
            </a:r>
          </a:p>
        </p:txBody>
      </p:sp>
      <p:sp>
        <p:nvSpPr>
          <p:cNvPr id="38949" name="文本框 38948"/>
          <p:cNvSpPr txBox="1">
            <a:spLocks noChangeArrowheads="1"/>
          </p:cNvSpPr>
          <p:nvPr/>
        </p:nvSpPr>
        <p:spPr bwMode="auto">
          <a:xfrm>
            <a:off x="2209800" y="1905000"/>
            <a:ext cx="6705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CC00CC"/>
                </a:solidFill>
                <a:latin typeface="Times New Roman" panose="02020603050405020304" pitchFamily="18" charset="0"/>
              </a:rPr>
              <a:t>Brian, Danny and I went for a walk around our neighbourhood. When we saw garbage, we picked it up. Danny found a used toy car with one broken wheel. He took it home, cleaned it and fixed it.</a:t>
            </a:r>
          </a:p>
        </p:txBody>
      </p:sp>
      <p:sp>
        <p:nvSpPr>
          <p:cNvPr id="38953" name="文本框 38952"/>
          <p:cNvSpPr txBox="1">
            <a:spLocks noChangeArrowheads="1"/>
          </p:cNvSpPr>
          <p:nvPr/>
        </p:nvSpPr>
        <p:spPr bwMode="auto">
          <a:xfrm>
            <a:off x="2209800" y="3581400"/>
            <a:ext cx="6324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We sorted our school’s garbage. We put on gloves and divided the garbage into different piles: glass, metal, plastic, paper and everything else.</a:t>
            </a:r>
          </a:p>
        </p:txBody>
      </p:sp>
      <p:sp>
        <p:nvSpPr>
          <p:cNvPr id="38955" name="文本框 38954"/>
          <p:cNvSpPr txBox="1">
            <a:spLocks noChangeArrowheads="1"/>
          </p:cNvSpPr>
          <p:nvPr/>
        </p:nvSpPr>
        <p:spPr bwMode="auto">
          <a:xfrm>
            <a:off x="2209800" y="5029200"/>
            <a:ext cx="6324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CC00CC"/>
                </a:solidFill>
                <a:latin typeface="Times New Roman" panose="02020603050405020304" pitchFamily="18" charset="0"/>
              </a:rPr>
              <a:t>Danny made a car out of garbage.</a:t>
            </a:r>
          </a:p>
        </p:txBody>
      </p:sp>
      <p:sp>
        <p:nvSpPr>
          <p:cNvPr id="38956" name="文本框 38955"/>
          <p:cNvSpPr txBox="1">
            <a:spLocks noChangeArrowheads="1"/>
          </p:cNvSpPr>
          <p:nvPr/>
        </p:nvSpPr>
        <p:spPr bwMode="auto">
          <a:xfrm>
            <a:off x="2209800" y="5422900"/>
            <a:ext cx="6477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We will go on a class trip to the city recycling centre. We will see the workers sort all of our garbage for recycling.</a:t>
            </a:r>
          </a:p>
        </p:txBody>
      </p:sp>
      <p:sp>
        <p:nvSpPr>
          <p:cNvPr id="38961" name="文本框 38960"/>
          <p:cNvSpPr txBox="1">
            <a:spLocks noChangeArrowheads="1"/>
          </p:cNvSpPr>
          <p:nvPr/>
        </p:nvSpPr>
        <p:spPr bwMode="auto">
          <a:xfrm>
            <a:off x="2209800" y="654050"/>
            <a:ext cx="6324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We learned about pollution.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2" grpId="0"/>
      <p:bldP spid="38949" grpId="0"/>
      <p:bldP spid="38953" grpId="0"/>
      <p:bldP spid="38955" grpId="0"/>
      <p:bldP spid="38956" grpId="0"/>
      <p:bldP spid="38961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1122</Words>
  <Application>Microsoft Office PowerPoint</Application>
  <PresentationFormat>全屏显示(4:3)</PresentationFormat>
  <Paragraphs>167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华文细黑</vt:lpstr>
      <vt:lpstr>楷体_GB2312</vt:lpstr>
      <vt:lpstr>宋体</vt:lpstr>
      <vt:lpstr>微软雅黑</vt:lpstr>
      <vt:lpstr>Arial</vt:lpstr>
      <vt:lpstr>Arial Narrow</vt:lpstr>
      <vt:lpstr>Calibri</vt:lpstr>
      <vt:lpstr>Times New Roman</vt:lpstr>
      <vt:lpstr>Wingdings</vt:lpstr>
      <vt:lpstr>WWW.2PPT.COM
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2018-03-08T00:41:00Z</dcterms:created>
  <dcterms:modified xsi:type="dcterms:W3CDTF">2023-01-16T19:47:13Z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75C9ABF8AF1C4D61844E114D6A54EC52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