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02" r:id="rId3"/>
    <p:sldId id="450" r:id="rId4"/>
    <p:sldId id="443" r:id="rId5"/>
    <p:sldId id="444" r:id="rId6"/>
    <p:sldId id="438" r:id="rId7"/>
    <p:sldId id="446" r:id="rId8"/>
    <p:sldId id="458" r:id="rId9"/>
    <p:sldId id="457" r:id="rId10"/>
    <p:sldId id="447" r:id="rId11"/>
    <p:sldId id="412" r:id="rId12"/>
    <p:sldId id="396" r:id="rId13"/>
    <p:sldId id="463" r:id="rId14"/>
    <p:sldId id="464" r:id="rId15"/>
    <p:sldId id="448" r:id="rId16"/>
    <p:sldId id="460" r:id="rId17"/>
    <p:sldId id="449" r:id="rId18"/>
    <p:sldId id="341" r:id="rId19"/>
    <p:sldId id="342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353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C98E99-9EDF-4679-BF50-07AFF3A8214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F44C2BB4-FC88-4DB6-8264-9B915C53038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A14739D-685C-42FB-B471-27D3822791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8FA1222-CA9E-4870-ABF5-CF3B55E3703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BF0988C-073F-4333-8D68-FA9B561B54B7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11E24D8-E3AE-4B9E-BA91-4A1F1341EE69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220E431-B4DE-49F9-BF3B-FF04A7A548C3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D2D390A-112D-4B38-BDD6-E6F926F146ED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87D7E09-55F0-4394-9EB9-FEA2C6EBF478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86442DA-F061-416D-8EFB-FF946848F1AE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23D49EA-6C1F-4F58-B559-BFC04997BC0E}" type="slidenum">
              <a:rPr lang="zh-CN" altLang="en-US">
                <a:ea typeface="宋体" panose="02010600030101010101" pitchFamily="2" charset="-122"/>
              </a:rPr>
              <a:t>18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62F9-47DE-4547-8E45-8BE45DCA977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CA352-2D9A-4755-B5B5-45E5B06382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2%20&#25945;&#23398;&#35838;&#20214;\Lesson32Justtalk&#35838;&#25991;&#24405;&#38899;_128k.mp3" TargetMode="External"/><Relationship Id="rId1" Type="http://schemas.microsoft.com/office/2007/relationships/media" Target="file:///E:\&#20154;&#25945;&#26032;&#29256;3&#19979;\UNIT6\Lesson32%20&#25945;&#23398;&#35838;&#20214;\Lesson32Justtalk&#35838;&#25991;&#24405;&#38899;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file:///E:\&#20154;&#25945;&#26032;&#29256;3&#19979;\UNIT6\Lesson32%20&#25945;&#23398;&#35838;&#20214;\TALK02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3&#19979;\UNIT6\Lesson32%20&#25945;&#23398;&#35838;&#20214;\TALK01.MP3" TargetMode="External"/><Relationship Id="rId1" Type="http://schemas.microsoft.com/office/2007/relationships/media" Target="file:///E:\&#20154;&#25945;&#26032;&#29256;3&#19979;\UNIT6\Lesson32%20&#25945;&#23398;&#35838;&#20214;\TALK01.MP3" TargetMode="External"/><Relationship Id="rId6" Type="http://schemas.openxmlformats.org/officeDocument/2006/relationships/image" Target="../media/image24.jpe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2%20&#25945;&#23398;&#35838;&#20214;\TALK02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Lesson31__Let&#8217;s__chant&#35838;&#25991;&#21160;&#30011;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file:///E:\&#20154;&#25945;&#26032;&#29256;3&#19979;\UNIT6\Lesson32%20&#25945;&#23398;&#35838;&#20214;\Uu_128k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&#20154;&#25945;&#26032;&#29256;3&#19979;\UNIT6\Lesson32%20&#25945;&#23398;&#35838;&#20214;\Vv_128k.mp3" TargetMode="External"/><Relationship Id="rId1" Type="http://schemas.microsoft.com/office/2007/relationships/media" Target="file:///E:\&#20154;&#25945;&#26032;&#29256;3&#19979;\UNIT6\Lesson32%20&#25945;&#23398;&#35838;&#20214;\Vv_128k.mp3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1.png"/><Relationship Id="rId4" Type="http://schemas.openxmlformats.org/officeDocument/2006/relationships/audio" Target="file:///E:\&#20154;&#25945;&#26032;&#29256;3&#19979;\UNIT6\Lesson32%20&#25945;&#23398;&#35838;&#20214;\Uu_128k.mp3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2%20&#25945;&#23398;&#35838;&#20214;\uniform_128k.mp3" TargetMode="External"/><Relationship Id="rId1" Type="http://schemas.microsoft.com/office/2007/relationships/media" Target="file:///E:\&#20154;&#25945;&#26032;&#29256;3&#19979;\UNIT6\Lesson32%20&#25945;&#23398;&#35838;&#20214;\uniform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2%20&#25945;&#23398;&#35838;&#20214;\vest_128k.mp3" TargetMode="External"/><Relationship Id="rId1" Type="http://schemas.microsoft.com/office/2007/relationships/media" Target="file:///E:\&#20154;&#25945;&#26032;&#29256;3&#19979;\UNIT6\Lesson32%20&#25945;&#23398;&#35838;&#20214;\vest_128k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564904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eaLnBrk="1" hangingPunct="1">
              <a:defRPr/>
            </a:pPr>
            <a:r>
              <a:rPr lang="en-US" altLang="zh-CN" sz="6000" dirty="0" smtClean="0">
                <a:solidFill>
                  <a:schemeClr val="accent3">
                    <a:lumMod val="50000"/>
                  </a:schemeClr>
                </a:solidFill>
              </a:rPr>
              <a:t>Unit6 Is this your skirt?</a:t>
            </a:r>
            <a:endParaRPr lang="zh-CN" altLang="en-US" sz="6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6264696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3">
                    <a:lumMod val="50000"/>
                  </a:schemeClr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4931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" y="1268760"/>
            <a:ext cx="4800600" cy="46101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52825" y="255588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360863" y="3416300"/>
            <a:ext cx="4248150" cy="1801813"/>
            <a:chOff x="4927018" y="4632043"/>
            <a:chExt cx="4662800" cy="1801432"/>
          </a:xfrm>
        </p:grpSpPr>
        <p:sp>
          <p:nvSpPr>
            <p:cNvPr id="2" name="椭圆形标注 1"/>
            <p:cNvSpPr/>
            <p:nvPr/>
          </p:nvSpPr>
          <p:spPr>
            <a:xfrm>
              <a:off x="4927018" y="4632043"/>
              <a:ext cx="4662800" cy="1801432"/>
            </a:xfrm>
            <a:prstGeom prst="wedgeEllipseCallout">
              <a:avLst>
                <a:gd name="adj1" fmla="val -95859"/>
                <a:gd name="adj2" fmla="val 2273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4" name="矩形 3"/>
            <p:cNvSpPr>
              <a:spLocks noChangeArrowheads="1"/>
            </p:cNvSpPr>
            <p:nvPr/>
          </p:nvSpPr>
          <p:spPr bwMode="auto">
            <a:xfrm>
              <a:off x="5227552" y="4981367"/>
              <a:ext cx="406173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this Peter’s uniform?</a:t>
              </a:r>
              <a:endPara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3898900" y="981075"/>
            <a:ext cx="4341813" cy="1514475"/>
            <a:chOff x="3838187" y="1120454"/>
            <a:chExt cx="4342742" cy="1514503"/>
          </a:xfrm>
        </p:grpSpPr>
        <p:sp>
          <p:nvSpPr>
            <p:cNvPr id="9" name="椭圆形标注 8"/>
            <p:cNvSpPr/>
            <p:nvPr/>
          </p:nvSpPr>
          <p:spPr>
            <a:xfrm>
              <a:off x="3838187" y="1120454"/>
              <a:ext cx="4342742" cy="1514503"/>
            </a:xfrm>
            <a:prstGeom prst="wedgeEllipseCallout">
              <a:avLst>
                <a:gd name="adj1" fmla="val -43999"/>
                <a:gd name="adj2" fmla="val 12402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732" name="矩形 3"/>
            <p:cNvSpPr>
              <a:spLocks noChangeArrowheads="1"/>
            </p:cNvSpPr>
            <p:nvPr/>
          </p:nvSpPr>
          <p:spPr bwMode="auto">
            <a:xfrm>
              <a:off x="4810726" y="1593393"/>
              <a:ext cx="256352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Who is he?</a:t>
              </a:r>
              <a:endPara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Lesson32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63" y="5689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83200" y="2746375"/>
            <a:ext cx="272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 is Peter.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275263" y="5365750"/>
            <a:ext cx="2560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93" y="1230311"/>
            <a:ext cx="4149550" cy="51510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230188" y="2482850"/>
            <a:ext cx="3117850" cy="1052513"/>
          </a:xfrm>
          <a:prstGeom prst="wedgeRoundRectCallout">
            <a:avLst>
              <a:gd name="adj1" fmla="val 37427"/>
              <a:gd name="adj2" fmla="val 7709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Hi, Peter. Is this your uniform?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5919788" y="2544763"/>
            <a:ext cx="2973387" cy="1052512"/>
          </a:xfrm>
          <a:prstGeom prst="wedgeRoundRectCallout">
            <a:avLst>
              <a:gd name="adj1" fmla="val -40552"/>
              <a:gd name="adj2" fmla="val 662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Hmm, no. That’s my uniform.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597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2775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32778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3488" y="836613"/>
            <a:ext cx="434498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938" y="252413"/>
            <a:ext cx="27066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908175" y="1916113"/>
            <a:ext cx="5327650" cy="2519362"/>
            <a:chOff x="1907704" y="1556792"/>
            <a:chExt cx="5328344" cy="2520280"/>
          </a:xfrm>
        </p:grpSpPr>
        <p:sp>
          <p:nvSpPr>
            <p:cNvPr id="11" name="云形 10"/>
            <p:cNvSpPr/>
            <p:nvPr/>
          </p:nvSpPr>
          <p:spPr>
            <a:xfrm>
              <a:off x="1907704" y="1556792"/>
              <a:ext cx="5328344" cy="2520280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6" name="矩形 11"/>
            <p:cNvSpPr>
              <a:spLocks noChangeArrowheads="1"/>
            </p:cNvSpPr>
            <p:nvPr/>
          </p:nvSpPr>
          <p:spPr bwMode="auto">
            <a:xfrm>
              <a:off x="2199650" y="2379873"/>
              <a:ext cx="4869274" cy="76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this your vest?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59000" y="5126038"/>
            <a:ext cx="6000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No. That’s my T-shirt.</a:t>
            </a:r>
            <a:endParaRPr lang="zh-CN" altLang="en-US" sz="440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9350" y="4902200"/>
            <a:ext cx="85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525" y="788988"/>
            <a:ext cx="557053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563938" y="252413"/>
            <a:ext cx="27066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guess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535113" y="1519238"/>
            <a:ext cx="6075362" cy="2784475"/>
            <a:chOff x="1907704" y="1556792"/>
            <a:chExt cx="6076655" cy="2785086"/>
          </a:xfrm>
        </p:grpSpPr>
        <p:sp>
          <p:nvSpPr>
            <p:cNvPr id="11" name="云形 10"/>
            <p:cNvSpPr/>
            <p:nvPr/>
          </p:nvSpPr>
          <p:spPr>
            <a:xfrm>
              <a:off x="1907704" y="1556792"/>
              <a:ext cx="6076655" cy="2785086"/>
            </a:xfrm>
            <a:prstGeom prst="clou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850" name="矩形 11"/>
            <p:cNvSpPr>
              <a:spLocks noChangeArrowheads="1"/>
            </p:cNvSpPr>
            <p:nvPr/>
          </p:nvSpPr>
          <p:spPr bwMode="auto">
            <a:xfrm>
              <a:off x="2199650" y="2516461"/>
              <a:ext cx="5784709" cy="76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>
                  <a:solidFill>
                    <a:schemeClr val="bg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this your uniform?</a:t>
              </a:r>
              <a:endParaRPr lang="zh-CN" altLang="en-US" sz="4400">
                <a:solidFill>
                  <a:schemeClr val="bg1"/>
                </a:solidFill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73325" y="5126038"/>
            <a:ext cx="5362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No. That’s my skirt.</a:t>
            </a:r>
            <a:endParaRPr lang="zh-CN" altLang="en-US" sz="440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65263" y="4902200"/>
            <a:ext cx="85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548188" y="2973388"/>
            <a:ext cx="3776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vest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779838" y="2441575"/>
            <a:ext cx="55435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______________?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Yes.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790950" y="1882775"/>
            <a:ext cx="3762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my ____.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192838" y="1882775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vest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8"/>
            <a:ext cx="3012141" cy="416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227388" y="2441575"/>
            <a:ext cx="60245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A: </a:t>
            </a: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vest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?</a:t>
            </a:r>
            <a:endParaRPr lang="en-US" altLang="zh-CN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B: 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___. That’s my ______.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38500" y="1882775"/>
            <a:ext cx="4632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This is my _______.</a:t>
            </a:r>
            <a:endParaRPr lang="zh-CN" altLang="en-US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68963" y="1884363"/>
            <a:ext cx="185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uniform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98900" y="4389438"/>
            <a:ext cx="795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104063" y="4400550"/>
            <a:ext cx="185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uniform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981"/>
            <a:ext cx="2914650" cy="343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4" y="2132856"/>
            <a:ext cx="6554709" cy="42189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35375" y="252413"/>
            <a:ext cx="1936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do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圆角矩形标注 13"/>
          <p:cNvSpPr/>
          <p:nvPr/>
        </p:nvSpPr>
        <p:spPr bwMode="auto">
          <a:xfrm>
            <a:off x="1908175" y="958850"/>
            <a:ext cx="4799013" cy="1052513"/>
          </a:xfrm>
          <a:prstGeom prst="wedgeRoundRectCallout">
            <a:avLst>
              <a:gd name="adj1" fmla="val -38693"/>
              <a:gd name="adj2" fmla="val 82172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Show me the letter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 And show me your uniform.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14700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676650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798544" y="307181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704138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6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1847850" y="157797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946275" y="4341813"/>
            <a:ext cx="39560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—Is this your …?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958975" y="5048250"/>
            <a:ext cx="40195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—No. That’s my ...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0970" name="矩形 8"/>
          <p:cNvSpPr>
            <a:spLocks noChangeArrowheads="1"/>
          </p:cNvSpPr>
          <p:nvPr/>
        </p:nvSpPr>
        <p:spPr bwMode="auto">
          <a:xfrm>
            <a:off x="1847850" y="3784600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0971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31950" y="2268538"/>
            <a:ext cx="183356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图片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86425" y="2252663"/>
            <a:ext cx="1382713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502025" y="2633663"/>
            <a:ext cx="185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uniform</a:t>
            </a:r>
            <a:endParaRPr lang="zh-CN" altLang="en-US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138988" y="2638425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vest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06550" y="40466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566124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268413"/>
            <a:ext cx="7554912" cy="41052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12813" y="1436688"/>
            <a:ext cx="73310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，跟读对话并注意语音、语调。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运用本课所学的知识，用英文询问你身边的朋友或家人某物是否是他们的。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33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992576"/>
            <a:ext cx="7039023" cy="4988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603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chant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4953000"/>
            <a:ext cx="10144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1774825"/>
            <a:ext cx="42672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766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90763" y="1052513"/>
            <a:ext cx="4591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skirt?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22613" y="5091113"/>
            <a:ext cx="419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Yes, thank you.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821238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1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2533" name="图片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1357313"/>
            <a:ext cx="42481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v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5067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图片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638" y="1357313"/>
            <a:ext cx="3946525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74638" y="4452938"/>
            <a:ext cx="39465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7500" y="4646613"/>
            <a:ext cx="3825875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Uu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78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3522663"/>
            <a:ext cx="662463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004888" y="1039813"/>
            <a:ext cx="73564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你都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知道哪些含有字母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u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或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v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的单词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</a:p>
        </p:txBody>
      </p:sp>
      <p:sp>
        <p:nvSpPr>
          <p:cNvPr id="12" name="矩形 11"/>
          <p:cNvSpPr/>
          <p:nvPr/>
        </p:nvSpPr>
        <p:spPr>
          <a:xfrm>
            <a:off x="3641725" y="252413"/>
            <a:ext cx="2646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Discussion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116013" y="1844675"/>
            <a:ext cx="6911975" cy="2089150"/>
            <a:chOff x="971601" y="1614653"/>
            <a:chExt cx="7200800" cy="2174387"/>
          </a:xfrm>
        </p:grpSpPr>
        <p:sp>
          <p:nvSpPr>
            <p:cNvPr id="18" name="云形 17"/>
            <p:cNvSpPr/>
            <p:nvPr/>
          </p:nvSpPr>
          <p:spPr>
            <a:xfrm>
              <a:off x="971601" y="1614653"/>
              <a:ext cx="7200800" cy="2174387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4000" kern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553751" y="2044243"/>
              <a:ext cx="6117537" cy="142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u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ncle, m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u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m, q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u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ail, se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v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en, twel</a:t>
              </a:r>
              <a:r>
                <a:rPr lang="en-US" altLang="zh-CN" sz="3600" dirty="0" smtClean="0">
                  <a:solidFill>
                    <a:srgbClr val="FF0000"/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v</a:t>
              </a: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幼圆" panose="02010509060101010101" pitchFamily="49" charset="-122"/>
                  <a:cs typeface="Arial" panose="020B0604020202020204" pitchFamily="34" charset="0"/>
                </a:rPr>
                <a:t>e, …</a:t>
              </a:r>
              <a:endPara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458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1150" y="1773238"/>
            <a:ext cx="40513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54363" y="4773613"/>
            <a:ext cx="3524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72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</a:t>
            </a:r>
            <a:r>
              <a:rPr lang="en-US" altLang="zh-CN" sz="7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niform</a:t>
            </a:r>
            <a:endParaRPr lang="zh-CN" altLang="en-US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6631" name="组合 10"/>
          <p:cNvGrpSpPr/>
          <p:nvPr/>
        </p:nvGrpSpPr>
        <p:grpSpPr bwMode="auto">
          <a:xfrm>
            <a:off x="774700" y="1052513"/>
            <a:ext cx="3225800" cy="1368425"/>
            <a:chOff x="2995947" y="815154"/>
            <a:chExt cx="3224705" cy="1369440"/>
          </a:xfrm>
        </p:grpSpPr>
        <p:sp>
          <p:nvSpPr>
            <p:cNvPr id="11" name="云形 10"/>
            <p:cNvSpPr/>
            <p:nvPr/>
          </p:nvSpPr>
          <p:spPr>
            <a:xfrm>
              <a:off x="2995947" y="815154"/>
              <a:ext cx="3224705" cy="136944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3189556" y="1175783"/>
              <a:ext cx="2910487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2" name="unifor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160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470025"/>
            <a:ext cx="33480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68763" y="4860925"/>
            <a:ext cx="1871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6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</a:t>
            </a:r>
            <a:r>
              <a:rPr lang="en-US" altLang="zh-CN" sz="6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7655" name="组合 10"/>
          <p:cNvGrpSpPr/>
          <p:nvPr/>
        </p:nvGrpSpPr>
        <p:grpSpPr bwMode="auto">
          <a:xfrm>
            <a:off x="900113" y="1052513"/>
            <a:ext cx="3224212" cy="1368425"/>
            <a:chOff x="2995947" y="815154"/>
            <a:chExt cx="3224705" cy="1369440"/>
          </a:xfrm>
        </p:grpSpPr>
        <p:sp>
          <p:nvSpPr>
            <p:cNvPr id="11" name="云形 10"/>
            <p:cNvSpPr/>
            <p:nvPr/>
          </p:nvSpPr>
          <p:spPr>
            <a:xfrm>
              <a:off x="2995947" y="815154"/>
              <a:ext cx="3224705" cy="136944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3189652" y="1175783"/>
              <a:ext cx="2910332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3" name="ves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5195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16303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65350" y="116205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6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7175" y="1271588"/>
            <a:ext cx="280511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Magic fingers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9" name="矩形 7"/>
          <p:cNvSpPr>
            <a:spLocks noChangeArrowheads="1"/>
          </p:cNvSpPr>
          <p:nvPr/>
        </p:nvSpPr>
        <p:spPr bwMode="auto">
          <a:xfrm>
            <a:off x="1476375" y="2192338"/>
            <a:ext cx="1747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skirt</a:t>
            </a:r>
            <a:endParaRPr lang="zh-CN" altLang="en-US" sz="3200"/>
          </a:p>
        </p:txBody>
      </p:sp>
      <p:sp>
        <p:nvSpPr>
          <p:cNvPr id="28680" name="矩形 8"/>
          <p:cNvSpPr>
            <a:spLocks noChangeArrowheads="1"/>
          </p:cNvSpPr>
          <p:nvPr/>
        </p:nvSpPr>
        <p:spPr bwMode="auto">
          <a:xfrm>
            <a:off x="5203825" y="2192338"/>
            <a:ext cx="2536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T-shirt</a:t>
            </a:r>
            <a:endParaRPr lang="zh-CN" altLang="en-US" sz="3200"/>
          </a:p>
        </p:txBody>
      </p:sp>
      <p:sp>
        <p:nvSpPr>
          <p:cNvPr id="28681" name="矩形 9"/>
          <p:cNvSpPr>
            <a:spLocks noChangeArrowheads="1"/>
          </p:cNvSpPr>
          <p:nvPr/>
        </p:nvSpPr>
        <p:spPr bwMode="auto">
          <a:xfrm>
            <a:off x="1514475" y="4076700"/>
            <a:ext cx="269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uniform</a:t>
            </a:r>
            <a:endParaRPr lang="zh-CN" altLang="en-US" sz="3200"/>
          </a:p>
        </p:txBody>
      </p:sp>
      <p:sp>
        <p:nvSpPr>
          <p:cNvPr id="28682" name="矩形 10"/>
          <p:cNvSpPr>
            <a:spLocks noChangeArrowheads="1"/>
          </p:cNvSpPr>
          <p:nvPr/>
        </p:nvSpPr>
        <p:spPr bwMode="auto">
          <a:xfrm>
            <a:off x="6088063" y="4076700"/>
            <a:ext cx="1563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vest</a:t>
            </a:r>
            <a:endParaRPr lang="zh-CN" altLang="en-US" sz="3200"/>
          </a:p>
        </p:txBody>
      </p:sp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56176" y="3067850"/>
            <a:ext cx="842220" cy="98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1" descr="pointing_finger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39515" y="4964184"/>
            <a:ext cx="840553" cy="98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42341" y="3117043"/>
            <a:ext cx="809388" cy="94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2216" y="4994431"/>
            <a:ext cx="826920" cy="96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4138" y="2071688"/>
            <a:ext cx="23669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20713"/>
            <a:ext cx="163036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2350" y="1985963"/>
            <a:ext cx="1751013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84300" y="4208463"/>
            <a:ext cx="22098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89625" y="4033838"/>
            <a:ext cx="18764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165350" y="1162050"/>
            <a:ext cx="1662113" cy="6937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Game2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175" y="1208088"/>
            <a:ext cx="376555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missing? 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705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全屏显示(4:3)</PresentationFormat>
  <Paragraphs>92</Paragraphs>
  <Slides>19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Is this your skirt?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0F3CE0FFD83348D38F0FE5283FD4B8EF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