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7" r:id="rId3"/>
    <p:sldId id="308" r:id="rId4"/>
    <p:sldId id="258" r:id="rId5"/>
    <p:sldId id="268" r:id="rId6"/>
    <p:sldId id="269" r:id="rId7"/>
    <p:sldId id="259" r:id="rId8"/>
    <p:sldId id="277" r:id="rId9"/>
    <p:sldId id="276" r:id="rId10"/>
    <p:sldId id="278" r:id="rId11"/>
    <p:sldId id="279" r:id="rId12"/>
    <p:sldId id="284" r:id="rId13"/>
    <p:sldId id="285" r:id="rId14"/>
    <p:sldId id="280" r:id="rId15"/>
    <p:sldId id="286" r:id="rId16"/>
    <p:sldId id="288" r:id="rId17"/>
    <p:sldId id="261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9900"/>
    <a:srgbClr val="33CC33"/>
    <a:srgbClr val="00CC00"/>
    <a:srgbClr val="DDDDDD"/>
    <a:srgbClr val="EAEAEA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00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6927-DD17-4976-8BBE-28665714FB0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4D74-E489-4085-A223-904C2A68E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B26D-8834-488C-B535-6B5996EF408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23CC-6EB7-42B9-ABC2-82B14F1B1D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4525" y="274638"/>
            <a:ext cx="16938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39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C780-39E9-43F5-BA2F-4E090A69C77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80213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7B7E76-8800-495F-A62C-B6E5709E210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8FA01-B3EE-4052-82C1-83D4BA0E65A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6D6B8-14F9-41BF-9A06-BAB8D446921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2F6F-8838-4C9C-B4EE-BC25F2EB8C1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C13C9-C439-4F23-86F9-CC797EE4817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E3881-1AF0-445B-969A-30B033834B6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DF0D-5D9A-45DD-BCE6-55E1973A350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E18E-8927-4760-98E9-FFEF4234DC6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4B2A-1AAE-48BC-B523-D91230B4CD2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B2AA441-5DF1-495E-ACF4-3850972EEF52}" type="slidenum">
              <a:rPr lang="zh-CN" altLang="en-US"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80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34882" y="3826444"/>
            <a:ext cx="2736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rPr>
              <a:t>认识负数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5936" y="1052736"/>
            <a:ext cx="4968875" cy="623888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宋简" pitchFamily="49" charset="-122"/>
                <a:ea typeface="汉仪中宋简" pitchFamily="49" charset="-122"/>
              </a:rPr>
              <a:t>青岛版数学五年级下册</a:t>
            </a:r>
          </a:p>
        </p:txBody>
      </p:sp>
      <p:sp>
        <p:nvSpPr>
          <p:cNvPr id="2" name="矩形 1"/>
          <p:cNvSpPr/>
          <p:nvPr/>
        </p:nvSpPr>
        <p:spPr>
          <a:xfrm>
            <a:off x="4365169" y="2348880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中国的热极</a:t>
            </a:r>
          </a:p>
        </p:txBody>
      </p:sp>
      <p:sp>
        <p:nvSpPr>
          <p:cNvPr id="9" name="矩形 8"/>
          <p:cNvSpPr/>
          <p:nvPr/>
        </p:nvSpPr>
        <p:spPr>
          <a:xfrm>
            <a:off x="3017987" y="587727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26000" contrast="22000"/>
          </a:blip>
          <a:srcRect/>
          <a:stretch>
            <a:fillRect/>
          </a:stretch>
        </p:blipFill>
        <p:spPr bwMode="auto">
          <a:xfrm rot="60000">
            <a:off x="1476375" y="1485900"/>
            <a:ext cx="72675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597693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/>
              <a:t>问题二：比海平面低</a:t>
            </a:r>
            <a:r>
              <a:rPr lang="en-US" sz="2800"/>
              <a:t>155</a:t>
            </a:r>
            <a:r>
              <a:rPr lang="zh-CN" altLang="en-US" sz="2800"/>
              <a:t>米是什么意思？怎样表示呢？</a:t>
            </a:r>
          </a:p>
        </p:txBody>
      </p:sp>
      <p:sp>
        <p:nvSpPr>
          <p:cNvPr id="15365" name="Text Box 25"/>
          <p:cNvSpPr txBox="1">
            <a:spLocks noChangeArrowheads="1"/>
          </p:cNvSpPr>
          <p:nvPr/>
        </p:nvSpPr>
        <p:spPr bwMode="auto">
          <a:xfrm>
            <a:off x="4429125" y="3862388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海平面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013450" y="38608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accent2"/>
                </a:solidFill>
              </a:rPr>
              <a:t>（</a:t>
            </a:r>
            <a:r>
              <a:rPr lang="en-US" sz="2400" b="1">
                <a:solidFill>
                  <a:schemeClr val="accent2"/>
                </a:solidFill>
              </a:rPr>
              <a:t>0</a:t>
            </a:r>
            <a:r>
              <a:rPr lang="zh-CN" altLang="en-US" sz="2400" b="1">
                <a:solidFill>
                  <a:schemeClr val="accent2"/>
                </a:solidFill>
              </a:rPr>
              <a:t>米）</a:t>
            </a:r>
          </a:p>
        </p:txBody>
      </p:sp>
      <p:pic>
        <p:nvPicPr>
          <p:cNvPr id="15367" name="Picture 7" descr="53675e9c474f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1763" y="1701800"/>
            <a:ext cx="985837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8" name="WordArt 8"/>
          <p:cNvSpPr>
            <a:spLocks noChangeArrowheads="1" noChangeShapeType="1"/>
          </p:cNvSpPr>
          <p:nvPr/>
        </p:nvSpPr>
        <p:spPr bwMode="auto">
          <a:xfrm>
            <a:off x="971550" y="333375"/>
            <a:ext cx="12239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bevel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问题探究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utoUpdateAnimBg="0"/>
      <p:bldP spid="15365" grpId="0" autoUpdateAnimBg="0"/>
      <p:bldP spid="15365" grpId="1" bldLvl="0" autoUpdateAnimBg="0"/>
      <p:bldP spid="15365" grpId="2" bldLvl="0" autoUpdateAnimBg="0"/>
      <p:bldP spid="15366" grpId="0" autoUpdateAnimBg="0"/>
      <p:bldP spid="15366" grpId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95736" y="1052736"/>
            <a:ext cx="67786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ea typeface="楷体_GB2312" pitchFamily="1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200" dirty="0">
                <a:ea typeface="楷体_GB2312" pitchFamily="1" charset="-122"/>
              </a:rPr>
              <a:t>如果以</a:t>
            </a:r>
            <a:r>
              <a:rPr lang="en-US" sz="3200" dirty="0">
                <a:ea typeface="楷体_GB2312" pitchFamily="1" charset="-122"/>
              </a:rPr>
              <a:t>0</a:t>
            </a:r>
            <a:r>
              <a:rPr lang="zh-CN" altLang="en-US" sz="3200" dirty="0">
                <a:ea typeface="楷体_GB2312" pitchFamily="1" charset="-122"/>
              </a:rPr>
              <a:t>为界线，在</a:t>
            </a:r>
            <a:r>
              <a:rPr lang="en-US" sz="3200" dirty="0">
                <a:ea typeface="楷体_GB2312" pitchFamily="1" charset="-122"/>
              </a:rPr>
              <a:t>0</a:t>
            </a:r>
            <a:r>
              <a:rPr lang="zh-CN" altLang="en-US" sz="3200" dirty="0">
                <a:ea typeface="楷体_GB2312" pitchFamily="1" charset="-122"/>
              </a:rPr>
              <a:t>上方的数，一个比一个大，叫正数，正数前边可以加上“＋”，“＋”号叫正号，如“＋</a:t>
            </a:r>
            <a:r>
              <a:rPr lang="en-US" sz="3200" dirty="0">
                <a:ea typeface="楷体_GB2312" pitchFamily="1" charset="-122"/>
              </a:rPr>
              <a:t>3”</a:t>
            </a:r>
            <a:r>
              <a:rPr lang="zh-CN" altLang="en-US" sz="3200" dirty="0">
                <a:ea typeface="楷体_GB2312" pitchFamily="1" charset="-122"/>
              </a:rPr>
              <a:t>读作正</a:t>
            </a:r>
            <a:r>
              <a:rPr lang="en-US" sz="3200" dirty="0">
                <a:ea typeface="楷体_GB2312" pitchFamily="1" charset="-122"/>
              </a:rPr>
              <a:t>3</a:t>
            </a:r>
            <a:r>
              <a:rPr lang="zh-CN" altLang="en-US" sz="3200" dirty="0">
                <a:ea typeface="楷体_GB2312" pitchFamily="1" charset="-122"/>
              </a:rPr>
              <a:t>。在实际生活中一般不加“＋”号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200" dirty="0">
                <a:ea typeface="楷体_GB2312" pitchFamily="1" charset="-122"/>
              </a:rPr>
              <a:t>在</a:t>
            </a:r>
            <a:r>
              <a:rPr lang="en-US" sz="3200" dirty="0">
                <a:ea typeface="楷体_GB2312" pitchFamily="1" charset="-122"/>
              </a:rPr>
              <a:t>0</a:t>
            </a:r>
            <a:r>
              <a:rPr lang="zh-CN" altLang="en-US" sz="3200" dirty="0">
                <a:ea typeface="楷体_GB2312" pitchFamily="1" charset="-122"/>
              </a:rPr>
              <a:t>下方的数，叫负数，它们都比</a:t>
            </a:r>
            <a:r>
              <a:rPr lang="en-US" sz="3200" dirty="0">
                <a:ea typeface="楷体_GB2312" pitchFamily="1" charset="-122"/>
              </a:rPr>
              <a:t>0</a:t>
            </a:r>
            <a:r>
              <a:rPr lang="zh-CN" altLang="en-US" sz="3200" dirty="0">
                <a:ea typeface="楷体_GB2312" pitchFamily="1" charset="-122"/>
              </a:rPr>
              <a:t>小，这些数前面都有“－”号，叫做负号。如：“－</a:t>
            </a:r>
            <a:r>
              <a:rPr lang="en-US" sz="3200" dirty="0">
                <a:ea typeface="楷体_GB2312" pitchFamily="1" charset="-122"/>
              </a:rPr>
              <a:t>3”</a:t>
            </a:r>
            <a:r>
              <a:rPr lang="zh-CN" altLang="en-US" sz="3200" dirty="0">
                <a:ea typeface="楷体_GB2312" pitchFamily="1" charset="-122"/>
              </a:rPr>
              <a:t>读作负</a:t>
            </a:r>
            <a:r>
              <a:rPr lang="en-US" sz="3200" dirty="0">
                <a:ea typeface="楷体_GB2312" pitchFamily="1" charset="-122"/>
              </a:rPr>
              <a:t>3</a:t>
            </a:r>
            <a:r>
              <a:rPr lang="zh-CN" altLang="en-US" sz="3200" dirty="0">
                <a:ea typeface="楷体_GB2312" pitchFamily="1" charset="-122"/>
              </a:rPr>
              <a:t>。</a:t>
            </a:r>
          </a:p>
        </p:txBody>
      </p:sp>
      <p:sp>
        <p:nvSpPr>
          <p:cNvPr id="16388" name="WordArt 4"/>
          <p:cNvSpPr>
            <a:spLocks noChangeArrowheads="1" noChangeShapeType="1"/>
          </p:cNvSpPr>
          <p:nvPr/>
        </p:nvSpPr>
        <p:spPr bwMode="auto">
          <a:xfrm>
            <a:off x="1044575" y="404813"/>
            <a:ext cx="14398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round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教师精讲</a:t>
            </a:r>
          </a:p>
        </p:txBody>
      </p:sp>
      <p:pic>
        <p:nvPicPr>
          <p:cNvPr id="16389" name="Picture 5" descr="53675e8da20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628775"/>
            <a:ext cx="17922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1050" y="765175"/>
            <a:ext cx="597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ea typeface="楷体" panose="02010609060101010101" pitchFamily="49" charset="-122"/>
              </a:rPr>
              <a:t>如何正确认读正负数？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81200" y="1196975"/>
            <a:ext cx="6778625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3200">
              <a:solidFill>
                <a:schemeClr val="bg1"/>
              </a:solidFill>
              <a:ea typeface="楷体_GB2312" pitchFamily="1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chemeClr val="bg1"/>
              </a:solidFill>
              <a:ea typeface="楷体_GB2312" pitchFamily="1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87663" y="2676525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67150" y="2676525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读作：负二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105025" y="3492500"/>
            <a:ext cx="422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" panose="02010609060101010101" pitchFamily="49" charset="-122"/>
                <a:sym typeface="Arial" panose="020B0604020202020204" pitchFamily="34" charset="0"/>
              </a:rPr>
              <a:t>抢读下面的数：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06663" y="427672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-100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878263" y="4276725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+6.8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02263" y="427672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-1.8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926263" y="4276725"/>
            <a:ext cx="76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36 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926263" y="5191125"/>
            <a:ext cx="657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-20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183063" y="5267325"/>
            <a:ext cx="479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506663" y="526732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402263" y="5267325"/>
            <a:ext cx="715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786063" y="1936750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+2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910013" y="1846263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读作：正二</a:t>
            </a:r>
          </a:p>
        </p:txBody>
      </p:sp>
      <p:sp>
        <p:nvSpPr>
          <p:cNvPr id="17426" name="WordArt 18"/>
          <p:cNvSpPr>
            <a:spLocks noChangeArrowheads="1" noChangeShapeType="1"/>
          </p:cNvSpPr>
          <p:nvPr/>
        </p:nvSpPr>
        <p:spPr bwMode="auto">
          <a:xfrm>
            <a:off x="971550" y="404813"/>
            <a:ext cx="14398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12700">
                  <a:solidFill>
                    <a:schemeClr val="tx1"/>
                  </a:solidFill>
                  <a:round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练习巩固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  <p:bldP spid="174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4800" y="765175"/>
            <a:ext cx="6191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ea typeface="楷体" panose="02010609060101010101" pitchFamily="49" charset="-122"/>
              </a:rPr>
              <a:t>给正负数分类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9400" y="1774825"/>
            <a:ext cx="62642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52700" y="41370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59113" y="413702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sz="2400" b="1">
                <a:latin typeface="Times New Roman" panose="02020603050405020304" pitchFamily="18" charset="0"/>
              </a:rPr>
              <a:t>2.8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076825" y="3994150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－</a:t>
            </a:r>
            <a:r>
              <a:rPr lang="en-US" sz="2400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4588" y="4492625"/>
            <a:ext cx="7762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130550" y="4641850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346450" y="45688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sz="2400" b="1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726113" y="3994150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－</a:t>
            </a:r>
            <a:r>
              <a:rPr lang="en-US" sz="2400" b="1">
                <a:latin typeface="Times New Roman" panose="02020603050405020304" pitchFamily="18" charset="0"/>
              </a:rPr>
              <a:t>20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5388" y="4438650"/>
            <a:ext cx="10080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654675" y="45688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－</a:t>
            </a:r>
            <a:r>
              <a:rPr lang="en-US" sz="2400" b="1">
                <a:latin typeface="Times New Roman" panose="02020603050405020304" pitchFamily="18" charset="0"/>
              </a:rPr>
              <a:t>15.7</a:t>
            </a:r>
          </a:p>
        </p:txBody>
      </p:sp>
      <p:sp>
        <p:nvSpPr>
          <p:cNvPr id="18446" name="WordArt 14"/>
          <p:cNvSpPr>
            <a:spLocks noChangeArrowheads="1" noChangeShapeType="1"/>
          </p:cNvSpPr>
          <p:nvPr/>
        </p:nvSpPr>
        <p:spPr bwMode="auto">
          <a:xfrm>
            <a:off x="971550" y="404813"/>
            <a:ext cx="14398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bevel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练习巩固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utoUpdateAnimBg="0"/>
      <p:bldP spid="18437" grpId="0" autoUpdateAnimBg="0"/>
      <p:bldP spid="18438" grpId="0" autoUpdateAnimBg="0"/>
      <p:bldP spid="18439" grpId="0" autoUpdateAnimBg="0"/>
      <p:bldP spid="18441" grpId="0" autoUpdateAnimBg="0"/>
      <p:bldP spid="18442" grpId="0" autoUpdateAnimBg="0"/>
      <p:bldP spid="18443" grpId="0" autoUpdateAnimBg="0"/>
      <p:bldP spid="184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7" y="1336122"/>
            <a:ext cx="7777807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WordArt 4"/>
          <p:cNvSpPr>
            <a:spLocks noChangeArrowheads="1" noChangeShapeType="1"/>
          </p:cNvSpPr>
          <p:nvPr/>
        </p:nvSpPr>
        <p:spPr bwMode="auto">
          <a:xfrm>
            <a:off x="971550" y="404813"/>
            <a:ext cx="14398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bevel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练习巩固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pic>
        <p:nvPicPr>
          <p:cNvPr id="20483" name="Picture 2" descr="sj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C7"/>
              </a:clrFrom>
              <a:clrTo>
                <a:srgbClr val="FFFF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765175"/>
            <a:ext cx="4689475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3" descr="未命名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1242" y="4077072"/>
            <a:ext cx="38338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69255" y="4725144"/>
            <a:ext cx="7065962" cy="9461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表示：可容量许可范围为（300－5)克到（300＋5）克</a:t>
            </a:r>
          </a:p>
        </p:txBody>
      </p:sp>
      <p:sp>
        <p:nvSpPr>
          <p:cNvPr id="20486" name="WordArt 6"/>
          <p:cNvSpPr>
            <a:spLocks noChangeArrowheads="1" noChangeShapeType="1"/>
          </p:cNvSpPr>
          <p:nvPr/>
        </p:nvSpPr>
        <p:spPr bwMode="auto">
          <a:xfrm>
            <a:off x="971550" y="404813"/>
            <a:ext cx="14398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bevel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练习巩固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78136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1116013" y="333375"/>
            <a:ext cx="1154112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>
                <a:ln w="12700">
                  <a:solidFill>
                    <a:schemeClr val="tx1"/>
                  </a:solidFill>
                  <a:round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休息加油站</a:t>
            </a:r>
          </a:p>
        </p:txBody>
      </p:sp>
      <p:sp>
        <p:nvSpPr>
          <p:cNvPr id="21508" name="Text Box 26"/>
          <p:cNvSpPr txBox="1">
            <a:spLocks noChangeArrowheads="1"/>
          </p:cNvSpPr>
          <p:nvPr/>
        </p:nvSpPr>
        <p:spPr bwMode="auto">
          <a:xfrm>
            <a:off x="3824288" y="15954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3200">
              <a:ea typeface="DotumChe" pitchFamily="49" charset="-127"/>
            </a:endParaRPr>
          </a:p>
        </p:txBody>
      </p:sp>
      <p:sp>
        <p:nvSpPr>
          <p:cNvPr id="21509" name="Text Box 33"/>
          <p:cNvSpPr txBox="1">
            <a:spLocks noChangeArrowheads="1"/>
          </p:cNvSpPr>
          <p:nvPr/>
        </p:nvSpPr>
        <p:spPr bwMode="auto">
          <a:xfrm>
            <a:off x="6775450" y="26749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3200">
              <a:ea typeface="DotumChe" pitchFamily="49" charset="-127"/>
            </a:endParaRPr>
          </a:p>
        </p:txBody>
      </p:sp>
      <p:grpSp>
        <p:nvGrpSpPr>
          <p:cNvPr id="21510" name="Group 6"/>
          <p:cNvGrpSpPr>
            <a:grpSpLocks noChangeAspect="1"/>
          </p:cNvGrpSpPr>
          <p:nvPr/>
        </p:nvGrpSpPr>
        <p:grpSpPr bwMode="auto">
          <a:xfrm>
            <a:off x="333916" y="3484316"/>
            <a:ext cx="2035175" cy="1874838"/>
            <a:chOff x="0" y="0"/>
            <a:chExt cx="1724" cy="1588"/>
          </a:xfrm>
        </p:grpSpPr>
        <p:pic>
          <p:nvPicPr>
            <p:cNvPr id="21511" name="Picture 40" descr="卷轴图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24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2" name="Picture 43" descr="九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" y="208"/>
              <a:ext cx="1192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513" name="Picture 53" descr="刘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54" y="1395166"/>
            <a:ext cx="1701800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WordArt 60"/>
          <p:cNvSpPr>
            <a:spLocks noChangeArrowheads="1" noChangeShapeType="1" noTextEdit="1"/>
          </p:cNvSpPr>
          <p:nvPr/>
        </p:nvSpPr>
        <p:spPr bwMode="auto">
          <a:xfrm>
            <a:off x="4068763" y="695214"/>
            <a:ext cx="3824287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b="1" kern="10" dirty="0">
                <a:ln w="12700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正负数的历史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2771800" y="1764562"/>
            <a:ext cx="60944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     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中国是世界上最早认识和应用负数的国家。早在2000多年前的《九章算术》中，就有正数和负数的记载。在古代人民的生活中，以收入钱为正，以支出钱为负；在粮食生产中，以产量增加为正，以产量减少为负。古代的人们为区别正、负数，常用红色算筹表示正，黑色算筹表示负。而西方国家认识正负数则要迟于中国数百年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66950" y="620713"/>
            <a:ext cx="3973513" cy="4527550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dirty="0"/>
              <a:t> </a:t>
            </a:r>
            <a:r>
              <a:rPr lang="en-US" altLang="zh-CN" sz="4800" dirty="0">
                <a:solidFill>
                  <a:schemeClr val="tx1"/>
                </a:solidFill>
              </a:rPr>
              <a:t>The end</a:t>
            </a:r>
          </a:p>
          <a:p>
            <a:pPr algn="ctr">
              <a:buFontTx/>
              <a:buNone/>
            </a:pPr>
            <a:r>
              <a:rPr lang="en-US" altLang="zh-CN" sz="4800" dirty="0">
                <a:solidFill>
                  <a:schemeClr val="tx1"/>
                </a:solidFill>
              </a:rPr>
              <a:t>  Thank 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吐鲁番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560" y="404664"/>
            <a:ext cx="7921625" cy="5700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吐鲁番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560" y="260648"/>
            <a:ext cx="7859712" cy="5761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838E99"/>
              </a:clrFrom>
              <a:clrTo>
                <a:srgbClr val="838E99">
                  <a:alpha val="0"/>
                </a:srgbClr>
              </a:clrTo>
            </a:clrChange>
            <a:lum bright="24000" contrast="64000"/>
          </a:blip>
          <a:srcRect l="-3562"/>
          <a:stretch>
            <a:fillRect/>
          </a:stretch>
        </p:blipFill>
        <p:spPr>
          <a:xfrm>
            <a:off x="1691680" y="1628800"/>
            <a:ext cx="5462587" cy="2878137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4575" y="784201"/>
            <a:ext cx="7502525" cy="1143000"/>
          </a:xfrm>
        </p:spPr>
        <p:txBody>
          <a:bodyPr/>
          <a:lstStyle/>
          <a:p>
            <a:r>
              <a:rPr lang="zh-CN" altLang="en-US" sz="2800" b="1" dirty="0">
                <a:ea typeface="楷体" panose="02010609060101010101" pitchFamily="49" charset="-122"/>
              </a:rPr>
              <a:t>根据信息窗中的内容你能找到哪些数学信息？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32669" y="4653136"/>
            <a:ext cx="6623050" cy="1503363"/>
          </a:xfrm>
          <a:noFill/>
        </p:spPr>
      </p:pic>
      <p:sp>
        <p:nvSpPr>
          <p:cNvPr id="922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7019925" y="6454775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9222" name="WordArt 6"/>
          <p:cNvSpPr>
            <a:spLocks noChangeArrowheads="1" noChangeShapeType="1"/>
          </p:cNvSpPr>
          <p:nvPr/>
        </p:nvSpPr>
        <p:spPr bwMode="auto">
          <a:xfrm>
            <a:off x="1044575" y="260350"/>
            <a:ext cx="2231281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dirty="0">
                <a:ln w="9525">
                  <a:solidFill>
                    <a:schemeClr val="tx1"/>
                  </a:solidFill>
                  <a:rou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75000"/>
                    </a:srgbClr>
                  </a:outerShdw>
                </a:effectLst>
                <a:latin typeface="楷体_GB2312"/>
              </a:rPr>
              <a:t>找信息、提问题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7416800" cy="1143000"/>
          </a:xfrm>
        </p:spPr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找到的数学信息</a:t>
            </a: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7777807" cy="3456384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吐鲁番：夏季平均气温在</a:t>
            </a:r>
            <a:r>
              <a:rPr lang="en-US" dirty="0">
                <a:solidFill>
                  <a:schemeClr val="tx1"/>
                </a:solidFill>
              </a:rPr>
              <a:t>38 ℃</a:t>
            </a:r>
            <a:r>
              <a:rPr lang="zh-CN" altLang="en-US" dirty="0">
                <a:solidFill>
                  <a:schemeClr val="tx1"/>
                </a:solidFill>
              </a:rPr>
              <a:t>左右，盆地中心的气温达到</a:t>
            </a:r>
            <a:r>
              <a:rPr lang="en-US" dirty="0">
                <a:solidFill>
                  <a:schemeClr val="tx1"/>
                </a:solidFill>
              </a:rPr>
              <a:t>49 ℃</a:t>
            </a:r>
            <a:r>
              <a:rPr lang="zh-CN" altLang="en-US" dirty="0">
                <a:solidFill>
                  <a:schemeClr val="tx1"/>
                </a:solidFill>
              </a:rPr>
              <a:t>以上，地表最高气温达到</a:t>
            </a:r>
            <a:r>
              <a:rPr lang="en-US" dirty="0">
                <a:solidFill>
                  <a:schemeClr val="tx1"/>
                </a:solidFill>
              </a:rPr>
              <a:t>82 ℃ </a:t>
            </a:r>
            <a:r>
              <a:rPr lang="zh-CN" altLang="en-US" dirty="0">
                <a:solidFill>
                  <a:schemeClr val="tx1"/>
                </a:solidFill>
              </a:rPr>
              <a:t>吐鲁番的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月份日平均最高气温在零上</a:t>
            </a:r>
            <a:r>
              <a:rPr lang="en-US" dirty="0">
                <a:solidFill>
                  <a:schemeClr val="tx1"/>
                </a:solidFill>
              </a:rPr>
              <a:t>13 ℃</a:t>
            </a:r>
            <a:r>
              <a:rPr lang="zh-CN" altLang="en-US" dirty="0">
                <a:solidFill>
                  <a:schemeClr val="tx1"/>
                </a:solidFill>
              </a:rPr>
              <a:t>左右，日平均最低气温在零下</a:t>
            </a:r>
            <a:r>
              <a:rPr lang="en-US" dirty="0">
                <a:solidFill>
                  <a:schemeClr val="tx1"/>
                </a:solidFill>
              </a:rPr>
              <a:t>3 ℃</a:t>
            </a:r>
            <a:r>
              <a:rPr lang="zh-CN" altLang="en-US" dirty="0">
                <a:solidFill>
                  <a:schemeClr val="tx1"/>
                </a:solidFill>
              </a:rPr>
              <a:t>左右 </a:t>
            </a:r>
            <a:r>
              <a:rPr lang="zh-CN" altLang="en-US" dirty="0" smtClean="0">
                <a:solidFill>
                  <a:schemeClr val="tx1"/>
                </a:solidFill>
              </a:rPr>
              <a:t>冬</a:t>
            </a:r>
            <a:r>
              <a:rPr lang="zh-CN" altLang="en-US" dirty="0">
                <a:solidFill>
                  <a:schemeClr val="tx1"/>
                </a:solidFill>
              </a:rPr>
              <a:t>季平均气温零下</a:t>
            </a:r>
            <a:r>
              <a:rPr lang="en-US" dirty="0">
                <a:solidFill>
                  <a:schemeClr val="tx1"/>
                </a:solidFill>
              </a:rPr>
              <a:t>10℃</a:t>
            </a:r>
            <a:r>
              <a:rPr lang="zh-CN" altLang="en-US" dirty="0">
                <a:solidFill>
                  <a:schemeClr val="tx1"/>
                </a:solidFill>
              </a:rPr>
              <a:t>左</a:t>
            </a:r>
            <a:r>
              <a:rPr lang="zh-CN" altLang="en-US" dirty="0" smtClean="0">
                <a:solidFill>
                  <a:schemeClr val="tx1"/>
                </a:solidFill>
              </a:rPr>
              <a:t>右吐</a:t>
            </a:r>
            <a:r>
              <a:rPr lang="zh-CN" altLang="en-US" dirty="0">
                <a:solidFill>
                  <a:schemeClr val="tx1"/>
                </a:solidFill>
              </a:rPr>
              <a:t>鲁番盆地比海平面低</a:t>
            </a:r>
            <a:r>
              <a:rPr lang="en-US" dirty="0">
                <a:solidFill>
                  <a:schemeClr val="tx1"/>
                </a:solidFill>
              </a:rPr>
              <a:t>155</a:t>
            </a:r>
            <a:r>
              <a:rPr lang="zh-CN" altLang="en-US" dirty="0">
                <a:solidFill>
                  <a:schemeClr val="tx1"/>
                </a:solidFill>
              </a:rPr>
              <a:t>米</a:t>
            </a:r>
          </a:p>
        </p:txBody>
      </p:sp>
      <p:sp>
        <p:nvSpPr>
          <p:cNvPr id="10245" name="WordArt 5"/>
          <p:cNvSpPr>
            <a:spLocks noChangeArrowheads="1" noChangeShapeType="1"/>
          </p:cNvSpPr>
          <p:nvPr/>
        </p:nvSpPr>
        <p:spPr bwMode="auto">
          <a:xfrm>
            <a:off x="1044575" y="260350"/>
            <a:ext cx="237529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 dirty="0">
                <a:ln w="9525">
                  <a:solidFill>
                    <a:schemeClr val="tx1"/>
                  </a:solidFill>
                  <a:bevel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75000"/>
                    </a:srgbClr>
                  </a:outerShdw>
                </a:effectLst>
                <a:latin typeface="楷体_GB2312"/>
              </a:rPr>
              <a:t>找信息、提问题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utoUpdateAnimBg="0"/>
      <p:bldP spid="10244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80728"/>
            <a:ext cx="6780213" cy="1143000"/>
          </a:xfrm>
        </p:spPr>
        <p:txBody>
          <a:bodyPr/>
          <a:lstStyle/>
          <a:p>
            <a:pPr algn="l"/>
            <a:r>
              <a:rPr lang="zh-CN" altLang="en-US" sz="2800" dirty="0"/>
              <a:t>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我提出的问题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7704" y="2348880"/>
            <a:ext cx="5616575" cy="254888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问题一：零上</a:t>
            </a:r>
            <a:r>
              <a:rPr lang="en-US" dirty="0">
                <a:solidFill>
                  <a:schemeClr val="tx1"/>
                </a:solidFill>
              </a:rPr>
              <a:t>13℃</a:t>
            </a:r>
            <a:r>
              <a:rPr lang="zh-CN" altLang="en-US" dirty="0">
                <a:solidFill>
                  <a:schemeClr val="tx1"/>
                </a:solidFill>
              </a:rPr>
              <a:t>与零下</a:t>
            </a:r>
            <a:r>
              <a:rPr lang="en-US" dirty="0">
                <a:solidFill>
                  <a:schemeClr val="tx1"/>
                </a:solidFill>
              </a:rPr>
              <a:t>3℃</a:t>
            </a:r>
            <a:r>
              <a:rPr lang="zh-CN" altLang="en-US" dirty="0">
                <a:solidFill>
                  <a:schemeClr val="tx1"/>
                </a:solidFill>
              </a:rPr>
              <a:t>是什么意思？怎样表示？</a:t>
            </a:r>
          </a:p>
          <a:p>
            <a:pPr>
              <a:buFontTx/>
              <a:buNone/>
            </a:pP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问题二：比海平面低</a:t>
            </a:r>
            <a:r>
              <a:rPr lang="en-US" dirty="0">
                <a:solidFill>
                  <a:schemeClr val="tx1"/>
                </a:solidFill>
              </a:rPr>
              <a:t>155</a:t>
            </a:r>
            <a:r>
              <a:rPr lang="zh-CN" altLang="en-US" dirty="0">
                <a:solidFill>
                  <a:schemeClr val="tx1"/>
                </a:solidFill>
              </a:rPr>
              <a:t>米是什么意思？怎样表示呢？</a:t>
            </a:r>
          </a:p>
        </p:txBody>
      </p:sp>
      <p:sp>
        <p:nvSpPr>
          <p:cNvPr id="1126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pic>
        <p:nvPicPr>
          <p:cNvPr id="11269" name="Picture 5" descr="536760a725d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5536" y="2420888"/>
            <a:ext cx="863600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WordArt 6"/>
          <p:cNvSpPr>
            <a:spLocks noChangeArrowheads="1" noChangeShapeType="1"/>
          </p:cNvSpPr>
          <p:nvPr/>
        </p:nvSpPr>
        <p:spPr bwMode="auto">
          <a:xfrm>
            <a:off x="1044575" y="260350"/>
            <a:ext cx="237529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 dirty="0">
                <a:ln w="9525">
                  <a:solidFill>
                    <a:schemeClr val="tx1"/>
                  </a:solidFill>
                  <a:bevel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75000"/>
                    </a:srgbClr>
                  </a:outerShdw>
                </a:effectLst>
                <a:latin typeface="楷体_GB2312"/>
              </a:rPr>
              <a:t>找信息、提问题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39975" y="404813"/>
            <a:ext cx="597693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/>
              <a:t>问题一：零上</a:t>
            </a:r>
            <a:r>
              <a:rPr lang="en-US" sz="2800" dirty="0"/>
              <a:t>13℃</a:t>
            </a:r>
            <a:r>
              <a:rPr lang="zh-CN" altLang="en-US" sz="2800" dirty="0"/>
              <a:t>与零下</a:t>
            </a:r>
            <a:r>
              <a:rPr lang="en-US" sz="2800" dirty="0"/>
              <a:t>3℃</a:t>
            </a:r>
            <a:r>
              <a:rPr lang="zh-CN" altLang="en-US" sz="2800" dirty="0"/>
              <a:t>是什么意思？怎样表示？</a:t>
            </a:r>
          </a:p>
        </p:txBody>
      </p:sp>
      <p:sp>
        <p:nvSpPr>
          <p:cNvPr id="12292" name="WordArt 4"/>
          <p:cNvSpPr>
            <a:spLocks noChangeArrowheads="1" noChangeShapeType="1"/>
          </p:cNvSpPr>
          <p:nvPr/>
        </p:nvSpPr>
        <p:spPr bwMode="auto">
          <a:xfrm>
            <a:off x="971550" y="333375"/>
            <a:ext cx="12239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round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问题探究</a:t>
            </a:r>
          </a:p>
        </p:txBody>
      </p:sp>
      <p:grpSp>
        <p:nvGrpSpPr>
          <p:cNvPr id="12293" name="Group 5"/>
          <p:cNvGrpSpPr/>
          <p:nvPr/>
        </p:nvGrpSpPr>
        <p:grpSpPr bwMode="auto">
          <a:xfrm>
            <a:off x="4432300" y="1649413"/>
            <a:ext cx="935038" cy="4032250"/>
            <a:chOff x="0" y="0"/>
            <a:chExt cx="661" cy="2767"/>
          </a:xfrm>
        </p:grpSpPr>
        <p:grpSp>
          <p:nvGrpSpPr>
            <p:cNvPr id="12294" name="Group 6"/>
            <p:cNvGrpSpPr/>
            <p:nvPr/>
          </p:nvGrpSpPr>
          <p:grpSpPr bwMode="auto">
            <a:xfrm>
              <a:off x="0" y="0"/>
              <a:ext cx="650" cy="2767"/>
              <a:chOff x="0" y="0"/>
              <a:chExt cx="749" cy="3084"/>
            </a:xfrm>
          </p:grpSpPr>
          <p:grpSp>
            <p:nvGrpSpPr>
              <p:cNvPr id="12295" name="Group 7"/>
              <p:cNvGrpSpPr/>
              <p:nvPr/>
            </p:nvGrpSpPr>
            <p:grpSpPr bwMode="auto">
              <a:xfrm>
                <a:off x="58" y="0"/>
                <a:ext cx="691" cy="3084"/>
                <a:chOff x="0" y="0"/>
                <a:chExt cx="601" cy="2722"/>
              </a:xfrm>
            </p:grpSpPr>
            <p:grpSp>
              <p:nvGrpSpPr>
                <p:cNvPr id="12296" name="Group 8"/>
                <p:cNvGrpSpPr/>
                <p:nvPr/>
              </p:nvGrpSpPr>
              <p:grpSpPr bwMode="auto">
                <a:xfrm>
                  <a:off x="0" y="0"/>
                  <a:ext cx="601" cy="2722"/>
                  <a:chOff x="0" y="0"/>
                  <a:chExt cx="601" cy="2722"/>
                </a:xfrm>
              </p:grpSpPr>
              <p:grpSp>
                <p:nvGrpSpPr>
                  <p:cNvPr id="12297" name="Group 9"/>
                  <p:cNvGrpSpPr/>
                  <p:nvPr/>
                </p:nvGrpSpPr>
                <p:grpSpPr bwMode="auto">
                  <a:xfrm>
                    <a:off x="1" y="0"/>
                    <a:ext cx="600" cy="2722"/>
                    <a:chOff x="0" y="0"/>
                    <a:chExt cx="600" cy="2722"/>
                  </a:xfrm>
                </p:grpSpPr>
                <p:grpSp>
                  <p:nvGrpSpPr>
                    <p:cNvPr id="12298" name="Group 10"/>
                    <p:cNvGrpSpPr/>
                    <p:nvPr/>
                  </p:nvGrpSpPr>
                  <p:grpSpPr bwMode="auto">
                    <a:xfrm>
                      <a:off x="0" y="0"/>
                      <a:ext cx="600" cy="2722"/>
                      <a:chOff x="0" y="0"/>
                      <a:chExt cx="952" cy="3600"/>
                    </a:xfrm>
                  </p:grpSpPr>
                  <p:grpSp>
                    <p:nvGrpSpPr>
                      <p:cNvPr id="12299" name="Group 11"/>
                      <p:cNvGrpSpPr/>
                      <p:nvPr/>
                    </p:nvGrpSpPr>
                    <p:grpSpPr bwMode="auto">
                      <a:xfrm>
                        <a:off x="291" y="3081"/>
                        <a:ext cx="390" cy="519"/>
                        <a:chOff x="0" y="0"/>
                        <a:chExt cx="390" cy="519"/>
                      </a:xfrm>
                    </p:grpSpPr>
                    <p:sp>
                      <p:nvSpPr>
                        <p:cNvPr id="12300" name="AutoShape 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390" cy="519"/>
                        </a:xfrm>
                        <a:prstGeom prst="plaque">
                          <a:avLst>
                            <a:gd name="adj" fmla="val 16667"/>
                          </a:avLst>
                        </a:prstGeom>
                        <a:solidFill>
                          <a:schemeClr val="accent1"/>
                        </a:solidFill>
                        <a:ln w="31750">
                          <a:solidFill>
                            <a:schemeClr val="tx1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zh-CN" altLang="en-US">
                            <a:ea typeface="DotumChe" pitchFamily="49" charset="-127"/>
                          </a:endParaRPr>
                        </a:p>
                      </p:txBody>
                    </p:sp>
                    <p:sp>
                      <p:nvSpPr>
                        <p:cNvPr id="12301" name="AutoShap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" y="0"/>
                          <a:ext cx="227" cy="403"/>
                        </a:xfrm>
                        <a:prstGeom prst="plaque">
                          <a:avLst>
                            <a:gd name="adj" fmla="val 16667"/>
                          </a:avLst>
                        </a:prstGeom>
                        <a:solidFill>
                          <a:srgbClr val="FF0000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zh-CN" altLang="en-US" sz="4800" b="1"/>
                        </a:p>
                      </p:txBody>
                    </p:sp>
                  </p:grpSp>
                  <p:pic>
                    <p:nvPicPr>
                      <p:cNvPr id="12302" name="Picture 8" descr="图片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" cy="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2303" name="Group 15"/>
                    <p:cNvGrpSpPr/>
                    <p:nvPr/>
                  </p:nvGrpSpPr>
                  <p:grpSpPr bwMode="auto">
                    <a:xfrm>
                      <a:off x="236" y="1"/>
                      <a:ext cx="125" cy="2328"/>
                      <a:chOff x="0" y="0"/>
                      <a:chExt cx="125" cy="2328"/>
                    </a:xfrm>
                  </p:grpSpPr>
                  <p:sp>
                    <p:nvSpPr>
                      <p:cNvPr id="12304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25" cy="232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05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" y="0"/>
                        <a:ext cx="57" cy="23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30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2"/>
                    <a:ext cx="7" cy="23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307" name="Line 19"/>
                <p:cNvSpPr>
                  <a:spLocks noChangeShapeType="1"/>
                </p:cNvSpPr>
                <p:nvPr/>
              </p:nvSpPr>
              <p:spPr bwMode="auto">
                <a:xfrm>
                  <a:off x="590" y="1"/>
                  <a:ext cx="4" cy="23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308" name="Text Box 10"/>
              <p:cNvSpPr txBox="1">
                <a:spLocks noChangeArrowheads="1"/>
              </p:cNvSpPr>
              <p:nvPr/>
            </p:nvSpPr>
            <p:spPr bwMode="auto">
              <a:xfrm>
                <a:off x="0" y="45"/>
                <a:ext cx="420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sz="2400" b="1">
                    <a:ea typeface="楷体_GB2312" pitchFamily="1" charset="-122"/>
                  </a:rPr>
                  <a:t>℃</a:t>
                </a:r>
              </a:p>
            </p:txBody>
          </p:sp>
        </p:grpSp>
        <p:sp>
          <p:nvSpPr>
            <p:cNvPr id="12309" name="Text Box 9"/>
            <p:cNvSpPr txBox="1">
              <a:spLocks noChangeArrowheads="1"/>
            </p:cNvSpPr>
            <p:nvPr/>
          </p:nvSpPr>
          <p:spPr bwMode="auto">
            <a:xfrm>
              <a:off x="362" y="40"/>
              <a:ext cx="29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400" b="1">
                  <a:ea typeface="楷体_GB2312" pitchFamily="1" charset="-122"/>
                </a:rPr>
                <a:t>℃</a:t>
              </a:r>
            </a:p>
          </p:txBody>
        </p:sp>
      </p:grpSp>
      <p:sp>
        <p:nvSpPr>
          <p:cNvPr id="12310" name="Rectangle 25"/>
          <p:cNvSpPr>
            <a:spLocks noChangeArrowheads="1"/>
          </p:cNvSpPr>
          <p:nvPr/>
        </p:nvSpPr>
        <p:spPr bwMode="auto">
          <a:xfrm>
            <a:off x="4900613" y="5046663"/>
            <a:ext cx="57150" cy="4953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1" name="Line 29"/>
          <p:cNvSpPr>
            <a:spLocks noChangeShapeType="1"/>
          </p:cNvSpPr>
          <p:nvPr/>
        </p:nvSpPr>
        <p:spPr bwMode="auto">
          <a:xfrm>
            <a:off x="4489450" y="3890963"/>
            <a:ext cx="323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312" name="Picture 24" descr="53675e9c474f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2060575"/>
            <a:ext cx="1090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Text Box 12"/>
          <p:cNvSpPr txBox="1">
            <a:spLocks noChangeArrowheads="1"/>
          </p:cNvSpPr>
          <p:nvPr/>
        </p:nvSpPr>
        <p:spPr bwMode="auto">
          <a:xfrm>
            <a:off x="2916238" y="3573463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12313" grpId="0" autoUpdateAnimBg="0"/>
      <p:bldP spid="12313" grpId="1" autoUpdateAnimBg="0"/>
      <p:bldP spid="12313" grpId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grpSp>
        <p:nvGrpSpPr>
          <p:cNvPr id="13315" name="Group 3"/>
          <p:cNvGrpSpPr/>
          <p:nvPr/>
        </p:nvGrpSpPr>
        <p:grpSpPr bwMode="auto">
          <a:xfrm>
            <a:off x="5651500" y="1720850"/>
            <a:ext cx="935038" cy="4032250"/>
            <a:chOff x="0" y="0"/>
            <a:chExt cx="661" cy="2767"/>
          </a:xfrm>
        </p:grpSpPr>
        <p:grpSp>
          <p:nvGrpSpPr>
            <p:cNvPr id="13316" name="Group 4"/>
            <p:cNvGrpSpPr/>
            <p:nvPr/>
          </p:nvGrpSpPr>
          <p:grpSpPr bwMode="auto">
            <a:xfrm>
              <a:off x="0" y="0"/>
              <a:ext cx="650" cy="2767"/>
              <a:chOff x="0" y="0"/>
              <a:chExt cx="749" cy="3084"/>
            </a:xfrm>
          </p:grpSpPr>
          <p:grpSp>
            <p:nvGrpSpPr>
              <p:cNvPr id="13317" name="Group 5"/>
              <p:cNvGrpSpPr/>
              <p:nvPr/>
            </p:nvGrpSpPr>
            <p:grpSpPr bwMode="auto">
              <a:xfrm>
                <a:off x="58" y="0"/>
                <a:ext cx="691" cy="3084"/>
                <a:chOff x="0" y="0"/>
                <a:chExt cx="601" cy="2722"/>
              </a:xfrm>
            </p:grpSpPr>
            <p:grpSp>
              <p:nvGrpSpPr>
                <p:cNvPr id="13318" name="Group 6"/>
                <p:cNvGrpSpPr/>
                <p:nvPr/>
              </p:nvGrpSpPr>
              <p:grpSpPr bwMode="auto">
                <a:xfrm>
                  <a:off x="0" y="0"/>
                  <a:ext cx="601" cy="2722"/>
                  <a:chOff x="0" y="0"/>
                  <a:chExt cx="601" cy="2722"/>
                </a:xfrm>
              </p:grpSpPr>
              <p:grpSp>
                <p:nvGrpSpPr>
                  <p:cNvPr id="13319" name="Group 7"/>
                  <p:cNvGrpSpPr/>
                  <p:nvPr/>
                </p:nvGrpSpPr>
                <p:grpSpPr bwMode="auto">
                  <a:xfrm>
                    <a:off x="1" y="0"/>
                    <a:ext cx="600" cy="2722"/>
                    <a:chOff x="0" y="0"/>
                    <a:chExt cx="600" cy="2722"/>
                  </a:xfrm>
                </p:grpSpPr>
                <p:grpSp>
                  <p:nvGrpSpPr>
                    <p:cNvPr id="13320" name="Group 8"/>
                    <p:cNvGrpSpPr/>
                    <p:nvPr/>
                  </p:nvGrpSpPr>
                  <p:grpSpPr bwMode="auto">
                    <a:xfrm>
                      <a:off x="0" y="0"/>
                      <a:ext cx="600" cy="2722"/>
                      <a:chOff x="0" y="0"/>
                      <a:chExt cx="952" cy="3600"/>
                    </a:xfrm>
                  </p:grpSpPr>
                  <p:grpSp>
                    <p:nvGrpSpPr>
                      <p:cNvPr id="13321" name="Group 9"/>
                      <p:cNvGrpSpPr/>
                      <p:nvPr/>
                    </p:nvGrpSpPr>
                    <p:grpSpPr bwMode="auto">
                      <a:xfrm>
                        <a:off x="291" y="3081"/>
                        <a:ext cx="390" cy="519"/>
                        <a:chOff x="0" y="0"/>
                        <a:chExt cx="390" cy="519"/>
                      </a:xfrm>
                    </p:grpSpPr>
                    <p:sp>
                      <p:nvSpPr>
                        <p:cNvPr id="13322" name="AutoShape 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390" cy="519"/>
                        </a:xfrm>
                        <a:prstGeom prst="plaque">
                          <a:avLst>
                            <a:gd name="adj" fmla="val 16667"/>
                          </a:avLst>
                        </a:prstGeom>
                        <a:solidFill>
                          <a:schemeClr val="accent1"/>
                        </a:solidFill>
                        <a:ln w="31750">
                          <a:solidFill>
                            <a:schemeClr val="tx1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zh-CN" altLang="en-US">
                            <a:ea typeface="DotumChe" pitchFamily="49" charset="-127"/>
                          </a:endParaRPr>
                        </a:p>
                      </p:txBody>
                    </p:sp>
                    <p:sp>
                      <p:nvSpPr>
                        <p:cNvPr id="13323" name="AutoShap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" y="0"/>
                          <a:ext cx="227" cy="403"/>
                        </a:xfrm>
                        <a:prstGeom prst="plaque">
                          <a:avLst>
                            <a:gd name="adj" fmla="val 16667"/>
                          </a:avLst>
                        </a:prstGeom>
                        <a:solidFill>
                          <a:srgbClr val="FF0000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zh-CN" altLang="en-US" sz="4800" b="1"/>
                        </a:p>
                      </p:txBody>
                    </p:sp>
                  </p:grpSp>
                  <p:pic>
                    <p:nvPicPr>
                      <p:cNvPr id="13324" name="Picture 8" descr="图片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" cy="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3325" name="Group 13"/>
                    <p:cNvGrpSpPr/>
                    <p:nvPr/>
                  </p:nvGrpSpPr>
                  <p:grpSpPr bwMode="auto">
                    <a:xfrm>
                      <a:off x="236" y="1"/>
                      <a:ext cx="125" cy="2328"/>
                      <a:chOff x="0" y="0"/>
                      <a:chExt cx="125" cy="2328"/>
                    </a:xfrm>
                  </p:grpSpPr>
                  <p:sp>
                    <p:nvSpPr>
                      <p:cNvPr id="13326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25" cy="232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327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" y="0"/>
                        <a:ext cx="57" cy="23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332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2"/>
                    <a:ext cx="7" cy="23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329" name="Line 19"/>
                <p:cNvSpPr>
                  <a:spLocks noChangeShapeType="1"/>
                </p:cNvSpPr>
                <p:nvPr/>
              </p:nvSpPr>
              <p:spPr bwMode="auto">
                <a:xfrm>
                  <a:off x="590" y="1"/>
                  <a:ext cx="4" cy="23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330" name="Text Box 10"/>
              <p:cNvSpPr txBox="1">
                <a:spLocks noChangeArrowheads="1"/>
              </p:cNvSpPr>
              <p:nvPr/>
            </p:nvSpPr>
            <p:spPr bwMode="auto">
              <a:xfrm>
                <a:off x="0" y="45"/>
                <a:ext cx="420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sz="2400" b="1">
                    <a:ea typeface="楷体_GB2312" pitchFamily="1" charset="-122"/>
                  </a:rPr>
                  <a:t>℃</a:t>
                </a:r>
              </a:p>
            </p:txBody>
          </p:sp>
        </p:grpSp>
        <p:sp>
          <p:nvSpPr>
            <p:cNvPr id="13331" name="Text Box 9"/>
            <p:cNvSpPr txBox="1">
              <a:spLocks noChangeArrowheads="1"/>
            </p:cNvSpPr>
            <p:nvPr/>
          </p:nvSpPr>
          <p:spPr bwMode="auto">
            <a:xfrm>
              <a:off x="362" y="40"/>
              <a:ext cx="29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400" b="1">
                  <a:ea typeface="楷体_GB2312" pitchFamily="1" charset="-122"/>
                </a:rPr>
                <a:t>℃</a:t>
              </a:r>
            </a:p>
          </p:txBody>
        </p:sp>
      </p:grpSp>
      <p:sp>
        <p:nvSpPr>
          <p:cNvPr id="13332" name="Rectangle 25"/>
          <p:cNvSpPr>
            <a:spLocks noChangeArrowheads="1"/>
          </p:cNvSpPr>
          <p:nvPr/>
        </p:nvSpPr>
        <p:spPr bwMode="auto">
          <a:xfrm>
            <a:off x="6119813" y="5118100"/>
            <a:ext cx="57150" cy="4953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5807075" y="4308475"/>
            <a:ext cx="233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>
            <a:off x="5708650" y="3962400"/>
            <a:ext cx="323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5" name="Rectangle 16"/>
          <p:cNvSpPr>
            <a:spLocks noChangeArrowheads="1"/>
          </p:cNvSpPr>
          <p:nvPr/>
        </p:nvSpPr>
        <p:spPr bwMode="auto">
          <a:xfrm>
            <a:off x="6111875" y="2432050"/>
            <a:ext cx="76200" cy="1511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4800" b="1"/>
          </a:p>
        </p:txBody>
      </p:sp>
      <p:sp>
        <p:nvSpPr>
          <p:cNvPr id="13336" name="Line 18"/>
          <p:cNvSpPr>
            <a:spLocks noChangeShapeType="1"/>
          </p:cNvSpPr>
          <p:nvPr/>
        </p:nvSpPr>
        <p:spPr bwMode="auto">
          <a:xfrm>
            <a:off x="5808663" y="2432050"/>
            <a:ext cx="233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Rectangle 16"/>
          <p:cNvSpPr>
            <a:spLocks noChangeArrowheads="1"/>
          </p:cNvSpPr>
          <p:nvPr/>
        </p:nvSpPr>
        <p:spPr bwMode="auto">
          <a:xfrm>
            <a:off x="6111875" y="4308475"/>
            <a:ext cx="76200" cy="8985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4800" b="1"/>
          </a:p>
        </p:txBody>
      </p:sp>
      <p:sp>
        <p:nvSpPr>
          <p:cNvPr id="13338" name="Text Box 27"/>
          <p:cNvSpPr txBox="1">
            <a:spLocks noChangeArrowheads="1"/>
          </p:cNvSpPr>
          <p:nvPr/>
        </p:nvSpPr>
        <p:spPr bwMode="auto">
          <a:xfrm>
            <a:off x="2411413" y="2060575"/>
            <a:ext cx="3743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零上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13</a:t>
            </a:r>
            <a:r>
              <a:rPr lang="en-US" sz="4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℃</a:t>
            </a:r>
          </a:p>
        </p:txBody>
      </p:sp>
      <p:sp>
        <p:nvSpPr>
          <p:cNvPr id="13339" name="TextBox 29"/>
          <p:cNvSpPr txBox="1">
            <a:spLocks noChangeArrowheads="1"/>
          </p:cNvSpPr>
          <p:nvPr/>
        </p:nvSpPr>
        <p:spPr bwMode="auto">
          <a:xfrm>
            <a:off x="2800350" y="4114800"/>
            <a:ext cx="295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零下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3</a:t>
            </a:r>
            <a:r>
              <a:rPr lang="en-US" sz="4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℃</a:t>
            </a:r>
            <a:endParaRPr lang="zh-CN" altLang="en-US" sz="4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40" name="Text Box 12"/>
          <p:cNvSpPr txBox="1">
            <a:spLocks noChangeArrowheads="1"/>
          </p:cNvSpPr>
          <p:nvPr/>
        </p:nvSpPr>
        <p:spPr bwMode="auto">
          <a:xfrm>
            <a:off x="4313238" y="35385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0℃</a:t>
            </a:r>
          </a:p>
        </p:txBody>
      </p:sp>
      <p:sp>
        <p:nvSpPr>
          <p:cNvPr id="13341" name="Rectangle 13"/>
          <p:cNvSpPr>
            <a:spLocks noChangeArrowheads="1"/>
          </p:cNvSpPr>
          <p:nvPr/>
        </p:nvSpPr>
        <p:spPr bwMode="auto">
          <a:xfrm>
            <a:off x="6111875" y="3946525"/>
            <a:ext cx="76200" cy="3619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4800"/>
          </a:p>
        </p:txBody>
      </p:sp>
      <p:sp>
        <p:nvSpPr>
          <p:cNvPr id="13342" name="WordArt 30"/>
          <p:cNvSpPr>
            <a:spLocks noChangeArrowheads="1" noChangeShapeType="1"/>
          </p:cNvSpPr>
          <p:nvPr/>
        </p:nvSpPr>
        <p:spPr bwMode="auto">
          <a:xfrm>
            <a:off x="2555875" y="765175"/>
            <a:ext cx="43926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>
                <a:ln w="9525">
                  <a:solidFill>
                    <a:schemeClr val="tx1"/>
                  </a:solidFill>
                  <a:round/>
                </a:ln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楷体_GB2312"/>
              </a:rPr>
              <a:t>零上、零下表示意思</a:t>
            </a:r>
          </a:p>
        </p:txBody>
      </p:sp>
      <p:sp>
        <p:nvSpPr>
          <p:cNvPr id="13343" name="WordArt 31"/>
          <p:cNvSpPr>
            <a:spLocks noChangeArrowheads="1" noChangeShapeType="1"/>
          </p:cNvSpPr>
          <p:nvPr/>
        </p:nvSpPr>
        <p:spPr bwMode="auto">
          <a:xfrm>
            <a:off x="1044575" y="333375"/>
            <a:ext cx="12223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chemeClr val="tx1"/>
                  </a:solidFill>
                  <a:round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合作探索</a:t>
            </a:r>
          </a:p>
        </p:txBody>
      </p:sp>
      <p:pic>
        <p:nvPicPr>
          <p:cNvPr id="13344" name="Picture 32" descr="53675e9641b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060575"/>
            <a:ext cx="2000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3334" grpId="0" animBg="1"/>
      <p:bldP spid="13335" grpId="0" bldLvl="0" animBg="1" autoUpdateAnimBg="0"/>
      <p:bldP spid="13335" grpId="1" bldLvl="0" animBg="1" autoUpdateAnimBg="0"/>
      <p:bldP spid="13336" grpId="0" animBg="1"/>
      <p:bldP spid="13337" grpId="0" bldLvl="0" animBg="1" autoUpdateAnimBg="0"/>
      <p:bldP spid="13338" grpId="0" autoUpdateAnimBg="0"/>
      <p:bldP spid="13339" grpId="0" autoUpdateAnimBg="0"/>
      <p:bldP spid="13340" grpId="0" autoUpdateAnimBg="0"/>
      <p:bldP spid="13340" grpId="1" autoUpdateAnimBg="0"/>
      <p:bldP spid="13340" grpId="2" autoUpdateAnimBg="0"/>
      <p:bldP spid="13341" grpId="0" bldLvl="0" animBg="1" autoUpdateAnimBg="0"/>
      <p:bldP spid="13341" grpId="1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 flipV="1">
            <a:off x="8029575" y="6381750"/>
            <a:ext cx="863600" cy="287338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latin typeface="Arial Black" panose="020B0A04020102020204" pitchFamily="34" charset="0"/>
              </a:rPr>
              <a:t>back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071938" y="2603500"/>
            <a:ext cx="1582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</a:rPr>
              <a:t>13</a:t>
            </a:r>
            <a:r>
              <a:rPr lang="en-US" sz="4800" b="1" dirty="0"/>
              <a:t>℃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646363" y="4568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ea typeface="DotumChe" pitchFamily="49" charset="-127"/>
            </a:endParaRPr>
          </a:p>
        </p:txBody>
      </p: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754313" y="2784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DotumChe" pitchFamily="49" charset="-127"/>
            </a:endParaRPr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2341563" y="258445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DotumChe" pitchFamily="49" charset="-127"/>
            </a:endParaRP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2557463" y="280035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DotumChe" pitchFamily="49" charset="-127"/>
            </a:endParaRP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3998913" y="3611563"/>
            <a:ext cx="15113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3</a:t>
            </a:r>
            <a:r>
              <a:rPr lang="en-US" sz="4800" b="1" dirty="0"/>
              <a:t>℃</a:t>
            </a:r>
            <a:endParaRPr lang="zh-CN" altLang="en-US" sz="4800" b="1" dirty="0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6591300" y="2562225"/>
            <a:ext cx="18002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13</a:t>
            </a:r>
            <a:r>
              <a:rPr lang="en-US" sz="4800" b="1" dirty="0">
                <a:solidFill>
                  <a:srgbClr val="FF0000"/>
                </a:solidFill>
              </a:rPr>
              <a:t>℃</a:t>
            </a:r>
          </a:p>
        </p:txBody>
      </p:sp>
      <p:grpSp>
        <p:nvGrpSpPr>
          <p:cNvPr id="14346" name="Group 10"/>
          <p:cNvGrpSpPr/>
          <p:nvPr/>
        </p:nvGrpSpPr>
        <p:grpSpPr bwMode="auto">
          <a:xfrm>
            <a:off x="6591300" y="3787775"/>
            <a:ext cx="1866900" cy="823913"/>
            <a:chOff x="0" y="0"/>
            <a:chExt cx="1131" cy="519"/>
          </a:xfrm>
        </p:grpSpPr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113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DotumChe" pitchFamily="49" charset="-127"/>
                </a:rPr>
                <a:t>3</a:t>
              </a:r>
              <a:r>
                <a:rPr lang="en-US" sz="4800" b="1" dirty="0">
                  <a:solidFill>
                    <a:srgbClr val="FF0000"/>
                  </a:solidFill>
                </a:rPr>
                <a:t>℃</a:t>
              </a: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45" y="272"/>
              <a:ext cx="182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9" name="AutoShape 17"/>
          <p:cNvSpPr>
            <a:spLocks noChangeArrowheads="1"/>
          </p:cNvSpPr>
          <p:nvPr/>
        </p:nvSpPr>
        <p:spPr bwMode="auto">
          <a:xfrm>
            <a:off x="5510213" y="2922588"/>
            <a:ext cx="1008062" cy="144462"/>
          </a:xfrm>
          <a:prstGeom prst="rightArrow">
            <a:avLst>
              <a:gd name="adj1" fmla="val 50000"/>
              <a:gd name="adj2" fmla="val 174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0" name="AutoShape 18"/>
          <p:cNvSpPr>
            <a:spLocks noChangeArrowheads="1"/>
          </p:cNvSpPr>
          <p:nvPr/>
        </p:nvSpPr>
        <p:spPr bwMode="auto">
          <a:xfrm>
            <a:off x="5438775" y="4075113"/>
            <a:ext cx="1008063" cy="144462"/>
          </a:xfrm>
          <a:prstGeom prst="rightArrow">
            <a:avLst>
              <a:gd name="adj1" fmla="val 50000"/>
              <a:gd name="adj2" fmla="val 174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2776538" y="2563813"/>
            <a:ext cx="1582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solidFill>
                  <a:srgbClr val="FF0000"/>
                </a:solidFill>
              </a:rPr>
              <a:t>零上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2819400" y="3643313"/>
            <a:ext cx="1466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solidFill>
                  <a:srgbClr val="FF0000"/>
                </a:solidFill>
              </a:rPr>
              <a:t>零下</a:t>
            </a:r>
          </a:p>
        </p:txBody>
      </p:sp>
      <p:sp>
        <p:nvSpPr>
          <p:cNvPr id="14353" name="WordArt 17"/>
          <p:cNvSpPr>
            <a:spLocks noChangeArrowheads="1" noChangeShapeType="1"/>
          </p:cNvSpPr>
          <p:nvPr/>
        </p:nvSpPr>
        <p:spPr bwMode="auto">
          <a:xfrm>
            <a:off x="2916238" y="1054100"/>
            <a:ext cx="43926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ln w="9525">
                  <a:solidFill>
                    <a:schemeClr val="tx1"/>
                  </a:solidFill>
                  <a:round/>
                </a:ln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楷体_GB2312"/>
              </a:rPr>
              <a:t>零上、零下表示方法</a:t>
            </a:r>
          </a:p>
        </p:txBody>
      </p:sp>
      <p:pic>
        <p:nvPicPr>
          <p:cNvPr id="14354" name="Picture 18" descr="53675e9641b9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349500"/>
            <a:ext cx="2233612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55" name="WordArt 19"/>
          <p:cNvSpPr>
            <a:spLocks noChangeArrowheads="1" noChangeShapeType="1"/>
          </p:cNvSpPr>
          <p:nvPr/>
        </p:nvSpPr>
        <p:spPr bwMode="auto">
          <a:xfrm>
            <a:off x="1044575" y="333375"/>
            <a:ext cx="12223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12700">
                  <a:solidFill>
                    <a:schemeClr val="tx1"/>
                  </a:solidFill>
                  <a:bevel/>
                </a:ln>
                <a:effectLst>
                  <a:outerShdw dist="53882" dir="2700000" algn="ctr" rotWithShape="0">
                    <a:srgbClr val="CBCBCB">
                      <a:alpha val="75000"/>
                    </a:srgbClr>
                  </a:outerShdw>
                </a:effectLst>
                <a:latin typeface="楷体_GB2312"/>
              </a:rPr>
              <a:t>合作探索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  <p:bldP spid="14344" grpId="0" bldLvl="0" autoUpdateAnimBg="0"/>
      <p:bldP spid="14349" grpId="0" bldLvl="0" animBg="1" autoUpdateAnimBg="0"/>
      <p:bldP spid="14350" grpId="0" bldLvl="0" animBg="1" autoUpdateAnimBg="0"/>
      <p:bldP spid="14351" grpId="0" bldLvl="0" autoUpdateAnimBg="0"/>
      <p:bldP spid="14351" grpId="1" bldLvl="0" autoUpdateAnimBg="0"/>
      <p:bldP spid="14351" grpId="2" bldLvl="0" autoUpdateAnimBg="0"/>
      <p:bldP spid="14352" grpId="0" bldLvl="0" autoUpdateAnimBg="0"/>
      <p:bldP spid="14352" grpId="1" bldLvl="0" autoUpdateAnimBg="0"/>
      <p:bldP spid="14352" grpId="2" bldLvl="0" autoUpdateAnimBg="0"/>
      <p:bldP spid="14353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全屏显示(4:3)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DotumChe</vt:lpstr>
      <vt:lpstr>汉仪中宋简</vt:lpstr>
      <vt:lpstr>黑体</vt:lpstr>
      <vt:lpstr>华康海报体W12(P)</vt:lpstr>
      <vt:lpstr>楷体</vt:lpstr>
      <vt:lpstr>楷体_GB2312</vt:lpstr>
      <vt:lpstr>宋体</vt:lpstr>
      <vt:lpstr>微软雅黑</vt:lpstr>
      <vt:lpstr>Arial</vt:lpstr>
      <vt:lpstr>Arial Black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根据信息窗中的内容你能找到哪些数学信息？</vt:lpstr>
      <vt:lpstr>我找到的数学信息</vt:lpstr>
      <vt:lpstr>             我提出的问题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2021-12-30T07:51:10Z</dcterms:created>
  <dcterms:modified xsi:type="dcterms:W3CDTF">2023-01-16T19:47:32Z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0D664ED1B1DA4B08949AC3AB0A71A6BF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