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73" r:id="rId2"/>
    <p:sldId id="268" r:id="rId3"/>
    <p:sldId id="354" r:id="rId4"/>
    <p:sldId id="335" r:id="rId5"/>
    <p:sldId id="304" r:id="rId6"/>
    <p:sldId id="306" r:id="rId7"/>
    <p:sldId id="307" r:id="rId8"/>
    <p:sldId id="309" r:id="rId9"/>
    <p:sldId id="319" r:id="rId10"/>
    <p:sldId id="336" r:id="rId11"/>
    <p:sldId id="311" r:id="rId12"/>
    <p:sldId id="317" r:id="rId13"/>
    <p:sldId id="322" r:id="rId14"/>
    <p:sldId id="355" r:id="rId15"/>
    <p:sldId id="356" r:id="rId16"/>
    <p:sldId id="357" r:id="rId17"/>
    <p:sldId id="358" r:id="rId18"/>
    <p:sldId id="359" r:id="rId19"/>
    <p:sldId id="338" r:id="rId20"/>
  </p:sldIdLst>
  <p:sldSz cx="9144000" cy="5143500" type="screen16x9"/>
  <p:notesSz cx="7104063" cy="10234613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B0"/>
    <a:srgbClr val="007CC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5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945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1946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9459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19460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1507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21508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146EDF-723F-43D2-ADE1-1430D02B86AF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2771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32772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03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  <p:sp>
        <p:nvSpPr>
          <p:cNvPr id="51204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>
              <a:buChar char="•"/>
            </a:pPr>
            <a:r>
              <a:rPr lang="en-US" altLang="en-US" sz="1200" dirty="0"/>
              <a:t>绿色圃中小学教育网http://www.lspjy.com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10621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sym typeface="+mn-ea"/>
              </a:rPr>
              <a:t>圆的周</a:t>
            </a:r>
            <a:r>
              <a:rPr lang="zh-CN" altLang="en-US" sz="6000" b="1" dirty="0" smtClean="0">
                <a:solidFill>
                  <a:schemeClr val="bg1"/>
                </a:solidFill>
                <a:sym typeface="+mn-ea"/>
              </a:rPr>
              <a:t>长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" y="2629510"/>
            <a:ext cx="9144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3300" y="3448667"/>
            <a:ext cx="4597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41362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1194435" y="939800"/>
            <a:ext cx="5746115" cy="2322830"/>
          </a:xfrm>
          <a:prstGeom prst="wedgeRoundRectCallout">
            <a:avLst>
              <a:gd name="adj1" fmla="val 45435"/>
              <a:gd name="adj2" fmla="val 6216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实际上，圆的周长除以直径的商是一个固定的数，我们把他叫做圆周率。用字母π表示，计算时通常取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310" y="628650"/>
            <a:ext cx="6638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看图思考下面的问题，然后填空。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11796" y="1428016"/>
            <a:ext cx="1350335" cy="1350335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1796" y="1428016"/>
            <a:ext cx="1350335" cy="135033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291590" y="2931795"/>
            <a:ext cx="68649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正方形周长是圆的直径的（   ）倍，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1398270" y="3705225"/>
            <a:ext cx="581596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所以            一定小于（    ）。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5602836" y="2955665"/>
            <a:ext cx="428678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5241614" y="3754029"/>
            <a:ext cx="428678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graphicFrame>
        <p:nvGraphicFramePr>
          <p:cNvPr id="12" name="Object 2"/>
          <p:cNvGraphicFramePr/>
          <p:nvPr/>
        </p:nvGraphicFramePr>
        <p:xfrm>
          <a:off x="2227630" y="3829686"/>
          <a:ext cx="1314160" cy="80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4" imgW="508000" imgH="393700" progId="Equation.DSMT4">
                  <p:embed/>
                </p:oleObj>
              </mc:Choice>
              <mc:Fallback>
                <p:oleObj r:id="rId4" imgW="508000" imgH="393700" progId="Equation.DSMT4">
                  <p:embed/>
                  <p:pic>
                    <p:nvPicPr>
                      <p:cNvPr id="0" name="图片 51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630" y="3829686"/>
                        <a:ext cx="1314160" cy="8098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/>
          <p:nvPr/>
        </p:nvSpPr>
        <p:spPr>
          <a:xfrm>
            <a:off x="628287" y="593026"/>
            <a:ext cx="7719953" cy="931545"/>
          </a:xfrm>
          <a:prstGeom prst="rect">
            <a:avLst/>
          </a:prstGeom>
          <a:noFill/>
          <a:ln w="9525">
            <a:noFill/>
          </a:ln>
        </p:spPr>
        <p:txBody>
          <a:bodyPr wrap="square" lIns="67508" tIns="35104" rIns="67508" bIns="35104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一张圆桌的直径是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厘米。这张圆桌的周长是多少厘米？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2663825" y="3300095"/>
            <a:ext cx="4293235" cy="1057910"/>
          </a:xfrm>
          <a:prstGeom prst="wedgeRoundRectCallout">
            <a:avLst>
              <a:gd name="adj1" fmla="val 56848"/>
              <a:gd name="adj2" fmla="val 1254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答：这张圆桌的周长大约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188.4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厘米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764030" y="1924685"/>
            <a:ext cx="3888740" cy="764540"/>
          </a:xfrm>
          <a:prstGeom prst="wedgeRoundRectCallout">
            <a:avLst>
              <a:gd name="adj1" fmla="val -41002"/>
              <a:gd name="adj2" fmla="val 84883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3.14×60=188.4厘米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581150" y="673100"/>
            <a:ext cx="6953250" cy="394589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1.围成圆的曲线的长度就是圆的周长。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2.圆的周长和它的直径的商是一个固定的值,这个值就是圆周率,用字母π表示。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3.圆周率是一个无限不循环的小数,我们在计算时一般取3.14。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650" y="1186180"/>
            <a:ext cx="79222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圆周率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表示一个圆的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 )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  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)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的倍数关系。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不论大小，它的周长总是直径的（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    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）倍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多一些，这个固定的倍数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叫做（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         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），通常用字母（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  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）表示。</a:t>
            </a:r>
            <a:endParaRPr lang="zh-CN" alt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733" y="1351647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周长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495" y="1352052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842" y="3926916"/>
            <a:ext cx="6267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9050" y="2657988"/>
            <a:ext cx="6267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8662" y="3275232"/>
            <a:ext cx="13213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圆周率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015" y="602615"/>
            <a:ext cx="2139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9106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285" y="602615"/>
            <a:ext cx="2139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填空。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403" y="525117"/>
            <a:ext cx="810901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用圆规画圆时，圆心决定圆的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，半径决定圆的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围成圆的曲线的长叫做圆的（        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在同一个圆内，有（       ）条直径，有（       ）条半径；直径的长度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半径长度的（     ）倍。（       ）是圆内最长的线段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0306" y="694027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253" y="1347857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076" y="2004497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周长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8912" y="2635658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无数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9234" y="2626768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无数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3056" y="3289217"/>
            <a:ext cx="4672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21" y="3887982"/>
            <a:ext cx="9344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0730" y="1409700"/>
            <a:ext cx="7539355" cy="2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、通过圆心，并且两端都在圆上的线段叫做直径。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、圆的直径等于半径的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、圆的所有半径都相等，所有的直径也相等。     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</p:txBody>
      </p:sp>
      <p:sp>
        <p:nvSpPr>
          <p:cNvPr id="4" name="矩形 3"/>
          <p:cNvSpPr/>
          <p:nvPr/>
        </p:nvSpPr>
        <p:spPr>
          <a:xfrm>
            <a:off x="1952608" y="1801467"/>
            <a:ext cx="467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9765" y="2430780"/>
            <a:ext cx="484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7900" y="3829685"/>
            <a:ext cx="4679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9106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285" y="602615"/>
            <a:ext cx="667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判断题。（打“√”）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710" y="811004"/>
            <a:ext cx="7566409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、两端在圆上的线段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直径最长。（     ）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、两个圆的周长相等，这两个圆的直径也一定相等。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)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、大圆的圆周率大，小圆的圆周率小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 )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38506" y="914965"/>
            <a:ext cx="467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8108" y="2180849"/>
            <a:ext cx="467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6011" y="2837890"/>
            <a:ext cx="484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402" y="1054077"/>
            <a:ext cx="801356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、有长度相等的两根绳子，分别围成一个正方形和一个圆，则这两种图形的周长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相比较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．相等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．圆的周长长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．正方形的周长长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圆中最长的一条线段是它的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、半径  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、周长   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、弧 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、直径   </a:t>
            </a:r>
          </a:p>
        </p:txBody>
      </p:sp>
      <p:sp>
        <p:nvSpPr>
          <p:cNvPr id="3" name="矩形 2"/>
          <p:cNvSpPr/>
          <p:nvPr/>
        </p:nvSpPr>
        <p:spPr>
          <a:xfrm>
            <a:off x="6925991" y="1945919"/>
            <a:ext cx="4502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0705" y="3236595"/>
            <a:ext cx="4743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9106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285" y="602615"/>
            <a:ext cx="667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选择题。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/>
          <p:nvPr/>
        </p:nvSpPr>
        <p:spPr>
          <a:xfrm>
            <a:off x="629285" y="602615"/>
            <a:ext cx="68446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、如图，在一个正方形中放置一个最大的圆。这个圆的周长是多少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</a:p>
        </p:txBody>
      </p:sp>
      <p:grpSp>
        <p:nvGrpSpPr>
          <p:cNvPr id="50179" name="组合 20"/>
          <p:cNvGrpSpPr/>
          <p:nvPr/>
        </p:nvGrpSpPr>
        <p:grpSpPr>
          <a:xfrm>
            <a:off x="1387363" y="2086266"/>
            <a:ext cx="1731328" cy="1429393"/>
            <a:chOff x="3643306" y="3037864"/>
            <a:chExt cx="2308169" cy="1905384"/>
          </a:xfrm>
        </p:grpSpPr>
        <p:grpSp>
          <p:nvGrpSpPr>
            <p:cNvPr id="50180" name="组合 11"/>
            <p:cNvGrpSpPr/>
            <p:nvPr/>
          </p:nvGrpSpPr>
          <p:grpSpPr>
            <a:xfrm>
              <a:off x="3643306" y="3143248"/>
              <a:ext cx="1800000" cy="1800000"/>
              <a:chOff x="3643306" y="3143248"/>
              <a:chExt cx="1800000" cy="1800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643306" y="3143248"/>
                <a:ext cx="1800238" cy="1800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643306" y="3143248"/>
                <a:ext cx="1800238" cy="180000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5443544" y="3143248"/>
              <a:ext cx="485778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429255" y="4941661"/>
              <a:ext cx="485778" cy="15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5400000" flipH="1" flipV="1">
              <a:off x="5465004" y="3377374"/>
              <a:ext cx="466667" cy="158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16200000" flipH="1">
              <a:off x="5453099" y="4705151"/>
              <a:ext cx="468253" cy="1588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4923418" y="3534275"/>
              <a:ext cx="1524468" cy="531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sz="2000" kern="1200" cap="none" spc="300" normalizeH="0" baseline="0" noProof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10m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 rot="16200000" flipH="1">
            <a:off x="2070785" y="2841762"/>
            <a:ext cx="1350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 rot="16200000">
            <a:off x="1399540" y="2571750"/>
            <a:ext cx="9652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000" kern="1200" cap="none" spc="30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10m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3702685" y="1680210"/>
            <a:ext cx="3636645" cy="2181860"/>
          </a:xfrm>
          <a:prstGeom prst="wedgeRoundRectCallout">
            <a:avLst>
              <a:gd name="adj1" fmla="val 54871"/>
              <a:gd name="adj2" fmla="val 2857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3.14×10＝31.4（m）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答:这个圆的周长是31.4米。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658 -0.000460 L -0.076782 -0.00046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0562" y="1262852"/>
            <a:ext cx="7108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通过大家自主探究，理解圆周率的意义，理解圆的周长的计算公式。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能应用公式解决生活实际问题。 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结合祖冲之的故事，对同学们进行爱国主义教育。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1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AutoShape 33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6162" y="1663958"/>
            <a:ext cx="2389489" cy="1175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82322" y="3256043"/>
            <a:ext cx="1197518" cy="1115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7143" y="579113"/>
            <a:ext cx="42203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回忆下面图形的周长公式。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427492" y="3322864"/>
            <a:ext cx="2953022" cy="833528"/>
          </a:xfrm>
          <a:prstGeom prst="wedgeRoundRectCallout">
            <a:avLst>
              <a:gd name="adj1" fmla="val 56784"/>
              <a:gd name="adj2" fmla="val 35092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正方形的周长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边长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x4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330700" y="1748155"/>
            <a:ext cx="2875280" cy="1006475"/>
          </a:xfrm>
          <a:prstGeom prst="wedgeRoundRectCallout">
            <a:avLst>
              <a:gd name="adj1" fmla="val 52934"/>
              <a:gd name="adj2" fmla="val 317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长方形的周长=（长+宽）x2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1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AutoShape 33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664335" y="605790"/>
            <a:ext cx="672846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如何测量车轮的周长呢？</a:t>
            </a:r>
            <a:endParaRPr lang="zh-CN" altLang="en-US" sz="280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9990" y="1911350"/>
            <a:ext cx="324929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2340" y="1911350"/>
            <a:ext cx="204597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31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AutoShape 33" descr="http://imgt0.bdstatic.com/it/u=660454333,822228983&amp;fm=21&amp;gp=0.jpg"/>
          <p:cNvSpPr>
            <a:spLocks noChangeAspect="1"/>
          </p:cNvSpPr>
          <p:nvPr/>
        </p:nvSpPr>
        <p:spPr>
          <a:xfrm>
            <a:off x="1190208" y="-108360"/>
            <a:ext cx="228628" cy="2286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Picture 29" descr="尺子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67876" y="2434790"/>
            <a:ext cx="5208437" cy="6084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967876" y="1851312"/>
            <a:ext cx="620393" cy="621583"/>
            <a:chOff x="1127403" y="1856461"/>
            <a:chExt cx="1225550" cy="1227137"/>
          </a:xfrm>
        </p:grpSpPr>
        <p:grpSp>
          <p:nvGrpSpPr>
            <p:cNvPr id="14" name="组合 5"/>
            <p:cNvGrpSpPr/>
            <p:nvPr/>
          </p:nvGrpSpPr>
          <p:grpSpPr>
            <a:xfrm>
              <a:off x="1127403" y="1856461"/>
              <a:ext cx="1225550" cy="1227137"/>
              <a:chOff x="859808" y="2354239"/>
              <a:chExt cx="1226522" cy="1226522"/>
            </a:xfrm>
          </p:grpSpPr>
          <p:grpSp>
            <p:nvGrpSpPr>
              <p:cNvPr id="16" name="组合 2"/>
              <p:cNvGrpSpPr/>
              <p:nvPr/>
            </p:nvGrpSpPr>
            <p:grpSpPr>
              <a:xfrm>
                <a:off x="859808" y="2354239"/>
                <a:ext cx="1226522" cy="1226522"/>
                <a:chOff x="859808" y="2354239"/>
                <a:chExt cx="1226522" cy="122652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59808" y="2354239"/>
                  <a:ext cx="1226522" cy="122652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424808" y="2920508"/>
                  <a:ext cx="96522" cy="93986"/>
                </a:xfrm>
                <a:prstGeom prst="ellipse">
                  <a:avLst/>
                </a:prstGeom>
                <a:solidFill>
                  <a:srgbClr val="FF3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1375371" y="2751332"/>
                <a:ext cx="710959" cy="8169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1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/>
                    <a:sym typeface="+mn-ea"/>
                  </a:rPr>
                  <a:t>A</a:t>
                </a:r>
                <a:endParaRPr kumimoji="0" lang="zh-CN" altLang="en-US" sz="2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/>
                  <a:sym typeface="+mn-ea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 flipH="1">
              <a:off x="1741355" y="1861163"/>
              <a:ext cx="11761" cy="625323"/>
            </a:xfrm>
            <a:prstGeom prst="line">
              <a:avLst/>
            </a:prstGeom>
            <a:noFill/>
            <a:ln w="25400" cap="flat" cmpd="sng" algn="ctr">
              <a:solidFill>
                <a:srgbClr val="FF3C00"/>
              </a:solidFill>
              <a:prstDash val="solid"/>
              <a:miter lim="800000"/>
            </a:ln>
            <a:effectLst/>
          </p:spPr>
        </p:cxnSp>
      </p:grpSp>
      <p:grpSp>
        <p:nvGrpSpPr>
          <p:cNvPr id="20" name="组合 19"/>
          <p:cNvGrpSpPr/>
          <p:nvPr/>
        </p:nvGrpSpPr>
        <p:grpSpPr>
          <a:xfrm>
            <a:off x="1969067" y="1853693"/>
            <a:ext cx="620392" cy="621583"/>
            <a:chOff x="2813493" y="895815"/>
            <a:chExt cx="827603" cy="828675"/>
          </a:xfrm>
        </p:grpSpPr>
        <p:grpSp>
          <p:nvGrpSpPr>
            <p:cNvPr id="21" name="组合 5"/>
            <p:cNvGrpSpPr/>
            <p:nvPr/>
          </p:nvGrpSpPr>
          <p:grpSpPr>
            <a:xfrm>
              <a:off x="2813493" y="895815"/>
              <a:ext cx="827603" cy="828675"/>
              <a:chOff x="859808" y="2354239"/>
              <a:chExt cx="1226522" cy="1226522"/>
            </a:xfrm>
          </p:grpSpPr>
          <p:grpSp>
            <p:nvGrpSpPr>
              <p:cNvPr id="23" name="组合 2"/>
              <p:cNvGrpSpPr/>
              <p:nvPr/>
            </p:nvGrpSpPr>
            <p:grpSpPr>
              <a:xfrm>
                <a:off x="859808" y="2354239"/>
                <a:ext cx="1226522" cy="1226522"/>
                <a:chOff x="859808" y="2354239"/>
                <a:chExt cx="1226522" cy="1226522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59808" y="2354239"/>
                  <a:ext cx="1226522" cy="122652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70C0">
                      <a:alpha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424809" y="2920508"/>
                  <a:ext cx="96520" cy="93986"/>
                </a:xfrm>
                <a:prstGeom prst="ellipse">
                  <a:avLst/>
                </a:prstGeom>
                <a:solidFill>
                  <a:srgbClr val="FF3C00">
                    <a:alpha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charset="-122"/>
                    <a:cs typeface="+mn-cs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1375371" y="2751332"/>
                <a:ext cx="710959" cy="8169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1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anose="020B0A04020102020204"/>
                    <a:sym typeface="+mn-ea"/>
                  </a:rPr>
                  <a:t>A</a:t>
                </a:r>
                <a:endParaRPr kumimoji="0" lang="zh-CN" altLang="en-US" sz="2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/>
                  <a:sym typeface="+mn-ea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>
              <a:off x="3228088" y="898990"/>
              <a:ext cx="7943" cy="422275"/>
            </a:xfrm>
            <a:prstGeom prst="line">
              <a:avLst/>
            </a:prstGeom>
            <a:noFill/>
            <a:ln w="25400" cap="flat" cmpd="sng" algn="ctr">
              <a:solidFill>
                <a:srgbClr val="FF3C00">
                  <a:alpha val="50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7" name="直接连接符 26"/>
          <p:cNvCxnSpPr/>
          <p:nvPr/>
        </p:nvCxnSpPr>
        <p:spPr>
          <a:xfrm>
            <a:off x="2229023" y="2475276"/>
            <a:ext cx="1659341" cy="0"/>
          </a:xfrm>
          <a:prstGeom prst="line">
            <a:avLst/>
          </a:prstGeom>
          <a:noFill/>
          <a:ln w="25400" cap="flat" cmpd="sng" algn="ctr">
            <a:solidFill>
              <a:srgbClr val="FF0066"/>
            </a:solidFill>
            <a:prstDash val="solid"/>
            <a:miter lim="800000"/>
          </a:ln>
          <a:effectLst/>
        </p:spPr>
      </p:cxnSp>
      <p:sp>
        <p:nvSpPr>
          <p:cNvPr id="28" name="右大括号 27"/>
          <p:cNvSpPr/>
          <p:nvPr/>
        </p:nvSpPr>
        <p:spPr>
          <a:xfrm rot="5400000">
            <a:off x="2673107" y="2113283"/>
            <a:ext cx="790673" cy="1659936"/>
          </a:xfrm>
          <a:prstGeom prst="rightBrace">
            <a:avLst/>
          </a:prstGeom>
          <a:noFill/>
          <a:ln w="254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75120" y="3243325"/>
            <a:ext cx="1771869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lvl="3">
              <a:buClr>
                <a:srgbClr val="0563C1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</a:rPr>
              <a:t>圆的周长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766915" y="579129"/>
            <a:ext cx="3886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圆片向右滚动一周。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03 0.000000 L 0.171389 0.001234 " pathEditMode="fixed" rAng="0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880550" y="2780253"/>
            <a:ext cx="1926669" cy="79781"/>
            <a:chOff x="2758360" y="2071686"/>
            <a:chExt cx="2567673" cy="105600"/>
          </a:xfrm>
        </p:grpSpPr>
        <p:sp>
          <p:nvSpPr>
            <p:cNvPr id="23574" name="Line 4"/>
            <p:cNvSpPr/>
            <p:nvPr/>
          </p:nvSpPr>
          <p:spPr>
            <a:xfrm>
              <a:off x="2758360" y="2163000"/>
              <a:ext cx="2567673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Line 51"/>
            <p:cNvSpPr/>
            <p:nvPr/>
          </p:nvSpPr>
          <p:spPr>
            <a:xfrm flipV="1">
              <a:off x="5308734" y="2071686"/>
              <a:ext cx="0" cy="105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2" name="Picture 29" descr="尺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52795" y="3367315"/>
            <a:ext cx="5951478" cy="6954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932122" y="579031"/>
            <a:ext cx="38865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用线圆片一周。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875" y="1623630"/>
            <a:ext cx="1509627" cy="13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联系 1"/>
          <p:cNvSpPr/>
          <p:nvPr/>
        </p:nvSpPr>
        <p:spPr>
          <a:xfrm>
            <a:off x="4331419" y="1812439"/>
            <a:ext cx="1024932" cy="1014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5705E-6 L -0.26268 0.10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5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1704975" y="598805"/>
            <a:ext cx="672846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的周长与什么有关？</a:t>
            </a:r>
            <a:endParaRPr lang="zh-CN" altLang="en-US" sz="280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568450" y="1790065"/>
            <a:ext cx="2265045" cy="1175385"/>
          </a:xfrm>
          <a:prstGeom prst="wedgeRoundRectCallout">
            <a:avLst>
              <a:gd name="adj1" fmla="val -46299"/>
              <a:gd name="adj2" fmla="val 86321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圆的周长与直径有关。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211320" y="1674591"/>
            <a:ext cx="3101975" cy="2219960"/>
          </a:xfrm>
          <a:prstGeom prst="wedgeRoundRectCallout">
            <a:avLst>
              <a:gd name="adj1" fmla="val 55568"/>
              <a:gd name="adj2" fmla="val 308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正方形的周长是边长的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倍。圆的周长与直径也有倍数关系吗？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579245" y="1790065"/>
            <a:ext cx="2265045" cy="1175385"/>
          </a:xfrm>
          <a:prstGeom prst="wedgeRoundRectCallout">
            <a:avLst>
              <a:gd name="adj1" fmla="val -46299"/>
              <a:gd name="adj2" fmla="val 86321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圆的周长与直径有关。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5"/>
          <p:cNvSpPr txBox="1"/>
          <p:nvPr/>
        </p:nvSpPr>
        <p:spPr>
          <a:xfrm flipH="1">
            <a:off x="729615" y="394970"/>
            <a:ext cx="7901696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个大小不同的圆片，分别测量出周长和直径，做一做，填一填。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15044" y="1700285"/>
          <a:ext cx="6913880" cy="2407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圆的周长</a:t>
                      </a: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圆的直径</a:t>
                      </a: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altLang="en-US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圆的周长除以直径的商</a:t>
                      </a:r>
                      <a:endParaRPr lang="en-US" altLang="zh-CN" sz="2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defRPr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结果保留两位小数</a:t>
                      </a: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algn="ctr"/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 flipH="1">
            <a:off x="1534823" y="2566828"/>
            <a:ext cx="941901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6.30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2988039" y="2565957"/>
            <a:ext cx="754949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4901188" y="2559843"/>
            <a:ext cx="941901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3.15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1534188" y="3055669"/>
            <a:ext cx="941901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9.52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2965735" y="3044950"/>
            <a:ext cx="754949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4913097" y="3069160"/>
            <a:ext cx="941901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3.17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1390650" y="3574415"/>
            <a:ext cx="149098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12.55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2965735" y="3542677"/>
            <a:ext cx="754949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4924048" y="3537837"/>
            <a:ext cx="941901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4751705" y="1279525"/>
            <a:ext cx="2608580" cy="1901825"/>
          </a:xfrm>
          <a:prstGeom prst="wedgeRoundRectCallout">
            <a:avLst>
              <a:gd name="adj1" fmla="val 56353"/>
              <a:gd name="adj2" fmla="val 378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圆的周长总是直径的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倍多一些。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609725" y="1491615"/>
            <a:ext cx="2696845" cy="1175385"/>
          </a:xfrm>
          <a:prstGeom prst="wedgeRoundRectCallout">
            <a:avLst>
              <a:gd name="adj1" fmla="val -46299"/>
              <a:gd name="adj2" fmla="val 86321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你发现了什么？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700b90e-3916-4f58-9c14-92ed988d30c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全屏显示(16:9)</PresentationFormat>
  <Paragraphs>110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 Black</vt:lpstr>
      <vt:lpstr>Calibri</vt:lpstr>
      <vt:lpstr>黑体</vt:lpstr>
      <vt:lpstr>楷体</vt:lpstr>
      <vt:lpstr>Arial</vt:lpstr>
      <vt:lpstr>宋体</vt:lpstr>
      <vt:lpstr>微软雅黑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3EAFCF4F9CAB4294BD395F9207FEE6CD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