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8" r:id="rId2"/>
    <p:sldId id="278" r:id="rId3"/>
    <p:sldId id="279" r:id="rId4"/>
    <p:sldId id="280" r:id="rId5"/>
    <p:sldId id="281" r:id="rId6"/>
    <p:sldId id="259" r:id="rId7"/>
    <p:sldId id="260" r:id="rId8"/>
    <p:sldId id="282" r:id="rId9"/>
    <p:sldId id="272" r:id="rId10"/>
    <p:sldId id="273" r:id="rId11"/>
    <p:sldId id="275" r:id="rId12"/>
    <p:sldId id="261" r:id="rId13"/>
    <p:sldId id="262" r:id="rId14"/>
    <p:sldId id="264" r:id="rId15"/>
    <p:sldId id="285" r:id="rId16"/>
    <p:sldId id="274" r:id="rId17"/>
    <p:sldId id="283" r:id="rId18"/>
    <p:sldId id="277" r:id="rId19"/>
    <p:sldId id="265" r:id="rId20"/>
    <p:sldId id="269" r:id="rId21"/>
    <p:sldId id="276" r:id="rId22"/>
    <p:sldId id="286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1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13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099EB-2DF4-4E74-8370-781FAFFAA97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ED689-EF0B-4416-806E-112FED7A53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ED689-EF0B-4416-806E-112FED7A535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8749-FF7D-4C64-A86D-BD00BE3B2CC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BC9-94F1-4CD7-B1FB-E24BB6877B32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AB88-2416-44EC-BFC3-E3BA1593570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1BE1AB-C037-4FDF-A136-B473BD2DA5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4664-A329-441B-95EE-433226CBC72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1977-08D3-4D0C-8C2A-581CCD02766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6E3C-4681-4517-850D-0C284BFBBE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F2CC-BDB8-4617-AA77-02384BFF60E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F55-E3ED-465E-8C5E-713FB6F20D8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073F-BCE8-4AA5-AB6A-353C7352DA1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26F-943D-414C-8BF1-D547CDAEC40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4EB5-C0F2-4C47-96FE-FABCAD9E727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11A00DF-5C09-4376-9188-CDFF3817B03E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5.png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png"/><Relationship Id="rId9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8.bin"/><Relationship Id="rId3" Type="http://schemas.openxmlformats.org/officeDocument/2006/relationships/audio" Target="../media/audio1.wav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801" y="160858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683568" y="2276872"/>
            <a:ext cx="7729538" cy="14433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解一</a:t>
            </a:r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元一次方</a:t>
            </a:r>
            <a:r>
              <a:rPr lang="zh-CN" altLang="en-US" sz="3600" kern="10" dirty="0" smtClean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程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71247" y="556825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7175" y="188913"/>
          <a:ext cx="57864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3" imgW="901065" imgH="228600" progId="Equation.DSMT4">
                  <p:embed/>
                </p:oleObj>
              </mc:Choice>
              <mc:Fallback>
                <p:oleObj name="Equation" r:id="rId3" imgW="901065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188913"/>
                        <a:ext cx="57864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763428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解  方程的两边同乘以</a:t>
            </a:r>
            <a:r>
              <a:rPr lang="en-US" altLang="zh-CN" sz="3600" b="1"/>
              <a:t>10</a:t>
            </a:r>
            <a:r>
              <a:rPr lang="zh-CN" altLang="en-US" sz="3600" b="1"/>
              <a:t>， </a:t>
            </a:r>
          </a:p>
          <a:p>
            <a:pPr>
              <a:spcBef>
                <a:spcPct val="50000"/>
              </a:spcBef>
            </a:pPr>
            <a:r>
              <a:rPr lang="zh-CN" altLang="en-US" sz="3600" b="1"/>
              <a:t>      得   </a:t>
            </a:r>
            <a:r>
              <a:rPr lang="en-US" altLang="zh-CN" sz="3600" b="1"/>
              <a:t>2x-5</a:t>
            </a:r>
            <a:r>
              <a:rPr lang="zh-CN" altLang="en-US" sz="3600" b="1"/>
              <a:t>（</a:t>
            </a:r>
            <a:r>
              <a:rPr lang="en-US" altLang="zh-CN" sz="3600" b="1"/>
              <a:t>3-2x</a:t>
            </a:r>
            <a:r>
              <a:rPr lang="zh-CN" altLang="en-US" sz="3600" b="1"/>
              <a:t>）</a:t>
            </a:r>
            <a:r>
              <a:rPr lang="en-US" altLang="zh-CN" sz="3600" b="1"/>
              <a:t>=10x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4213" y="2924175"/>
            <a:ext cx="5903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去括号，得    </a:t>
            </a:r>
            <a:r>
              <a:rPr lang="en-US" altLang="zh-CN" sz="3200" b="1"/>
              <a:t>2x-15+10x=10x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27088" y="3716338"/>
            <a:ext cx="5905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移项，得       </a:t>
            </a:r>
            <a:r>
              <a:rPr lang="en-US" altLang="zh-CN" sz="3200" b="1"/>
              <a:t>2x+10x-10x=15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27088" y="4437063"/>
            <a:ext cx="561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合并同类项，得    </a:t>
            </a:r>
            <a:r>
              <a:rPr lang="en-US" altLang="zh-CN" sz="3200" b="1"/>
              <a:t>2x=15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900113" y="5373688"/>
            <a:ext cx="6551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两边都除以</a:t>
            </a:r>
            <a:r>
              <a:rPr lang="en-US" altLang="zh-CN" sz="3200" b="1"/>
              <a:t>2</a:t>
            </a:r>
            <a:r>
              <a:rPr lang="zh-CN" altLang="en-US" sz="3200" b="1"/>
              <a:t>，得    </a:t>
            </a:r>
            <a:r>
              <a:rPr lang="en-US" altLang="zh-CN" sz="3200" b="1"/>
              <a:t>x=7.5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utoUpdateAnimBg="0"/>
      <p:bldP spid="19463" grpId="0"/>
      <p:bldP spid="19464" grpId="0"/>
      <p:bldP spid="19465" grpId="0"/>
      <p:bldP spid="194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3074988" cy="809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火眼金睛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7345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下面方程的解法对吗？若不对，请改正。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4897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解方程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68313" y="2636838"/>
            <a:ext cx="6624637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解：去分母，得  </a:t>
            </a:r>
            <a:r>
              <a:rPr lang="en-US" altLang="zh-CN" sz="3200" b="1"/>
              <a:t>2</a:t>
            </a:r>
            <a:r>
              <a:rPr lang="zh-CN" altLang="en-US" sz="3200" b="1"/>
              <a:t>（</a:t>
            </a:r>
            <a:r>
              <a:rPr lang="en-US" altLang="zh-CN" sz="3200" b="1"/>
              <a:t>3x-1</a:t>
            </a:r>
            <a:r>
              <a:rPr lang="zh-CN" altLang="en-US" sz="3200" b="1"/>
              <a:t>）</a:t>
            </a:r>
            <a:r>
              <a:rPr lang="en-US" altLang="zh-CN" sz="3200" b="1"/>
              <a:t>=1-4x-1</a:t>
            </a:r>
          </a:p>
          <a:p>
            <a:pPr>
              <a:spcBef>
                <a:spcPct val="50000"/>
              </a:spcBef>
            </a:pPr>
            <a:r>
              <a:rPr lang="en-US" altLang="zh-CN" sz="3200" b="1"/>
              <a:t>        </a:t>
            </a:r>
          </a:p>
          <a:p>
            <a:pPr>
              <a:spcBef>
                <a:spcPct val="50000"/>
              </a:spcBef>
            </a:pPr>
            <a:r>
              <a:rPr lang="en-US" altLang="zh-CN" sz="3200" b="1"/>
              <a:t>       </a:t>
            </a:r>
            <a:r>
              <a:rPr lang="zh-CN" altLang="en-US" sz="3200" b="1"/>
              <a:t>去括号，得  </a:t>
            </a:r>
            <a:r>
              <a:rPr lang="en-US" altLang="zh-CN" sz="3200" b="1"/>
              <a:t>6x-1=1-4x-1</a:t>
            </a:r>
          </a:p>
          <a:p>
            <a:pPr>
              <a:spcBef>
                <a:spcPct val="50000"/>
              </a:spcBef>
            </a:pPr>
            <a:r>
              <a:rPr lang="en-US" altLang="zh-CN" sz="3200" b="1"/>
              <a:t>        </a:t>
            </a:r>
            <a:r>
              <a:rPr lang="zh-CN" altLang="en-US" sz="3200" b="1"/>
              <a:t>移项，得     </a:t>
            </a:r>
            <a:r>
              <a:rPr lang="en-US" altLang="zh-CN" sz="3200" b="1"/>
              <a:t>6x-4x=1-1+1</a:t>
            </a:r>
          </a:p>
          <a:p>
            <a:pPr>
              <a:spcBef>
                <a:spcPct val="50000"/>
              </a:spcBef>
            </a:pPr>
            <a:r>
              <a:rPr lang="en-US" altLang="zh-CN" sz="3200" b="1"/>
              <a:t>        ∴2x=1  </a:t>
            </a:r>
            <a:r>
              <a:rPr lang="zh-CN" altLang="en-US" sz="3200" b="1"/>
              <a:t>即</a:t>
            </a:r>
            <a:r>
              <a:rPr lang="en-US" altLang="zh-CN" sz="3200" b="1"/>
              <a:t>x=0.5</a:t>
            </a: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051050" y="1628775"/>
          <a:ext cx="2665413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1091565" imgH="393700" progId="Equation.DSMT4">
                  <p:embed/>
                </p:oleObj>
              </mc:Choice>
              <mc:Fallback>
                <p:oleObj name="Equation" r:id="rId3" imgW="1091565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628775"/>
                        <a:ext cx="2665413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132138" y="3429000"/>
            <a:ext cx="4897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33CC"/>
                </a:solidFill>
              </a:rPr>
              <a:t>2</a:t>
            </a:r>
            <a:r>
              <a:rPr lang="zh-CN" altLang="en-US" sz="3200" b="1">
                <a:solidFill>
                  <a:srgbClr val="0033CC"/>
                </a:solidFill>
              </a:rPr>
              <a:t>（</a:t>
            </a:r>
            <a:r>
              <a:rPr lang="en-US" altLang="zh-CN" sz="3200" b="1">
                <a:solidFill>
                  <a:srgbClr val="0033CC"/>
                </a:solidFill>
              </a:rPr>
              <a:t>3x</a:t>
            </a:r>
            <a:r>
              <a:rPr lang="zh-CN" altLang="en-US" sz="3200" b="1">
                <a:solidFill>
                  <a:srgbClr val="0033CC"/>
                </a:solidFill>
              </a:rPr>
              <a:t>－</a:t>
            </a:r>
            <a:r>
              <a:rPr lang="en-US" altLang="zh-CN" sz="3200" b="1">
                <a:solidFill>
                  <a:srgbClr val="0033CC"/>
                </a:solidFill>
              </a:rPr>
              <a:t>1</a:t>
            </a:r>
            <a:r>
              <a:rPr lang="zh-CN" altLang="en-US" sz="3200" b="1">
                <a:solidFill>
                  <a:srgbClr val="0033CC"/>
                </a:solidFill>
              </a:rPr>
              <a:t>）</a:t>
            </a:r>
            <a:r>
              <a:rPr lang="en-US" altLang="zh-CN" sz="3200" b="1">
                <a:solidFill>
                  <a:srgbClr val="0033CC"/>
                </a:solidFill>
              </a:rPr>
              <a:t>=</a:t>
            </a:r>
            <a:r>
              <a:rPr lang="en-US" altLang="zh-CN" sz="3200" b="1">
                <a:solidFill>
                  <a:srgbClr val="FF0000"/>
                </a:solidFill>
              </a:rPr>
              <a:t>6</a:t>
            </a:r>
            <a:r>
              <a:rPr lang="zh-CN" altLang="en-US" sz="3200" b="1">
                <a:solidFill>
                  <a:srgbClr val="0033CC"/>
                </a:solidFill>
              </a:rPr>
              <a:t>－</a:t>
            </a:r>
            <a:r>
              <a:rPr lang="zh-CN" altLang="en-US" sz="3200" b="1">
                <a:solidFill>
                  <a:srgbClr val="FF0000"/>
                </a:solidFill>
              </a:rPr>
              <a:t>（</a:t>
            </a:r>
            <a:r>
              <a:rPr lang="en-US" altLang="zh-CN" sz="3200" b="1">
                <a:solidFill>
                  <a:srgbClr val="0033CC"/>
                </a:solidFill>
              </a:rPr>
              <a:t>4x</a:t>
            </a:r>
            <a:r>
              <a:rPr lang="zh-CN" altLang="en-US" sz="3200" b="1">
                <a:solidFill>
                  <a:srgbClr val="0033CC"/>
                </a:solidFill>
              </a:rPr>
              <a:t>－</a:t>
            </a:r>
            <a:r>
              <a:rPr lang="en-US" altLang="zh-CN" sz="3200" b="1">
                <a:solidFill>
                  <a:srgbClr val="0033CC"/>
                </a:solidFill>
              </a:rPr>
              <a:t>1</a:t>
            </a:r>
            <a:r>
              <a:rPr lang="zh-CN" altLang="en-US" sz="3200" b="1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651500" y="4076700"/>
            <a:ext cx="316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6x-2=6-4x+1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724525" y="4868863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6x+4x=6+1+2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787900" y="5589588"/>
            <a:ext cx="3529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∴10x=9  </a:t>
            </a:r>
            <a:r>
              <a:rPr lang="zh-CN" altLang="en-US" sz="3200" b="1">
                <a:solidFill>
                  <a:srgbClr val="0033CC"/>
                </a:solidFill>
              </a:rPr>
              <a:t>即 </a:t>
            </a:r>
            <a:r>
              <a:rPr lang="en-US" altLang="zh-CN" sz="3200" b="1">
                <a:solidFill>
                  <a:srgbClr val="0033CC"/>
                </a:solidFill>
              </a:rPr>
              <a:t>x=0.9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  <p:bldP spid="21516" grpId="0"/>
      <p:bldP spid="21517" grpId="0"/>
      <p:bldP spid="215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1000" y="1111250"/>
            <a:ext cx="508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33CC"/>
                </a:solidFill>
              </a:rPr>
              <a:t>解一元一次方程的步骤是：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95288" y="1989138"/>
            <a:ext cx="626427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/>
              <a:t>(1)</a:t>
            </a:r>
            <a:r>
              <a:rPr lang="zh-CN" altLang="en-US" b="1" dirty="0"/>
              <a:t>去分母。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(2)</a:t>
            </a:r>
            <a:r>
              <a:rPr lang="zh-CN" altLang="en-US" b="1" dirty="0"/>
              <a:t>去括号。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(3)</a:t>
            </a:r>
            <a:r>
              <a:rPr lang="zh-CN" altLang="en-US" b="1" dirty="0"/>
              <a:t>移项。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(4)</a:t>
            </a:r>
            <a:r>
              <a:rPr lang="zh-CN" altLang="en-US" b="1" dirty="0"/>
              <a:t>合并同类项 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(5)</a:t>
            </a:r>
            <a:r>
              <a:rPr lang="zh-CN" altLang="en-US" b="1" dirty="0"/>
              <a:t>等式两边除以未知数前面的系数。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9388" y="260350"/>
            <a:ext cx="3960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</a:rPr>
              <a:t>整理知识点：</a:t>
            </a:r>
          </a:p>
        </p:txBody>
      </p:sp>
      <p:grpSp>
        <p:nvGrpSpPr>
          <p:cNvPr id="7177" name="Group 9"/>
          <p:cNvGrpSpPr/>
          <p:nvPr/>
        </p:nvGrpSpPr>
        <p:grpSpPr bwMode="auto">
          <a:xfrm>
            <a:off x="6804025" y="719138"/>
            <a:ext cx="2062163" cy="630237"/>
            <a:chOff x="4377" y="709"/>
            <a:chExt cx="1299" cy="397"/>
          </a:xfrm>
        </p:grpSpPr>
        <p:pic>
          <p:nvPicPr>
            <p:cNvPr id="7178" name="Picture 10" descr="button04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77" y="709"/>
              <a:ext cx="952" cy="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4497" y="754"/>
              <a:ext cx="11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CN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去分母</a:t>
              </a:r>
            </a:p>
          </p:txBody>
        </p:sp>
      </p:grpSp>
      <p:grpSp>
        <p:nvGrpSpPr>
          <p:cNvPr id="7180" name="Group 12"/>
          <p:cNvGrpSpPr/>
          <p:nvPr/>
        </p:nvGrpSpPr>
        <p:grpSpPr bwMode="auto">
          <a:xfrm>
            <a:off x="6804025" y="1366838"/>
            <a:ext cx="2062163" cy="990600"/>
            <a:chOff x="4286" y="1071"/>
            <a:chExt cx="1299" cy="624"/>
          </a:xfrm>
        </p:grpSpPr>
        <p:grpSp>
          <p:nvGrpSpPr>
            <p:cNvPr id="7181" name="Group 13"/>
            <p:cNvGrpSpPr/>
            <p:nvPr/>
          </p:nvGrpSpPr>
          <p:grpSpPr bwMode="auto">
            <a:xfrm>
              <a:off x="4286" y="1298"/>
              <a:ext cx="1299" cy="397"/>
              <a:chOff x="4377" y="709"/>
              <a:chExt cx="1299" cy="397"/>
            </a:xfrm>
          </p:grpSpPr>
          <p:pic>
            <p:nvPicPr>
              <p:cNvPr id="7182" name="Picture 14" descr="button04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77" y="709"/>
                <a:ext cx="952" cy="3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83" name="Text Box 15"/>
              <p:cNvSpPr txBox="1">
                <a:spLocks noChangeArrowheads="1"/>
              </p:cNvSpPr>
              <p:nvPr/>
            </p:nvSpPr>
            <p:spPr bwMode="auto">
              <a:xfrm>
                <a:off x="4497" y="754"/>
                <a:ext cx="11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zh-CN" altLang="en-US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去括号</a:t>
                </a:r>
              </a:p>
            </p:txBody>
          </p:sp>
        </p:grpSp>
        <p:pic>
          <p:nvPicPr>
            <p:cNvPr id="7184" name="Picture 16" descr="2ARROW1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9" y="1071"/>
              <a:ext cx="227" cy="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85" name="Group 17"/>
          <p:cNvGrpSpPr/>
          <p:nvPr/>
        </p:nvGrpSpPr>
        <p:grpSpPr bwMode="auto">
          <a:xfrm>
            <a:off x="6804025" y="2374900"/>
            <a:ext cx="2062163" cy="990600"/>
            <a:chOff x="4286" y="1706"/>
            <a:chExt cx="1299" cy="624"/>
          </a:xfrm>
        </p:grpSpPr>
        <p:grpSp>
          <p:nvGrpSpPr>
            <p:cNvPr id="7186" name="Group 18"/>
            <p:cNvGrpSpPr/>
            <p:nvPr/>
          </p:nvGrpSpPr>
          <p:grpSpPr bwMode="auto">
            <a:xfrm>
              <a:off x="4286" y="1933"/>
              <a:ext cx="1299" cy="397"/>
              <a:chOff x="4377" y="709"/>
              <a:chExt cx="1299" cy="397"/>
            </a:xfrm>
          </p:grpSpPr>
          <p:pic>
            <p:nvPicPr>
              <p:cNvPr id="7187" name="Picture 19" descr="button04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77" y="709"/>
                <a:ext cx="952" cy="3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88" name="Text Box 20"/>
              <p:cNvSpPr txBox="1">
                <a:spLocks noChangeArrowheads="1"/>
              </p:cNvSpPr>
              <p:nvPr/>
            </p:nvSpPr>
            <p:spPr bwMode="auto">
              <a:xfrm>
                <a:off x="4497" y="754"/>
                <a:ext cx="11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  </a:t>
                </a:r>
                <a:r>
                  <a:rPr kumimoji="0" lang="zh-CN" altLang="en-US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移项</a:t>
                </a:r>
              </a:p>
            </p:txBody>
          </p:sp>
        </p:grpSp>
        <p:pic>
          <p:nvPicPr>
            <p:cNvPr id="7189" name="Picture 21" descr="2ARROW1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9" y="1706"/>
              <a:ext cx="227" cy="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90" name="Group 22"/>
          <p:cNvGrpSpPr/>
          <p:nvPr/>
        </p:nvGrpSpPr>
        <p:grpSpPr bwMode="auto">
          <a:xfrm>
            <a:off x="6805613" y="3382963"/>
            <a:ext cx="1655762" cy="1368425"/>
            <a:chOff x="4287" y="2341"/>
            <a:chExt cx="1043" cy="862"/>
          </a:xfrm>
        </p:grpSpPr>
        <p:grpSp>
          <p:nvGrpSpPr>
            <p:cNvPr id="7191" name="Group 23"/>
            <p:cNvGrpSpPr/>
            <p:nvPr/>
          </p:nvGrpSpPr>
          <p:grpSpPr bwMode="auto">
            <a:xfrm>
              <a:off x="4287" y="2568"/>
              <a:ext cx="1043" cy="635"/>
              <a:chOff x="4468" y="2886"/>
              <a:chExt cx="1043" cy="635"/>
            </a:xfrm>
          </p:grpSpPr>
          <p:pic>
            <p:nvPicPr>
              <p:cNvPr id="7192" name="Picture 24" descr="button04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468" y="2886"/>
                <a:ext cx="952" cy="6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93" name="Text Box 25"/>
              <p:cNvSpPr txBox="1">
                <a:spLocks noChangeArrowheads="1"/>
              </p:cNvSpPr>
              <p:nvPr/>
            </p:nvSpPr>
            <p:spPr bwMode="auto">
              <a:xfrm>
                <a:off x="4558" y="2931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 </a:t>
                </a:r>
                <a:r>
                  <a:rPr kumimoji="0" lang="zh-CN" altLang="en-US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合  并</a:t>
                </a:r>
              </a:p>
            </p:txBody>
          </p:sp>
          <p:sp>
            <p:nvSpPr>
              <p:cNvPr id="7194" name="Text Box 26"/>
              <p:cNvSpPr txBox="1">
                <a:spLocks noChangeArrowheads="1"/>
              </p:cNvSpPr>
              <p:nvPr/>
            </p:nvSpPr>
            <p:spPr bwMode="auto">
              <a:xfrm>
                <a:off x="4558" y="3158"/>
                <a:ext cx="9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zh-CN" altLang="en-US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同类项</a:t>
                </a:r>
              </a:p>
            </p:txBody>
          </p:sp>
        </p:grpSp>
        <p:pic>
          <p:nvPicPr>
            <p:cNvPr id="7195" name="Picture 27" descr="2ARROW1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9" y="2341"/>
              <a:ext cx="227" cy="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7635875" y="4751388"/>
          <a:ext cx="1331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5" imgW="419100" imgH="177800" progId="Equation.DSMT4">
                  <p:embed/>
                </p:oleObj>
              </mc:Choice>
              <mc:Fallback>
                <p:oleObj name="Equation" r:id="rId5" imgW="419100" imgH="177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75" y="4751388"/>
                        <a:ext cx="13319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7" name="Group 29"/>
          <p:cNvGrpSpPr/>
          <p:nvPr/>
        </p:nvGrpSpPr>
        <p:grpSpPr bwMode="auto">
          <a:xfrm>
            <a:off x="6300788" y="4751388"/>
            <a:ext cx="2592387" cy="1773237"/>
            <a:chOff x="3969" y="3203"/>
            <a:chExt cx="1633" cy="1117"/>
          </a:xfrm>
        </p:grpSpPr>
        <p:pic>
          <p:nvPicPr>
            <p:cNvPr id="7198" name="Picture 30" descr="2ARROW1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9" y="3203"/>
              <a:ext cx="181" cy="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199" name="Group 31"/>
            <p:cNvGrpSpPr/>
            <p:nvPr/>
          </p:nvGrpSpPr>
          <p:grpSpPr bwMode="auto">
            <a:xfrm>
              <a:off x="3969" y="3657"/>
              <a:ext cx="1633" cy="663"/>
              <a:chOff x="2699" y="2069"/>
              <a:chExt cx="1633" cy="663"/>
            </a:xfrm>
          </p:grpSpPr>
          <p:pic>
            <p:nvPicPr>
              <p:cNvPr id="7200" name="Picture 32" descr="button04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99" y="2069"/>
                <a:ext cx="1633" cy="6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2999" y="2160"/>
                <a:ext cx="11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zh-CN" altLang="en-US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两边同除以</a:t>
                </a:r>
              </a:p>
            </p:txBody>
          </p:sp>
          <p:sp>
            <p:nvSpPr>
              <p:cNvPr id="7202" name="Text Box 34"/>
              <p:cNvSpPr txBox="1">
                <a:spLocks noChangeArrowheads="1"/>
              </p:cNvSpPr>
              <p:nvPr/>
            </p:nvSpPr>
            <p:spPr bwMode="auto">
              <a:xfrm>
                <a:off x="2894" y="2387"/>
                <a:ext cx="13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zh-CN" altLang="en-US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未知数的系数</a:t>
                </a:r>
              </a:p>
            </p:txBody>
          </p:sp>
        </p:grpSp>
      </p:grpSp>
      <p:grpSp>
        <p:nvGrpSpPr>
          <p:cNvPr id="7203" name="Group 35"/>
          <p:cNvGrpSpPr/>
          <p:nvPr/>
        </p:nvGrpSpPr>
        <p:grpSpPr bwMode="auto">
          <a:xfrm>
            <a:off x="3924300" y="5345113"/>
            <a:ext cx="2379663" cy="1179512"/>
            <a:chOff x="2472" y="3577"/>
            <a:chExt cx="1499" cy="743"/>
          </a:xfrm>
        </p:grpSpPr>
        <p:graphicFrame>
          <p:nvGraphicFramePr>
            <p:cNvPr id="7204" name="Object 36"/>
            <p:cNvGraphicFramePr>
              <a:graphicFrameLocks noChangeAspect="1"/>
            </p:cNvGraphicFramePr>
            <p:nvPr/>
          </p:nvGraphicFramePr>
          <p:xfrm>
            <a:off x="2472" y="3577"/>
            <a:ext cx="718" cy="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5" name="Equation" r:id="rId7" imgW="381000" imgH="393700" progId="Equation.DSMT4">
                    <p:embed/>
                  </p:oleObj>
                </mc:Choice>
                <mc:Fallback>
                  <p:oleObj name="Equation" r:id="rId7" imgW="381000" imgH="3937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577"/>
                          <a:ext cx="718" cy="74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rgbClr val="FF00FF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205" name="Picture 37" descr="2ARROW3[1]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152" y="3884"/>
              <a:ext cx="819" cy="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68313" y="1287463"/>
          <a:ext cx="7138987" cy="531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358900" imgH="1625600" progId="Equation.3">
                  <p:embed/>
                </p:oleObj>
              </mc:Choice>
              <mc:Fallback>
                <p:oleObj name="Equation" r:id="rId3" imgW="1358900" imgH="1625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87463"/>
                        <a:ext cx="7138987" cy="531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2514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40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59113" y="339725"/>
            <a:ext cx="464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    </a:t>
            </a:r>
            <a:r>
              <a:rPr lang="zh-CN" altLang="en-US" sz="3600" b="1"/>
              <a:t>解下列方程：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41313" y="115888"/>
          <a:ext cx="5145087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1231265" imgH="635000" progId="Equation.3">
                  <p:embed/>
                </p:oleObj>
              </mc:Choice>
              <mc:Fallback>
                <p:oleObj name="Equation" r:id="rId3" imgW="1231265" imgH="63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115888"/>
                        <a:ext cx="5145087" cy="265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77825" y="981075"/>
          <a:ext cx="6858000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5" imgW="1637665" imgH="862965" progId="Equation.3">
                  <p:embed/>
                </p:oleObj>
              </mc:Choice>
              <mc:Fallback>
                <p:oleObj name="Equation" r:id="rId5" imgW="1637665" imgH="86296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981075"/>
                        <a:ext cx="6858000" cy="361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0"/>
            <a:ext cx="891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latin typeface="隶书" panose="02010509060101010101" pitchFamily="49" charset="-122"/>
                <a:ea typeface="隶书" panose="02010509060101010101" pitchFamily="49" charset="-122"/>
              </a:rPr>
              <a:t>解下列方程：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66725" y="4724400"/>
          <a:ext cx="6265863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7" imgW="1396365" imgH="393700" progId="Equation.DSMT4">
                  <p:embed/>
                </p:oleObj>
              </mc:Choice>
              <mc:Fallback>
                <p:oleObj name="Equation" r:id="rId7" imgW="139636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724400"/>
                        <a:ext cx="6265863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116013" y="1301750"/>
          <a:ext cx="57562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3" imgW="1905000" imgH="393700" progId="Equation.DSMT4">
                  <p:embed/>
                </p:oleObj>
              </mc:Choice>
              <mc:Fallback>
                <p:oleObj name="Equation" r:id="rId3" imgW="19050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301750"/>
                        <a:ext cx="575627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1187450" y="2636838"/>
            <a:ext cx="5832475" cy="10080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分母中含有小数怎么办？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00113" y="4357688"/>
            <a:ext cx="6192837" cy="1592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3200" b="1" dirty="0">
                <a:latin typeface="Arial" panose="020B0604020202020204" pitchFamily="34" charset="0"/>
              </a:rPr>
              <a:t>当方程的分母出现小数时，一般利用</a:t>
            </a:r>
            <a:r>
              <a:rPr kumimoji="0"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分数的基本性质</a:t>
            </a:r>
            <a:r>
              <a:rPr kumimoji="0" lang="zh-CN" altLang="en-US" sz="3200" b="1" dirty="0">
                <a:latin typeface="Arial" panose="020B0604020202020204" pitchFamily="34" charset="0"/>
              </a:rPr>
              <a:t>，先将小数化为整数，然后再去分母。</a:t>
            </a:r>
            <a:r>
              <a:rPr kumimoji="0" lang="zh-CN" alt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727200" cy="769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</a:t>
            </a:r>
            <a:r>
              <a:rPr lang="en-US" altLang="zh-CN" sz="40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4</a:t>
            </a:r>
            <a:endParaRPr lang="zh-CN" altLang="en-US" sz="40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0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latin typeface="隶书" panose="02010509060101010101" pitchFamily="49" charset="-122"/>
                <a:ea typeface="隶书" panose="02010509060101010101" pitchFamily="49" charset="-122"/>
              </a:rPr>
              <a:t>例</a:t>
            </a:r>
            <a:r>
              <a:rPr lang="en-US" altLang="zh-CN" sz="4400" b="1">
                <a:latin typeface="隶书" panose="02010509060101010101" pitchFamily="49" charset="-122"/>
                <a:ea typeface="隶书" panose="02010509060101010101" pitchFamily="49" charset="-122"/>
              </a:rPr>
              <a:t>4  </a:t>
            </a:r>
            <a:r>
              <a:rPr lang="zh-CN" altLang="en-US" sz="4400" b="1">
                <a:latin typeface="隶书" panose="02010509060101010101" pitchFamily="49" charset="-122"/>
                <a:ea typeface="隶书" panose="02010509060101010101" pitchFamily="49" charset="-122"/>
              </a:rPr>
              <a:t>解方程：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33400" y="838200"/>
          <a:ext cx="5478463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3" imgW="927100" imgH="228600" progId="Equation.3">
                  <p:embed/>
                </p:oleObj>
              </mc:Choice>
              <mc:Fallback>
                <p:oleObj name="Equation" r:id="rId3" imgW="927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5478463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55650" y="3068638"/>
            <a:ext cx="68405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去分母，得      </a:t>
            </a:r>
            <a:r>
              <a:rPr lang="en-US" altLang="zh-CN" sz="3200" b="1"/>
              <a:t>5x-</a:t>
            </a:r>
            <a:r>
              <a:rPr lang="zh-CN" altLang="en-US" sz="3200" b="1"/>
              <a:t>（</a:t>
            </a:r>
            <a:r>
              <a:rPr lang="en-US" altLang="zh-CN" sz="3200" b="1"/>
              <a:t>1.5-x</a:t>
            </a:r>
            <a:r>
              <a:rPr lang="zh-CN" altLang="en-US" sz="3200" b="1"/>
              <a:t>）</a:t>
            </a:r>
            <a:r>
              <a:rPr lang="en-US" altLang="zh-CN" sz="3200" b="1"/>
              <a:t>=1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4213" y="3933825"/>
            <a:ext cx="604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去括号，得     </a:t>
            </a:r>
            <a:r>
              <a:rPr lang="en-US" altLang="zh-CN" sz="3200" b="1"/>
              <a:t>5x-1.5+x=1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55650" y="4652963"/>
            <a:ext cx="6551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移项，合并同类项，得    </a:t>
            </a:r>
            <a:r>
              <a:rPr lang="en-US" altLang="zh-CN" sz="3200" b="1"/>
              <a:t>6x=2.5</a:t>
            </a:r>
          </a:p>
        </p:txBody>
      </p:sp>
      <p:grpSp>
        <p:nvGrpSpPr>
          <p:cNvPr id="20492" name="Group 12"/>
          <p:cNvGrpSpPr/>
          <p:nvPr/>
        </p:nvGrpSpPr>
        <p:grpSpPr bwMode="auto">
          <a:xfrm>
            <a:off x="2124075" y="5084763"/>
            <a:ext cx="4464050" cy="1223962"/>
            <a:chOff x="1338" y="3203"/>
            <a:chExt cx="2812" cy="771"/>
          </a:xfrm>
        </p:grpSpPr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338" y="3385"/>
              <a:ext cx="28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       ∴x=</a:t>
              </a:r>
            </a:p>
          </p:txBody>
        </p:sp>
        <p:graphicFrame>
          <p:nvGraphicFramePr>
            <p:cNvPr id="20489" name="Object 9"/>
            <p:cNvGraphicFramePr>
              <a:graphicFrameLocks noChangeAspect="1"/>
            </p:cNvGraphicFramePr>
            <p:nvPr/>
          </p:nvGraphicFramePr>
          <p:xfrm>
            <a:off x="2426" y="3203"/>
            <a:ext cx="398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5" name="Equation" r:id="rId5" imgW="203200" imgH="393700" progId="Equation.DSMT4">
                    <p:embed/>
                  </p:oleObj>
                </mc:Choice>
                <mc:Fallback>
                  <p:oleObj name="Equation" r:id="rId5" imgW="203200" imgH="3937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3203"/>
                          <a:ext cx="398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1" name="Group 11"/>
          <p:cNvGrpSpPr/>
          <p:nvPr/>
        </p:nvGrpSpPr>
        <p:grpSpPr bwMode="auto">
          <a:xfrm>
            <a:off x="539750" y="2114550"/>
            <a:ext cx="6769100" cy="1008063"/>
            <a:chOff x="340" y="1332"/>
            <a:chExt cx="4264" cy="635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340" y="1480"/>
              <a:ext cx="42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/>
                <a:t>解：将原方程化为     </a:t>
              </a:r>
            </a:p>
          </p:txBody>
        </p:sp>
        <p:graphicFrame>
          <p:nvGraphicFramePr>
            <p:cNvPr id="20490" name="Object 10"/>
            <p:cNvGraphicFramePr>
              <a:graphicFrameLocks noChangeAspect="1"/>
            </p:cNvGraphicFramePr>
            <p:nvPr/>
          </p:nvGraphicFramePr>
          <p:xfrm>
            <a:off x="2472" y="1332"/>
            <a:ext cx="1905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6" name="Equation" r:id="rId7" imgW="1180465" imgH="393700" progId="Equation.DSMT4">
                    <p:embed/>
                  </p:oleObj>
                </mc:Choice>
                <mc:Fallback>
                  <p:oleObj name="Equation" r:id="rId7" imgW="1180465" imgH="393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1332"/>
                          <a:ext cx="1905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2160588" cy="823912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DDDDD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800" b="1">
                <a:solidFill>
                  <a:srgbClr val="339933"/>
                </a:solidFill>
                <a:latin typeface="Arial" panose="020B0604020202020204" pitchFamily="34" charset="0"/>
                <a:ea typeface="方正姚体" panose="02010601030101010101" pitchFamily="2" charset="-122"/>
              </a:rPr>
              <a:t>练一练</a:t>
            </a: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971550" y="2636838"/>
          <a:ext cx="51800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1714500" imgH="393700" progId="Equation.DSMT4">
                  <p:embed/>
                </p:oleObj>
              </mc:Choice>
              <mc:Fallback>
                <p:oleObj name="Equation" r:id="rId3" imgW="17145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636838"/>
                        <a:ext cx="5180013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79388" y="2349500"/>
            <a:ext cx="8748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解方程：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（</a:t>
            </a:r>
            <a:r>
              <a:rPr lang="en-US" altLang="zh-CN" sz="3600" b="1" dirty="0"/>
              <a:t>x-1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+6</a:t>
            </a:r>
            <a:r>
              <a:rPr lang="zh-CN" altLang="en-US" sz="3600" b="1" dirty="0"/>
              <a:t>（</a:t>
            </a:r>
            <a:r>
              <a:rPr lang="en-US" altLang="zh-CN" sz="3600" b="1" dirty="0"/>
              <a:t>3-4x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=7</a:t>
            </a:r>
            <a:r>
              <a:rPr lang="zh-CN" altLang="en-US" sz="3600" b="1" dirty="0"/>
              <a:t>（</a:t>
            </a:r>
            <a:r>
              <a:rPr lang="en-US" altLang="zh-CN" sz="3600" b="1" dirty="0"/>
              <a:t>4x-3</a:t>
            </a:r>
            <a:r>
              <a:rPr lang="zh-CN" altLang="en-US" sz="3600" b="1" dirty="0"/>
              <a:t>）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8313" y="3657600"/>
            <a:ext cx="7632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33CC"/>
                </a:solidFill>
              </a:rPr>
              <a:t>你有几种不同的解法？你认为哪一种解法比较简便？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79388" y="908050"/>
            <a:ext cx="3240087" cy="7620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DDDDD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方正姚体" panose="02010601030101010101" pitchFamily="2" charset="-122"/>
              </a:rPr>
              <a:t>能力与提高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609600" y="2781300"/>
            <a:ext cx="7924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通过这结课的学习，你学到了什么？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124200" y="765175"/>
            <a:ext cx="2133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220663"/>
            <a:ext cx="8748712" cy="457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/>
              <a:t>        </a:t>
            </a:r>
            <a:r>
              <a:rPr lang="zh-CN" altLang="en-US" b="1" dirty="0"/>
              <a:t>古希腊数学家丢番图</a:t>
            </a:r>
            <a:r>
              <a:rPr lang="en-US" altLang="zh-CN" b="1" dirty="0"/>
              <a:t>(</a:t>
            </a:r>
            <a:r>
              <a:rPr lang="zh-CN" altLang="en-US" b="1" dirty="0"/>
              <a:t>约公元前</a:t>
            </a:r>
            <a:r>
              <a:rPr lang="en-US" altLang="zh-CN" b="1" dirty="0"/>
              <a:t>250</a:t>
            </a:r>
            <a:r>
              <a:rPr lang="zh-CN" altLang="en-US" b="1" dirty="0"/>
              <a:t>年前后</a:t>
            </a:r>
            <a:r>
              <a:rPr lang="en-US" altLang="zh-CN" b="1" dirty="0"/>
              <a:t>),</a:t>
            </a:r>
            <a:r>
              <a:rPr lang="zh-CN" altLang="en-US" b="1" dirty="0"/>
              <a:t>被人们称为代数学之父</a:t>
            </a:r>
            <a:r>
              <a:rPr lang="en-US" altLang="zh-CN" b="1" dirty="0"/>
              <a:t>,</a:t>
            </a:r>
            <a:r>
              <a:rPr lang="zh-CN" altLang="en-US" b="1" dirty="0"/>
              <a:t>对于他的生平事迹</a:t>
            </a:r>
            <a:r>
              <a:rPr lang="en-US" altLang="zh-CN" b="1" dirty="0"/>
              <a:t>,</a:t>
            </a:r>
            <a:r>
              <a:rPr lang="zh-CN" altLang="en-US" b="1" dirty="0"/>
              <a:t>人们知道很少</a:t>
            </a:r>
            <a:r>
              <a:rPr lang="en-US" altLang="zh-CN" b="1" dirty="0"/>
              <a:t>,</a:t>
            </a:r>
            <a:r>
              <a:rPr lang="zh-CN" altLang="en-US" b="1" dirty="0"/>
              <a:t>但在一本</a:t>
            </a:r>
            <a:r>
              <a:rPr lang="en-US" altLang="zh-CN" b="1" dirty="0"/>
              <a:t>《</a:t>
            </a:r>
            <a:r>
              <a:rPr lang="zh-CN" altLang="en-US" b="1" dirty="0"/>
              <a:t>希腊诗文选</a:t>
            </a:r>
            <a:r>
              <a:rPr lang="en-US" altLang="zh-CN" b="1" dirty="0"/>
              <a:t>》</a:t>
            </a:r>
            <a:r>
              <a:rPr lang="zh-CN" altLang="en-US" b="1" dirty="0"/>
              <a:t>收录了他的墓志铭：</a:t>
            </a:r>
          </a:p>
          <a:p>
            <a:pPr>
              <a:spcBef>
                <a:spcPct val="50000"/>
              </a:spcBef>
            </a:pPr>
            <a:r>
              <a:rPr lang="zh-CN" altLang="en-US" b="1" dirty="0"/>
              <a:t>        “坟中安葬着丢番图。多么令人惊讶，它忠实地纪录了所经历的道路。上帝给予的童年占六分之一，又过十二分之一，两颊长胡，再过七分之一，点燃起结婚的蜡烛。五年之后天赐贵子，可怜迟到的宁馨儿，享年之后及其父之半，便进入冰冷的墓，悲伤只有用数论的研究去弥补，又过四年，他也走完了人生的旅途。”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3850" y="4868863"/>
            <a:ext cx="698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问题</a:t>
            </a:r>
            <a:r>
              <a:rPr lang="en-US" altLang="zh-CN" sz="3200" b="1" dirty="0">
                <a:solidFill>
                  <a:srgbClr val="FF0000"/>
                </a:solidFill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</a:rPr>
              <a:t>：你知道丢番图活了多少岁吗？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3850" y="5589588"/>
            <a:ext cx="86407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问题</a:t>
            </a:r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</a:rPr>
              <a:t>：若设丢番图活了</a:t>
            </a:r>
            <a:r>
              <a:rPr lang="en-US" altLang="zh-CN" sz="3200" b="1" dirty="0">
                <a:solidFill>
                  <a:srgbClr val="FF0000"/>
                </a:solidFill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</a:rPr>
              <a:t>岁，根据墓志铭的描述，你能列出怎样的方程呢？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371600" y="0"/>
            <a:ext cx="6096000" cy="533400"/>
          </a:xfrm>
        </p:spPr>
        <p:txBody>
          <a:bodyPr/>
          <a:lstStyle/>
          <a:p>
            <a:r>
              <a:rPr lang="en-US" altLang="zh-CN" sz="2400" b="1" i="1" dirty="0">
                <a:solidFill>
                  <a:schemeClr val="tx1"/>
                </a:solidFill>
                <a:latin typeface="宋体" panose="02010600030101010101" pitchFamily="2" charset="-122"/>
                <a:ea typeface="华文新魏" panose="02010800040101010101" charset="-122"/>
              </a:rPr>
              <a:t>2)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华文新魏" panose="02010800040101010101" charset="-122"/>
              </a:rPr>
              <a:t> 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  <a:ea typeface="华文新魏" panose="02010800040101010101" charset="-122"/>
              </a:rPr>
              <a:t>解方程的步骤归纳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华文新魏" panose="02010800040101010101" charset="-122"/>
              </a:rPr>
              <a:t>：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152400" y="609600"/>
          <a:ext cx="8915400" cy="617505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步骤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        </a:t>
                      </a:r>
                      <a:r>
                        <a:rPr kumimoji="1" lang="zh-CN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具体做法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 </a:t>
                      </a:r>
                      <a:r>
                        <a:rPr kumimoji="1" lang="zh-CN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依据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           </a:t>
                      </a:r>
                      <a:r>
                        <a:rPr kumimoji="1" lang="zh-CN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注意事项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charset="-122"/>
                        </a:rPr>
                        <a:t>去分母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charset="-122"/>
                        </a:rPr>
                        <a:t>去括号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华文新魏" panose="02010800040101010101" charset="-122"/>
                          <a:ea typeface="华文新魏" panose="02010800040101010101" charset="-122"/>
                        </a:rPr>
                        <a:t>移项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华文新魏" panose="02010800040101010101" charset="-122"/>
                          <a:ea typeface="华文新魏" panose="02010800040101010101" charset="-122"/>
                        </a:rPr>
                        <a:t>合并同类项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华文新魏" panose="02010800040101010101" charset="-122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华文新魏" panose="02010800040101010101" charset="-122"/>
                          <a:ea typeface="华文新魏" panose="02010800040101010101" charset="-122"/>
                        </a:rPr>
                        <a:t>系数化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华文新魏" panose="02010800040101010101" charset="-122"/>
                          <a:ea typeface="华文新魏" panose="02010800040101010101" charset="-122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1295400" y="121920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  <a:ea typeface="华文新魏" panose="02010800040101010101" charset="-122"/>
              </a:rPr>
              <a:t>在方程两边都乘以各分母的最小公倍数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4191000" y="1219200"/>
            <a:ext cx="114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latin typeface="华文新魏" panose="02010800040101010101" charset="-122"/>
                <a:ea typeface="华文新魏" panose="02010800040101010101" charset="-122"/>
              </a:rPr>
              <a:t>等式</a:t>
            </a:r>
          </a:p>
          <a:p>
            <a:pPr algn="ctr"/>
            <a:r>
              <a:rPr lang="zh-CN" altLang="en-US" sz="2400" b="1">
                <a:latin typeface="华文新魏" panose="02010800040101010101" charset="-122"/>
                <a:ea typeface="华文新魏" panose="02010800040101010101" charset="-122"/>
              </a:rPr>
              <a:t>性质</a:t>
            </a:r>
            <a:r>
              <a:rPr lang="en-US" altLang="zh-CN" sz="2400" b="1">
                <a:latin typeface="华文新魏" panose="02010800040101010101" charset="-122"/>
                <a:ea typeface="华文新魏" panose="02010800040101010101" charset="-122"/>
              </a:rPr>
              <a:t>2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5105400" y="1524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不要漏乘不含分母的项</a:t>
            </a:r>
            <a:endParaRPr lang="zh-CN" altLang="en-US" sz="2400" b="1">
              <a:solidFill>
                <a:srgbClr val="FF3300"/>
              </a:solidFill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990600" y="22860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  <a:ea typeface="华文新魏" panose="02010800040101010101" charset="-122"/>
              </a:rPr>
              <a:t>一般先去小括号，再去中括号，最后去大括号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038600" y="21336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latin typeface="华文新魏" panose="02010800040101010101" charset="-122"/>
                <a:ea typeface="华文新魏" panose="02010800040101010101" charset="-122"/>
              </a:rPr>
              <a:t>分配率 去括号法则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5410200" y="2438400"/>
            <a:ext cx="353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rgbClr val="FF3300"/>
                </a:solidFill>
                <a:ea typeface="华文新魏" panose="02010800040101010101" charset="-122"/>
              </a:rPr>
              <a:t>不要漏乘括号中的每一项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990600" y="3124200"/>
            <a:ext cx="320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把含有未知数的项移到方程一边，其它项都移到方程另一边，注意移项要变号</a:t>
            </a:r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4267200" y="3505200"/>
            <a:ext cx="979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ea typeface="华文新魏" panose="02010800040101010101" charset="-122"/>
              </a:rPr>
              <a:t>移项法则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181600" y="3200400"/>
            <a:ext cx="396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1</a:t>
            </a:r>
            <a:r>
              <a:rPr lang="zh-CN" altLang="en-US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）移动的项一定要变号，</a:t>
            </a:r>
          </a:p>
          <a:p>
            <a:pPr algn="ctr"/>
            <a:r>
              <a:rPr lang="zh-CN" altLang="en-US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不移的项不变号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5434013" y="3962400"/>
            <a:ext cx="3709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2</a:t>
            </a:r>
            <a:r>
              <a:rPr lang="zh-CN" altLang="en-US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）注意项较多时不要漏项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990600" y="4800600"/>
            <a:ext cx="327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把方程变为</a:t>
            </a:r>
            <a:r>
              <a:rPr lang="en-US" altLang="zh-CN" sz="2400" b="1" i="1" u="sng" dirty="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</a:rPr>
              <a:t>ax=b</a:t>
            </a:r>
          </a:p>
          <a:p>
            <a:pPr algn="ctr"/>
            <a:r>
              <a:rPr lang="zh-CN" altLang="en-US" sz="2400" b="1" i="1" u="sng" dirty="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</a:rPr>
              <a:t>（</a:t>
            </a:r>
            <a:r>
              <a:rPr lang="en-US" altLang="zh-CN" sz="2400" b="1" i="1" u="sng" dirty="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</a:rPr>
              <a:t>a≠0 </a:t>
            </a:r>
            <a:r>
              <a:rPr lang="en-US" altLang="zh-CN" sz="2400" b="1" dirty="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</a:rPr>
              <a:t>)</a:t>
            </a:r>
            <a:r>
              <a:rPr lang="en-US" altLang="zh-CN" sz="2400" b="1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  </a:t>
            </a:r>
            <a:r>
              <a:rPr lang="zh-CN" altLang="en-US" sz="2400" b="1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的最简形式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4038600" y="4800600"/>
            <a:ext cx="144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ea typeface="华文新魏" panose="02010800040101010101" charset="-122"/>
              </a:rPr>
              <a:t>合并同类项法则</a:t>
            </a: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5434013" y="5181600"/>
            <a:ext cx="3709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2</a:t>
            </a:r>
            <a:r>
              <a:rPr lang="zh-CN" altLang="en-US" sz="2400" b="1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）字母和字母的指数不变</a:t>
            </a:r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990600" y="57912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将方程两边都除以未知数系数</a:t>
            </a:r>
            <a:r>
              <a:rPr lang="en-US" altLang="zh-CN" sz="2400" b="1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a</a:t>
            </a:r>
            <a:r>
              <a:rPr lang="zh-CN" altLang="en-US" sz="2400" b="1" dirty="0">
                <a:solidFill>
                  <a:srgbClr val="FF3300"/>
                </a:solidFill>
                <a:latin typeface="华文新魏" panose="02010800040101010101" charset="-122"/>
                <a:ea typeface="华文新魏" panose="02010800040101010101" charset="-122"/>
              </a:rPr>
              <a:t>，得解</a:t>
            </a:r>
            <a:r>
              <a:rPr lang="en-US" altLang="zh-CN" sz="2400" b="1" i="1" u="sng" dirty="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</a:rPr>
              <a:t>x=b/a</a:t>
            </a:r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4267200" y="5791200"/>
            <a:ext cx="99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latin typeface="华文新魏" panose="02010800040101010101" charset="-122"/>
                <a:ea typeface="华文新魏" panose="02010800040101010101" charset="-122"/>
              </a:rPr>
              <a:t>等式性质</a:t>
            </a:r>
            <a:r>
              <a:rPr lang="en-US" altLang="zh-CN" sz="2400" b="1">
                <a:latin typeface="华文新魏" panose="02010800040101010101" charset="-122"/>
                <a:ea typeface="华文新魏" panose="02010800040101010101" charset="-122"/>
              </a:rPr>
              <a:t>2</a:t>
            </a: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5562600" y="6035675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  <a:ea typeface="华文新魏" panose="02010800040101010101" charset="-122"/>
              </a:rPr>
              <a:t>解的分子，分母位置不要颠倒</a:t>
            </a: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5486400" y="4648200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3300"/>
                </a:solidFill>
                <a:ea typeface="华文新魏" panose="02010800040101010101" charset="-122"/>
              </a:rPr>
              <a:t>1</a:t>
            </a:r>
            <a:r>
              <a:rPr lang="zh-CN" altLang="en-US" sz="2400" b="1">
                <a:solidFill>
                  <a:srgbClr val="FF3300"/>
                </a:solidFill>
                <a:ea typeface="华文新魏" panose="02010800040101010101" charset="-122"/>
              </a:rPr>
              <a:t>）把系数相加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5" dur="5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9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7" grpId="0" autoUpdateAnimBg="0"/>
      <p:bldP spid="15408" grpId="0" autoUpdateAnimBg="0"/>
      <p:bldP spid="15409" grpId="0" autoUpdateAnimBg="0"/>
      <p:bldP spid="15410" grpId="0" autoUpdateAnimBg="0"/>
      <p:bldP spid="15411" grpId="0" autoUpdateAnimBg="0"/>
      <p:bldP spid="15412" grpId="0" autoUpdateAnimBg="0"/>
      <p:bldP spid="15413" grpId="0" autoUpdateAnimBg="0"/>
      <p:bldP spid="15414" grpId="0" autoUpdateAnimBg="0"/>
      <p:bldP spid="15415" grpId="0" autoUpdateAnimBg="0"/>
      <p:bldP spid="15416" grpId="0" autoUpdateAnimBg="0"/>
      <p:bldP spid="15417" grpId="0" autoUpdateAnimBg="0"/>
      <p:bldP spid="15418" grpId="0" autoUpdateAnimBg="0"/>
      <p:bldP spid="15419" grpId="0" autoUpdateAnimBg="0"/>
      <p:bldP spid="15420" grpId="0" autoUpdateAnimBg="0"/>
      <p:bldP spid="15421" grpId="0" autoUpdateAnimBg="0"/>
      <p:bldP spid="15422" grpId="0" autoUpdateAnimBg="0"/>
      <p:bldP spid="1542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06363" y="115888"/>
            <a:ext cx="33131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探究活动：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9388" y="1052513"/>
            <a:ext cx="813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/>
              <a:t>在下面的空格内填入同一个适当的数，使等式成立：</a:t>
            </a:r>
          </a:p>
        </p:txBody>
      </p:sp>
      <p:grpSp>
        <p:nvGrpSpPr>
          <p:cNvPr id="23565" name="Group 13"/>
          <p:cNvGrpSpPr/>
          <p:nvPr/>
        </p:nvGrpSpPr>
        <p:grpSpPr bwMode="auto">
          <a:xfrm>
            <a:off x="323850" y="1916113"/>
            <a:ext cx="8351838" cy="579437"/>
            <a:chOff x="295" y="1207"/>
            <a:chExt cx="5261" cy="365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95" y="1207"/>
              <a:ext cx="526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/>
                <a:t>12×46    =    64×21</a:t>
              </a:r>
              <a:r>
                <a:rPr lang="zh-CN" altLang="en-US" sz="3200" b="1" dirty="0"/>
                <a:t>（</a:t>
              </a:r>
              <a:r>
                <a:rPr lang="en-US" altLang="zh-CN" sz="3200" b="1" dirty="0"/>
                <a:t>46   </a:t>
              </a:r>
              <a:r>
                <a:rPr lang="zh-CN" altLang="en-US" sz="3200" b="1" dirty="0"/>
                <a:t>和    </a:t>
              </a:r>
              <a:r>
                <a:rPr lang="en-US" altLang="zh-CN" sz="3200" b="1" dirty="0"/>
                <a:t>64</a:t>
              </a:r>
              <a:r>
                <a:rPr lang="zh-CN" altLang="en-US" sz="3200" b="1" dirty="0"/>
                <a:t>都是三位数）</a:t>
              </a: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3515" y="1298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3061" y="1298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519" y="1298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1111" y="1298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50825" y="2708275"/>
            <a:ext cx="172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33CC"/>
                </a:solidFill>
              </a:rPr>
              <a:t>分析：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68313" y="3429000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33CC"/>
                </a:solidFill>
              </a:rPr>
              <a:t>若设方框内的数为</a:t>
            </a:r>
            <a:r>
              <a:rPr lang="en-US" altLang="zh-CN" sz="3200" b="1" dirty="0">
                <a:solidFill>
                  <a:srgbClr val="0033CC"/>
                </a:solidFill>
              </a:rPr>
              <a:t>x</a:t>
            </a:r>
            <a:r>
              <a:rPr lang="zh-CN" altLang="en-US" sz="3200" b="1" dirty="0">
                <a:solidFill>
                  <a:srgbClr val="0033CC"/>
                </a:solidFill>
              </a:rPr>
              <a:t>，应这样列出方程？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11188" y="4149725"/>
            <a:ext cx="6624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33CC"/>
                </a:solidFill>
              </a:rPr>
              <a:t>12×</a:t>
            </a:r>
            <a:r>
              <a:rPr lang="zh-CN" altLang="en-US" sz="3200" b="1" dirty="0">
                <a:solidFill>
                  <a:srgbClr val="0033CC"/>
                </a:solidFill>
              </a:rPr>
              <a:t>（</a:t>
            </a:r>
            <a:r>
              <a:rPr lang="en-US" altLang="zh-CN" sz="3200" b="1" dirty="0">
                <a:solidFill>
                  <a:srgbClr val="0033CC"/>
                </a:solidFill>
              </a:rPr>
              <a:t>460+x</a:t>
            </a:r>
            <a:r>
              <a:rPr lang="zh-CN" altLang="en-US" sz="3200" b="1" dirty="0">
                <a:solidFill>
                  <a:srgbClr val="0033CC"/>
                </a:solidFill>
              </a:rPr>
              <a:t>）</a:t>
            </a:r>
            <a:r>
              <a:rPr lang="en-US" altLang="zh-CN" sz="3200" b="1" dirty="0">
                <a:solidFill>
                  <a:srgbClr val="0033CC"/>
                </a:solidFill>
              </a:rPr>
              <a:t>=</a:t>
            </a:r>
            <a:r>
              <a:rPr lang="zh-CN" altLang="en-US" sz="3200" b="1" dirty="0">
                <a:solidFill>
                  <a:srgbClr val="0033CC"/>
                </a:solidFill>
              </a:rPr>
              <a:t>（</a:t>
            </a:r>
            <a:r>
              <a:rPr lang="en-US" altLang="zh-CN" sz="3200" b="1" dirty="0">
                <a:solidFill>
                  <a:srgbClr val="0033CC"/>
                </a:solidFill>
              </a:rPr>
              <a:t>100x+64</a:t>
            </a:r>
            <a:r>
              <a:rPr lang="zh-CN" altLang="en-US" sz="3200" b="1" dirty="0">
                <a:solidFill>
                  <a:srgbClr val="0033CC"/>
                </a:solidFill>
              </a:rPr>
              <a:t>）</a:t>
            </a:r>
            <a:r>
              <a:rPr lang="en-US" altLang="zh-CN" sz="3200" b="1" dirty="0">
                <a:solidFill>
                  <a:srgbClr val="0033CC"/>
                </a:solidFill>
              </a:rPr>
              <a:t>×21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11188" y="5013325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33CC"/>
                </a:solidFill>
              </a:rPr>
              <a:t>解这个方程，得  </a:t>
            </a:r>
            <a:r>
              <a:rPr lang="en-US" altLang="zh-CN" sz="3200" b="1" dirty="0">
                <a:solidFill>
                  <a:srgbClr val="0033CC"/>
                </a:solidFill>
              </a:rPr>
              <a:t>x=2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755650" y="5805488"/>
            <a:ext cx="6192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最后还应对所得结果进行检验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。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2484438" y="2276475"/>
            <a:ext cx="4248150" cy="23764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72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100000">
                      <a:srgbClr val="0000FF">
                        <a:alpha val="71001"/>
                      </a:srgbClr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再见</a:t>
            </a:r>
            <a:r>
              <a:rPr lang="en-US" altLang="zh-CN" sz="72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100000">
                      <a:srgbClr val="0000FF">
                        <a:alpha val="71001"/>
                      </a:srgbClr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!</a:t>
            </a:r>
            <a:endParaRPr lang="zh-CN" altLang="en-US" sz="7200" b="1" kern="1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>
                      <a:alpha val="71001"/>
                    </a:srgbClr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34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827088" y="1090613"/>
            <a:ext cx="5743575" cy="619125"/>
          </a:xfrm>
          <a:prstGeom prst="bevel">
            <a:avLst>
              <a:gd name="adj" fmla="val 12500"/>
            </a:avLst>
          </a:prstGeom>
          <a:solidFill>
            <a:srgbClr val="D3D3D3"/>
          </a:solidFill>
          <a:ln w="9525">
            <a:solidFill>
              <a:srgbClr val="D3D3D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b="1" dirty="0">
                <a:ea typeface="隶书" panose="02010509060101010101" pitchFamily="49" charset="-122"/>
              </a:rPr>
              <a:t>上帝给予的童年占六分之一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827088" y="1700213"/>
            <a:ext cx="5743575" cy="619125"/>
          </a:xfrm>
          <a:prstGeom prst="bevel">
            <a:avLst>
              <a:gd name="adj" fmla="val 12500"/>
            </a:avLst>
          </a:prstGeom>
          <a:solidFill>
            <a:srgbClr val="D3D3D3"/>
          </a:solidFill>
          <a:ln w="9525">
            <a:solidFill>
              <a:srgbClr val="D3D3D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b="1">
                <a:ea typeface="隶书" panose="02010509060101010101" pitchFamily="49" charset="-122"/>
              </a:rPr>
              <a:t>又过十二分之一</a:t>
            </a:r>
            <a:r>
              <a:rPr lang="en-US" altLang="zh-CN" b="1">
                <a:ea typeface="隶书" panose="02010509060101010101" pitchFamily="49" charset="-122"/>
              </a:rPr>
              <a:t>,</a:t>
            </a:r>
            <a:r>
              <a:rPr lang="zh-CN" altLang="en-US" b="1">
                <a:ea typeface="隶书" panose="02010509060101010101" pitchFamily="49" charset="-122"/>
              </a:rPr>
              <a:t>两颊长胡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827088" y="2298700"/>
            <a:ext cx="5759450" cy="619125"/>
          </a:xfrm>
          <a:prstGeom prst="bevel">
            <a:avLst>
              <a:gd name="adj" fmla="val 12500"/>
            </a:avLst>
          </a:prstGeom>
          <a:solidFill>
            <a:srgbClr val="D3D3D3"/>
          </a:solidFill>
          <a:ln w="9525">
            <a:solidFill>
              <a:srgbClr val="D3D3D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b="1">
                <a:ea typeface="隶书" panose="02010509060101010101" pitchFamily="49" charset="-122"/>
              </a:rPr>
              <a:t>再过七分之一</a:t>
            </a:r>
            <a:r>
              <a:rPr lang="en-US" altLang="zh-CN" b="1">
                <a:ea typeface="隶书" panose="02010509060101010101" pitchFamily="49" charset="-122"/>
              </a:rPr>
              <a:t>,</a:t>
            </a:r>
            <a:r>
              <a:rPr lang="zh-CN" altLang="en-US" b="1">
                <a:ea typeface="隶书" panose="02010509060101010101" pitchFamily="49" charset="-122"/>
              </a:rPr>
              <a:t>点燃起结婚的蜡烛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827088" y="2874963"/>
            <a:ext cx="5743575" cy="619125"/>
          </a:xfrm>
          <a:prstGeom prst="bevel">
            <a:avLst>
              <a:gd name="adj" fmla="val 12500"/>
            </a:avLst>
          </a:prstGeom>
          <a:solidFill>
            <a:srgbClr val="D3D3D3"/>
          </a:solidFill>
          <a:ln w="9525">
            <a:solidFill>
              <a:srgbClr val="D3D3D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b="1">
                <a:ea typeface="隶书" panose="02010509060101010101" pitchFamily="49" charset="-122"/>
              </a:rPr>
              <a:t>五年之后天赐贵子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827088" y="3451225"/>
            <a:ext cx="5759450" cy="1008063"/>
          </a:xfrm>
          <a:prstGeom prst="bevel">
            <a:avLst>
              <a:gd name="adj" fmla="val 12500"/>
            </a:avLst>
          </a:prstGeom>
          <a:solidFill>
            <a:srgbClr val="D3D3D3"/>
          </a:solidFill>
          <a:ln w="9525">
            <a:solidFill>
              <a:srgbClr val="D3D3D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b="1">
                <a:ea typeface="隶书" panose="02010509060101010101" pitchFamily="49" charset="-122"/>
              </a:rPr>
              <a:t>可怜迟到的宁馨儿</a:t>
            </a:r>
            <a:r>
              <a:rPr lang="en-US" altLang="zh-CN" b="1">
                <a:ea typeface="隶书" panose="02010509060101010101" pitchFamily="49" charset="-122"/>
              </a:rPr>
              <a:t>,</a:t>
            </a:r>
            <a:r>
              <a:rPr lang="zh-CN" altLang="en-US" b="1">
                <a:ea typeface="隶书" panose="02010509060101010101" pitchFamily="49" charset="-122"/>
              </a:rPr>
              <a:t>享年仅其父之半</a:t>
            </a:r>
            <a:r>
              <a:rPr lang="en-US" altLang="zh-CN" b="1">
                <a:ea typeface="隶书" panose="02010509060101010101" pitchFamily="49" charset="-122"/>
              </a:rPr>
              <a:t>,</a:t>
            </a:r>
          </a:p>
          <a:p>
            <a:pPr algn="r"/>
            <a:r>
              <a:rPr lang="zh-CN" altLang="en-US" b="1">
                <a:ea typeface="隶书" panose="02010509060101010101" pitchFamily="49" charset="-122"/>
              </a:rPr>
              <a:t>便进入冰冷的墓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827088" y="4387850"/>
            <a:ext cx="5753100" cy="619125"/>
          </a:xfrm>
          <a:prstGeom prst="bevel">
            <a:avLst>
              <a:gd name="adj" fmla="val 12500"/>
            </a:avLst>
          </a:prstGeom>
          <a:solidFill>
            <a:srgbClr val="D3D3D3"/>
          </a:solidFill>
          <a:ln w="9525">
            <a:solidFill>
              <a:srgbClr val="D3D3D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b="1">
                <a:ea typeface="隶书" panose="02010509060101010101" pitchFamily="49" charset="-122"/>
              </a:rPr>
              <a:t>又过四年</a:t>
            </a:r>
            <a:r>
              <a:rPr lang="en-US" altLang="zh-CN" b="1">
                <a:ea typeface="隶书" panose="02010509060101010101" pitchFamily="49" charset="-122"/>
              </a:rPr>
              <a:t>,</a:t>
            </a:r>
            <a:r>
              <a:rPr lang="zh-CN" altLang="en-US" b="1">
                <a:ea typeface="隶书" panose="02010509060101010101" pitchFamily="49" charset="-122"/>
              </a:rPr>
              <a:t>他也走完了人生的旅途</a:t>
            </a:r>
          </a:p>
        </p:txBody>
      </p:sp>
      <p:grpSp>
        <p:nvGrpSpPr>
          <p:cNvPr id="27656" name="Group 8"/>
          <p:cNvGrpSpPr/>
          <p:nvPr/>
        </p:nvGrpSpPr>
        <p:grpSpPr bwMode="auto">
          <a:xfrm>
            <a:off x="6570663" y="1100138"/>
            <a:ext cx="1219200" cy="619125"/>
            <a:chOff x="4368" y="1008"/>
            <a:chExt cx="768" cy="390"/>
          </a:xfrm>
        </p:grpSpPr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>
              <a:off x="4368" y="1008"/>
              <a:ext cx="768" cy="390"/>
            </a:xfrm>
            <a:prstGeom prst="bevel">
              <a:avLst>
                <a:gd name="adj" fmla="val 12500"/>
              </a:avLst>
            </a:prstGeom>
            <a:solidFill>
              <a:srgbClr val="D3D3D3"/>
            </a:solidFill>
            <a:ln w="9525">
              <a:solidFill>
                <a:srgbClr val="D3D3D3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 b="1"/>
            </a:p>
          </p:txBody>
        </p:sp>
        <p:graphicFrame>
          <p:nvGraphicFramePr>
            <p:cNvPr id="27658" name="Object 10"/>
            <p:cNvGraphicFramePr>
              <a:graphicFrameLocks noChangeAspect="1"/>
            </p:cNvGraphicFramePr>
            <p:nvPr/>
          </p:nvGraphicFramePr>
          <p:xfrm>
            <a:off x="4603" y="1015"/>
            <a:ext cx="31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6" name="Equation" r:id="rId4" imgW="241300" imgH="393700" progId="Equation.DSMT4">
                    <p:embed/>
                  </p:oleObj>
                </mc:Choice>
                <mc:Fallback>
                  <p:oleObj name="Equation" r:id="rId4" imgW="241300" imgH="393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3" y="1015"/>
                          <a:ext cx="319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59" name="Group 11"/>
          <p:cNvGrpSpPr/>
          <p:nvPr/>
        </p:nvGrpSpPr>
        <p:grpSpPr bwMode="auto">
          <a:xfrm>
            <a:off x="6570663" y="1633538"/>
            <a:ext cx="1219200" cy="685800"/>
            <a:chOff x="4368" y="1356"/>
            <a:chExt cx="768" cy="432"/>
          </a:xfrm>
        </p:grpSpPr>
        <p:sp>
          <p:nvSpPr>
            <p:cNvPr id="27660" name="AutoShape 12"/>
            <p:cNvSpPr>
              <a:spLocks noChangeArrowheads="1"/>
            </p:cNvSpPr>
            <p:nvPr/>
          </p:nvSpPr>
          <p:spPr bwMode="auto">
            <a:xfrm>
              <a:off x="4368" y="1398"/>
              <a:ext cx="768" cy="390"/>
            </a:xfrm>
            <a:prstGeom prst="bevel">
              <a:avLst>
                <a:gd name="adj" fmla="val 12500"/>
              </a:avLst>
            </a:prstGeom>
            <a:solidFill>
              <a:srgbClr val="D3D3D3"/>
            </a:solidFill>
            <a:ln w="9525">
              <a:solidFill>
                <a:srgbClr val="D3D3D3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61" name="Object 13"/>
            <p:cNvGraphicFramePr>
              <a:graphicFrameLocks noChangeAspect="1"/>
            </p:cNvGraphicFramePr>
            <p:nvPr/>
          </p:nvGraphicFramePr>
          <p:xfrm>
            <a:off x="4590" y="1356"/>
            <a:ext cx="403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7" name="公式" r:id="rId6" imgW="304800" imgH="393065" progId="Equation.3">
                    <p:embed/>
                  </p:oleObj>
                </mc:Choice>
                <mc:Fallback>
                  <p:oleObj name="公式" r:id="rId6" imgW="304800" imgH="393065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0" y="1356"/>
                          <a:ext cx="403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62" name="Group 14"/>
          <p:cNvGrpSpPr/>
          <p:nvPr/>
        </p:nvGrpSpPr>
        <p:grpSpPr bwMode="auto">
          <a:xfrm>
            <a:off x="6570663" y="2319338"/>
            <a:ext cx="1219200" cy="638175"/>
            <a:chOff x="4368" y="1776"/>
            <a:chExt cx="768" cy="402"/>
          </a:xfrm>
        </p:grpSpPr>
        <p:sp>
          <p:nvSpPr>
            <p:cNvPr id="27663" name="AutoShape 15"/>
            <p:cNvSpPr>
              <a:spLocks noChangeArrowheads="1"/>
            </p:cNvSpPr>
            <p:nvPr/>
          </p:nvSpPr>
          <p:spPr bwMode="auto">
            <a:xfrm>
              <a:off x="4368" y="1788"/>
              <a:ext cx="768" cy="390"/>
            </a:xfrm>
            <a:prstGeom prst="bevel">
              <a:avLst>
                <a:gd name="adj" fmla="val 12500"/>
              </a:avLst>
            </a:prstGeom>
            <a:solidFill>
              <a:srgbClr val="D3D3D3"/>
            </a:solidFill>
            <a:ln w="9525">
              <a:solidFill>
                <a:srgbClr val="D3D3D3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64" name="Object 16"/>
            <p:cNvGraphicFramePr>
              <a:graphicFrameLocks noChangeAspect="1"/>
            </p:cNvGraphicFramePr>
            <p:nvPr/>
          </p:nvGraphicFramePr>
          <p:xfrm>
            <a:off x="4638" y="1776"/>
            <a:ext cx="318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8" name="公式" r:id="rId8" imgW="241300" imgH="393700" progId="Equation.3">
                    <p:embed/>
                  </p:oleObj>
                </mc:Choice>
                <mc:Fallback>
                  <p:oleObj name="公式" r:id="rId8" imgW="241300" imgH="3937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8" y="1776"/>
                          <a:ext cx="318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65" name="Group 17"/>
          <p:cNvGrpSpPr/>
          <p:nvPr/>
        </p:nvGrpSpPr>
        <p:grpSpPr bwMode="auto">
          <a:xfrm>
            <a:off x="6570663" y="2928938"/>
            <a:ext cx="1219200" cy="619125"/>
            <a:chOff x="4368" y="2184"/>
            <a:chExt cx="768" cy="390"/>
          </a:xfrm>
        </p:grpSpPr>
        <p:sp>
          <p:nvSpPr>
            <p:cNvPr id="27666" name="AutoShape 18"/>
            <p:cNvSpPr>
              <a:spLocks noChangeArrowheads="1"/>
            </p:cNvSpPr>
            <p:nvPr/>
          </p:nvSpPr>
          <p:spPr bwMode="auto">
            <a:xfrm>
              <a:off x="4368" y="2184"/>
              <a:ext cx="768" cy="390"/>
            </a:xfrm>
            <a:prstGeom prst="bevel">
              <a:avLst>
                <a:gd name="adj" fmla="val 12500"/>
              </a:avLst>
            </a:prstGeom>
            <a:solidFill>
              <a:srgbClr val="D3D3D3"/>
            </a:solidFill>
            <a:ln w="9525">
              <a:solidFill>
                <a:srgbClr val="D3D3D3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67" name="Object 19"/>
            <p:cNvGraphicFramePr>
              <a:graphicFrameLocks noChangeAspect="1"/>
            </p:cNvGraphicFramePr>
            <p:nvPr/>
          </p:nvGraphicFramePr>
          <p:xfrm>
            <a:off x="4656" y="2220"/>
            <a:ext cx="237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9" name="公式" r:id="rId10" imgW="114300" imgH="177800" progId="Equation.3">
                    <p:embed/>
                  </p:oleObj>
                </mc:Choice>
                <mc:Fallback>
                  <p:oleObj name="公式" r:id="rId10" imgW="114300" imgH="1778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2220"/>
                          <a:ext cx="237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68" name="Group 20"/>
          <p:cNvGrpSpPr/>
          <p:nvPr/>
        </p:nvGrpSpPr>
        <p:grpSpPr bwMode="auto">
          <a:xfrm>
            <a:off x="6570663" y="3522663"/>
            <a:ext cx="1219200" cy="865187"/>
            <a:chOff x="4368" y="2580"/>
            <a:chExt cx="768" cy="390"/>
          </a:xfrm>
        </p:grpSpPr>
        <p:sp>
          <p:nvSpPr>
            <p:cNvPr id="27669" name="AutoShape 21"/>
            <p:cNvSpPr>
              <a:spLocks noChangeArrowheads="1"/>
            </p:cNvSpPr>
            <p:nvPr/>
          </p:nvSpPr>
          <p:spPr bwMode="auto">
            <a:xfrm>
              <a:off x="4368" y="2580"/>
              <a:ext cx="768" cy="390"/>
            </a:xfrm>
            <a:prstGeom prst="bevel">
              <a:avLst>
                <a:gd name="adj" fmla="val 12500"/>
              </a:avLst>
            </a:prstGeom>
            <a:solidFill>
              <a:srgbClr val="D3D3D3"/>
            </a:solidFill>
            <a:ln w="9525">
              <a:solidFill>
                <a:srgbClr val="D3D3D3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70" name="Object 22"/>
            <p:cNvGraphicFramePr>
              <a:graphicFrameLocks noChangeAspect="1"/>
            </p:cNvGraphicFramePr>
            <p:nvPr/>
          </p:nvGraphicFramePr>
          <p:xfrm>
            <a:off x="4608" y="2592"/>
            <a:ext cx="318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0" name="公式" r:id="rId12" imgW="241300" imgH="393700" progId="Equation.3">
                    <p:embed/>
                  </p:oleObj>
                </mc:Choice>
                <mc:Fallback>
                  <p:oleObj name="公式" r:id="rId12" imgW="241300" imgH="3937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2592"/>
                          <a:ext cx="318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71" name="Group 23"/>
          <p:cNvGrpSpPr/>
          <p:nvPr/>
        </p:nvGrpSpPr>
        <p:grpSpPr bwMode="auto">
          <a:xfrm>
            <a:off x="6586538" y="4387850"/>
            <a:ext cx="1219200" cy="619125"/>
            <a:chOff x="4368" y="2964"/>
            <a:chExt cx="768" cy="390"/>
          </a:xfrm>
        </p:grpSpPr>
        <p:sp>
          <p:nvSpPr>
            <p:cNvPr id="27672" name="AutoShape 24"/>
            <p:cNvSpPr>
              <a:spLocks noChangeArrowheads="1"/>
            </p:cNvSpPr>
            <p:nvPr/>
          </p:nvSpPr>
          <p:spPr bwMode="auto">
            <a:xfrm>
              <a:off x="4368" y="2964"/>
              <a:ext cx="768" cy="390"/>
            </a:xfrm>
            <a:prstGeom prst="bevel">
              <a:avLst>
                <a:gd name="adj" fmla="val 12500"/>
              </a:avLst>
            </a:prstGeom>
            <a:solidFill>
              <a:srgbClr val="D3D3D3"/>
            </a:solidFill>
            <a:ln w="9525">
              <a:solidFill>
                <a:srgbClr val="D3D3D3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73" name="Object 25"/>
            <p:cNvGraphicFramePr>
              <a:graphicFrameLocks noChangeAspect="1"/>
            </p:cNvGraphicFramePr>
            <p:nvPr/>
          </p:nvGraphicFramePr>
          <p:xfrm>
            <a:off x="4646" y="3014"/>
            <a:ext cx="263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1" name="公式" r:id="rId14" imgW="127000" imgH="165100" progId="Equation.3">
                    <p:embed/>
                  </p:oleObj>
                </mc:Choice>
                <mc:Fallback>
                  <p:oleObj name="公式" r:id="rId14" imgW="127000" imgH="1651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6" y="3014"/>
                          <a:ext cx="263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74" name="Group 26"/>
          <p:cNvGrpSpPr/>
          <p:nvPr/>
        </p:nvGrpSpPr>
        <p:grpSpPr bwMode="auto">
          <a:xfrm>
            <a:off x="7789863" y="1125538"/>
            <a:ext cx="704850" cy="3887787"/>
            <a:chOff x="5136" y="1020"/>
            <a:chExt cx="444" cy="2304"/>
          </a:xfrm>
        </p:grpSpPr>
        <p:sp>
          <p:nvSpPr>
            <p:cNvPr id="27675" name="AutoShape 27"/>
            <p:cNvSpPr>
              <a:spLocks noChangeArrowheads="1"/>
            </p:cNvSpPr>
            <p:nvPr/>
          </p:nvSpPr>
          <p:spPr bwMode="auto">
            <a:xfrm>
              <a:off x="5136" y="1020"/>
              <a:ext cx="444" cy="2304"/>
            </a:xfrm>
            <a:prstGeom prst="bevel">
              <a:avLst>
                <a:gd name="adj" fmla="val 12500"/>
              </a:avLst>
            </a:prstGeom>
            <a:solidFill>
              <a:srgbClr val="D3D3D3"/>
            </a:solidFill>
            <a:ln w="9525">
              <a:solidFill>
                <a:srgbClr val="D3D3D3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76" name="Object 28"/>
            <p:cNvGraphicFramePr>
              <a:graphicFrameLocks noChangeAspect="1"/>
            </p:cNvGraphicFramePr>
            <p:nvPr/>
          </p:nvGraphicFramePr>
          <p:xfrm>
            <a:off x="5184" y="2016"/>
            <a:ext cx="29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2" name="公式" r:id="rId16" imgW="127000" imgH="139700" progId="Equation.3">
                    <p:embed/>
                  </p:oleObj>
                </mc:Choice>
                <mc:Fallback>
                  <p:oleObj name="公式" r:id="rId16" imgW="127000" imgH="1397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2016"/>
                          <a:ext cx="298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77" name="AutoShape 29"/>
          <p:cNvSpPr/>
          <p:nvPr/>
        </p:nvSpPr>
        <p:spPr bwMode="auto">
          <a:xfrm>
            <a:off x="7561263" y="1231900"/>
            <a:ext cx="381000" cy="3432175"/>
          </a:xfrm>
          <a:prstGeom prst="rightBrace">
            <a:avLst>
              <a:gd name="adj1" fmla="val 75069"/>
              <a:gd name="adj2" fmla="val 50000"/>
            </a:avLst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678" name="Object 30"/>
          <p:cNvGraphicFramePr>
            <a:graphicFrameLocks noChangeAspect="1"/>
          </p:cNvGraphicFramePr>
          <p:nvPr/>
        </p:nvGraphicFramePr>
        <p:xfrm>
          <a:off x="3708400" y="5300663"/>
          <a:ext cx="521970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Equation" r:id="rId18" imgW="1955800" imgH="393700" progId="Equation.DSMT4">
                  <p:embed/>
                </p:oleObj>
              </mc:Choice>
              <mc:Fallback>
                <p:oleObj name="Equation" r:id="rId18" imgW="1955800" imgH="3937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300663"/>
                        <a:ext cx="5219700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9" name="AutoShape 31"/>
          <p:cNvSpPr>
            <a:spLocks noChangeArrowheads="1"/>
          </p:cNvSpPr>
          <p:nvPr/>
        </p:nvSpPr>
        <p:spPr bwMode="auto">
          <a:xfrm>
            <a:off x="0" y="4941888"/>
            <a:ext cx="3708400" cy="1584325"/>
          </a:xfrm>
          <a:prstGeom prst="cloudCallout">
            <a:avLst>
              <a:gd name="adj1" fmla="val -52227"/>
              <a:gd name="adj2" fmla="val 620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请你算一算，丢番图一共活了多少年？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 animBg="1"/>
      <p:bldP spid="276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684213" y="260350"/>
          <a:ext cx="7704137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公式" r:id="rId3" imgW="1955800" imgH="393700" progId="Equation.3">
                  <p:embed/>
                </p:oleObj>
              </mc:Choice>
              <mc:Fallback>
                <p:oleObj name="公式" r:id="rId3" imgW="19558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0350"/>
                        <a:ext cx="7704137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3850" y="1989138"/>
            <a:ext cx="6408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问题</a:t>
            </a:r>
            <a:r>
              <a:rPr lang="en-US" altLang="zh-CN" sz="3600" b="1"/>
              <a:t>2</a:t>
            </a:r>
            <a:r>
              <a:rPr lang="zh-CN" altLang="en-US" sz="3600" b="1"/>
              <a:t>：这个方程你会解吗？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23850" y="2708275"/>
          <a:ext cx="86423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公式" r:id="rId5" imgW="3149600" imgH="393700" progId="Equation.3">
                  <p:embed/>
                </p:oleObj>
              </mc:Choice>
              <mc:Fallback>
                <p:oleObj name="公式" r:id="rId5" imgW="31496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708275"/>
                        <a:ext cx="86423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547813" y="3716338"/>
          <a:ext cx="60483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公式" r:id="rId7" imgW="1828800" imgH="393700" progId="Equation.3">
                  <p:embed/>
                </p:oleObj>
              </mc:Choice>
              <mc:Fallback>
                <p:oleObj name="公式" r:id="rId7" imgW="18288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16338"/>
                        <a:ext cx="60483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619250" y="4724400"/>
          <a:ext cx="590391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公式" r:id="rId9" imgW="1930400" imgH="393700" progId="Equation.3">
                  <p:embed/>
                </p:oleObj>
              </mc:Choice>
              <mc:Fallback>
                <p:oleObj name="公式" r:id="rId9" imgW="19304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724400"/>
                        <a:ext cx="5903913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0" y="981075"/>
          <a:ext cx="558006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公式" r:id="rId4" imgW="2373630" imgH="635000" progId="Equation.3">
                  <p:embed/>
                </p:oleObj>
              </mc:Choice>
              <mc:Fallback>
                <p:oleObj name="公式" r:id="rId4" imgW="2373630" imgH="63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81075"/>
                        <a:ext cx="5580063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4925" y="2420938"/>
          <a:ext cx="79930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公式" r:id="rId6" imgW="3136900" imgH="203200" progId="Equation.3">
                  <p:embed/>
                </p:oleObj>
              </mc:Choice>
              <mc:Fallback>
                <p:oleObj name="公式" r:id="rId6" imgW="31369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420938"/>
                        <a:ext cx="79930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0" y="3068638"/>
          <a:ext cx="78851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公式" r:id="rId8" imgW="3162300" imgH="203200" progId="Equation.3">
                  <p:embed/>
                </p:oleObj>
              </mc:Choice>
              <mc:Fallback>
                <p:oleObj name="公式" r:id="rId8" imgW="31623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68638"/>
                        <a:ext cx="78851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0" y="3686175"/>
          <a:ext cx="48260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公式" r:id="rId10" imgW="1892300" imgH="215900" progId="Equation.3">
                  <p:embed/>
                </p:oleObj>
              </mc:Choice>
              <mc:Fallback>
                <p:oleObj name="公式" r:id="rId10" imgW="18923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86175"/>
                        <a:ext cx="48260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692275" y="0"/>
          <a:ext cx="525621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公式" r:id="rId12" imgW="1955800" imgH="393700" progId="Equation.3">
                  <p:embed/>
                </p:oleObj>
              </mc:Choice>
              <mc:Fallback>
                <p:oleObj name="公式" r:id="rId12" imgW="19558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0"/>
                        <a:ext cx="5256213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4925" y="4365625"/>
          <a:ext cx="4679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公式" r:id="rId14" imgW="1663700" imgH="203200" progId="Equation.3">
                  <p:embed/>
                </p:oleObj>
              </mc:Choice>
              <mc:Fallback>
                <p:oleObj name="公式" r:id="rId14" imgW="16637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4365625"/>
                        <a:ext cx="46799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4" name="Group 8"/>
          <p:cNvGrpSpPr/>
          <p:nvPr/>
        </p:nvGrpSpPr>
        <p:grpSpPr bwMode="auto">
          <a:xfrm>
            <a:off x="179388" y="4725988"/>
            <a:ext cx="8964612" cy="2132012"/>
            <a:chOff x="113" y="2977"/>
            <a:chExt cx="5647" cy="1343"/>
          </a:xfrm>
        </p:grpSpPr>
        <p:sp>
          <p:nvSpPr>
            <p:cNvPr id="29705" name="AutoShape 9"/>
            <p:cNvSpPr>
              <a:spLocks noChangeArrowheads="1"/>
            </p:cNvSpPr>
            <p:nvPr/>
          </p:nvSpPr>
          <p:spPr bwMode="auto">
            <a:xfrm>
              <a:off x="113" y="2977"/>
              <a:ext cx="5602" cy="1343"/>
            </a:xfrm>
            <a:prstGeom prst="horizontalScroll">
              <a:avLst>
                <a:gd name="adj" fmla="val 12500"/>
              </a:avLst>
            </a:prstGeom>
            <a:solidFill>
              <a:schemeClr val="hlink"/>
            </a:solidFill>
            <a:ln w="9525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49" y="3249"/>
              <a:ext cx="5511" cy="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</a:rPr>
                <a:t>去分母的方法</a:t>
              </a:r>
              <a:r>
                <a:rPr lang="en-US" altLang="zh-CN" b="1" dirty="0">
                  <a:solidFill>
                    <a:srgbClr val="FF0000"/>
                  </a:solidFill>
                </a:rPr>
                <a:t>:</a:t>
              </a:r>
            </a:p>
            <a:p>
              <a:r>
                <a:rPr lang="zh-CN" altLang="en-US" sz="2400" b="1" dirty="0"/>
                <a:t>首先找几个分母的最小公倍数</a:t>
              </a:r>
              <a:r>
                <a:rPr lang="en-US" altLang="zh-CN" sz="2400" b="1" dirty="0"/>
                <a:t>,</a:t>
              </a:r>
              <a:r>
                <a:rPr lang="zh-CN" altLang="en-US" sz="2400" b="1" dirty="0"/>
                <a:t>然后根据等式的性质二</a:t>
              </a:r>
              <a:r>
                <a:rPr lang="en-US" altLang="zh-CN" sz="2400" b="1" dirty="0"/>
                <a:t>,</a:t>
              </a:r>
              <a:r>
                <a:rPr lang="zh-CN" altLang="en-US" sz="2400" b="1" dirty="0"/>
                <a:t>把方程两边同乘以这个最小公倍数</a:t>
              </a:r>
              <a:r>
                <a:rPr lang="en-US" altLang="zh-CN" sz="2400" b="1" dirty="0"/>
                <a:t>,</a:t>
              </a:r>
              <a:r>
                <a:rPr lang="zh-CN" altLang="en-US" sz="2400" b="1" dirty="0"/>
                <a:t>从而消去分母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381000" y="304800"/>
            <a:ext cx="8001000" cy="2085975"/>
            <a:chOff x="240" y="192"/>
            <a:chExt cx="5040" cy="1314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240" y="192"/>
              <a:ext cx="50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/>
                <a:t>你能用上述方法解下面的方程吗？</a:t>
              </a:r>
            </a:p>
          </p:txBody>
        </p:sp>
        <p:graphicFrame>
          <p:nvGraphicFramePr>
            <p:cNvPr id="5124" name="Object 4"/>
            <p:cNvGraphicFramePr>
              <a:graphicFrameLocks noChangeAspect="1"/>
            </p:cNvGraphicFramePr>
            <p:nvPr/>
          </p:nvGraphicFramePr>
          <p:xfrm>
            <a:off x="864" y="624"/>
            <a:ext cx="3072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3" imgW="1371600" imgH="393700" progId="Equation.3">
                    <p:embed/>
                  </p:oleObj>
                </mc:Choice>
                <mc:Fallback>
                  <p:oleObj name="Equation" r:id="rId3" imgW="13716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624"/>
                          <a:ext cx="3072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114300" imgH="215900" progId="Equation.3">
                  <p:embed/>
                </p:oleObj>
              </mc:Choice>
              <mc:Fallback>
                <p:oleObj name="Equation" r:id="rId5" imgW="1143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4163" y="2263775"/>
          <a:ext cx="8653462" cy="459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2527300" imgH="1854200" progId="Equation.DSMT4">
                  <p:embed/>
                </p:oleObj>
              </mc:Choice>
              <mc:Fallback>
                <p:oleObj name="Equation" r:id="rId7" imgW="2527300" imgH="185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263775"/>
                        <a:ext cx="8653462" cy="459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50825" y="1895475"/>
          <a:ext cx="8459788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2679700" imgH="1397000" progId="Equation.DSMT4">
                  <p:embed/>
                </p:oleObj>
              </mc:Choice>
              <mc:Fallback>
                <p:oleObj name="Equation" r:id="rId3" imgW="2679700" imgH="1397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95475"/>
                        <a:ext cx="8459788" cy="441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187450" y="300038"/>
          <a:ext cx="487680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5" imgW="1371600" imgH="393700" progId="Equation.3">
                  <p:embed/>
                </p:oleObj>
              </mc:Choice>
              <mc:Fallback>
                <p:oleObj name="Equation" r:id="rId5" imgW="13716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00038"/>
                        <a:ext cx="487680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258888" y="1125538"/>
          <a:ext cx="4176712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3" imgW="1371600" imgH="393700" progId="Equation.DSMT4">
                  <p:embed/>
                </p:oleObj>
              </mc:Choice>
              <mc:Fallback>
                <p:oleObj name="Equation" r:id="rId3" imgW="13716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125538"/>
                        <a:ext cx="4176712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258888" y="2276475"/>
          <a:ext cx="3519487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5" imgW="1155700" imgH="393700" progId="Equation.DSMT4">
                  <p:embed/>
                </p:oleObj>
              </mc:Choice>
              <mc:Fallback>
                <p:oleObj name="Equation" r:id="rId5" imgW="11557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276475"/>
                        <a:ext cx="3519487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258888" y="3500438"/>
          <a:ext cx="4254500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7" imgW="1396365" imgH="393700" progId="Equation.DSMT4">
                  <p:embed/>
                </p:oleObj>
              </mc:Choice>
              <mc:Fallback>
                <p:oleObj name="Equation" r:id="rId7" imgW="1396365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00438"/>
                        <a:ext cx="4254500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0825" y="4941888"/>
            <a:ext cx="8569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去分母的方法</a:t>
            </a:r>
            <a:r>
              <a:rPr kumimoji="0"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:①</a:t>
            </a:r>
            <a:r>
              <a:rPr kumimoji="0"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求出分母的最小公倍数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843213" y="5589588"/>
            <a:ext cx="53292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②</a:t>
            </a:r>
            <a:r>
              <a:rPr kumimoji="0"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把这个公倍数乘以方程</a:t>
            </a:r>
          </a:p>
          <a:p>
            <a:r>
              <a:rPr kumimoji="0"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左、右两边各项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651500" y="1341438"/>
            <a:ext cx="324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>
                <a:latin typeface="Verdana" panose="020B0604030504040204" pitchFamily="34" charset="0"/>
              </a:rPr>
              <a:t>两边同时乘</a:t>
            </a:r>
            <a:r>
              <a:rPr kumimoji="0" lang="en-US" altLang="zh-CN" sz="3600" b="1">
                <a:solidFill>
                  <a:srgbClr val="FF0000"/>
                </a:solidFill>
                <a:latin typeface="Verdana" panose="020B0604030504040204" pitchFamily="34" charset="0"/>
              </a:rPr>
              <a:t>21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651500" y="3716338"/>
            <a:ext cx="324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>
                <a:latin typeface="Verdana" panose="020B0604030504040204" pitchFamily="34" charset="0"/>
              </a:rPr>
              <a:t>两边同时乘</a:t>
            </a:r>
            <a:r>
              <a:rPr kumimoji="0" lang="en-US" altLang="zh-CN" sz="3600" b="1">
                <a:solidFill>
                  <a:srgbClr val="FF0000"/>
                </a:solidFill>
                <a:latin typeface="Verdana" panose="020B0604030504040204" pitchFamily="34" charset="0"/>
              </a:rPr>
              <a:t>12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651500" y="2420938"/>
            <a:ext cx="324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>
                <a:latin typeface="Verdana" panose="020B0604030504040204" pitchFamily="34" charset="0"/>
              </a:rPr>
              <a:t>两边同时乘</a:t>
            </a:r>
            <a:r>
              <a:rPr kumimoji="0" lang="en-US" altLang="zh-CN" sz="3600" b="1">
                <a:solidFill>
                  <a:srgbClr val="FF0000"/>
                </a:solidFill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50825" y="260350"/>
            <a:ext cx="8208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33CC"/>
                </a:solidFill>
              </a:rPr>
              <a:t>下面方程在去分母时两边应乘以什么数？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  <p:bldP spid="307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15888"/>
            <a:ext cx="487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隶书" panose="02010509060101010101" pitchFamily="49" charset="-122"/>
                <a:ea typeface="隶书" panose="02010509060101010101" pitchFamily="49" charset="-122"/>
              </a:rPr>
              <a:t>例</a:t>
            </a:r>
            <a:r>
              <a:rPr lang="en-US" altLang="zh-CN" sz="4000" b="1">
                <a:latin typeface="隶书" panose="02010509060101010101" pitchFamily="49" charset="-122"/>
                <a:ea typeface="隶书" panose="02010509060101010101" pitchFamily="49" charset="-122"/>
              </a:rPr>
              <a:t>3  </a:t>
            </a:r>
            <a:r>
              <a:rPr lang="zh-CN" altLang="en-US" sz="4000" b="1">
                <a:latin typeface="隶书" panose="02010509060101010101" pitchFamily="49" charset="-122"/>
                <a:ea typeface="隶书" panose="02010509060101010101" pitchFamily="49" charset="-122"/>
              </a:rPr>
              <a:t>解下列方程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84213" y="692150"/>
          <a:ext cx="6335712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3" imgW="774065" imgH="482600" progId="Equation.3">
                  <p:embed/>
                </p:oleObj>
              </mc:Choice>
              <mc:Fallback>
                <p:oleObj name="Equation" r:id="rId3" imgW="774065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692150"/>
                        <a:ext cx="6335712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1916113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解</a:t>
            </a:r>
            <a:r>
              <a:rPr lang="en-US" altLang="zh-CN" sz="3600" b="1"/>
              <a:t>(1)</a:t>
            </a:r>
            <a:r>
              <a:rPr lang="zh-CN" altLang="en-US" sz="3600" b="1"/>
              <a:t>方程的两边都乘以</a:t>
            </a:r>
            <a:r>
              <a:rPr lang="en-US" altLang="zh-CN" sz="3600" b="1"/>
              <a:t>6,</a:t>
            </a:r>
            <a:r>
              <a:rPr lang="zh-CN" altLang="en-US" sz="3600" b="1"/>
              <a:t>得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219200" y="2420938"/>
          <a:ext cx="56578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5" imgW="977900" imgH="241300" progId="Equation.3">
                  <p:embed/>
                </p:oleObj>
              </mc:Choice>
              <mc:Fallback>
                <p:oleObj name="Equation" r:id="rId5" imgW="9779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20938"/>
                        <a:ext cx="565785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11225" y="3357563"/>
            <a:ext cx="5389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即       </a:t>
            </a:r>
            <a:r>
              <a:rPr lang="en-US" altLang="zh-CN" sz="3600" b="1"/>
              <a:t>2(3y+1)=7+y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5800" y="4076700"/>
            <a:ext cx="5757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去括号</a:t>
            </a:r>
            <a:r>
              <a:rPr lang="en-US" altLang="zh-CN" sz="3600" b="1" dirty="0"/>
              <a:t>,</a:t>
            </a:r>
            <a:r>
              <a:rPr lang="zh-CN" altLang="en-US" sz="3600" b="1" dirty="0"/>
              <a:t>得    </a:t>
            </a:r>
            <a:r>
              <a:rPr lang="en-US" altLang="zh-CN" sz="3600" b="1" dirty="0"/>
              <a:t>6y+2=7+y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5800" y="4797425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移项</a:t>
            </a:r>
            <a:r>
              <a:rPr lang="en-US" altLang="zh-CN" sz="3600" b="1"/>
              <a:t>,</a:t>
            </a:r>
            <a:r>
              <a:rPr lang="zh-CN" altLang="en-US" sz="3600" b="1"/>
              <a:t>得      </a:t>
            </a:r>
            <a:r>
              <a:rPr lang="en-US" altLang="zh-CN" sz="3600" b="1"/>
              <a:t>6y</a:t>
            </a:r>
            <a:r>
              <a:rPr lang="zh-CN" altLang="en-US" sz="3600" b="1"/>
              <a:t>－</a:t>
            </a:r>
            <a:r>
              <a:rPr lang="en-US" altLang="zh-CN" sz="3600" b="1"/>
              <a:t>y=7</a:t>
            </a:r>
            <a:r>
              <a:rPr lang="zh-CN" altLang="en-US" sz="3600" b="1"/>
              <a:t>－</a:t>
            </a:r>
            <a:r>
              <a:rPr lang="en-US" altLang="zh-CN" sz="3600" b="1"/>
              <a:t>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85800" y="5445125"/>
            <a:ext cx="6981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合并同类项，得   </a:t>
            </a:r>
            <a:r>
              <a:rPr lang="en-US" altLang="zh-CN" sz="3600" b="1"/>
              <a:t>5y=5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62000" y="6092825"/>
            <a:ext cx="568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两边同除以</a:t>
            </a:r>
            <a:r>
              <a:rPr lang="en-US" altLang="zh-CN" sz="3200" b="1"/>
              <a:t>5</a:t>
            </a:r>
            <a:r>
              <a:rPr lang="zh-CN" altLang="en-US" sz="3200" b="1"/>
              <a:t>，得	</a:t>
            </a:r>
            <a:r>
              <a:rPr lang="en-US" altLang="zh-CN" sz="3200" b="1"/>
              <a:t>y=1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8" grpId="0" autoUpdateAnimBg="0"/>
      <p:bldP spid="18439" grpId="0" autoUpdateAnimBg="0"/>
      <p:bldP spid="18442" grpId="0"/>
      <p:bldP spid="18443" grpId="0" autoUpdateAnimBg="0"/>
      <p:bldP spid="1844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942</Words>
  <Application>Microsoft Office PowerPoint</Application>
  <PresentationFormat>全屏显示(4:3)</PresentationFormat>
  <Paragraphs>122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41" baseType="lpstr">
      <vt:lpstr>方正姚体</vt:lpstr>
      <vt:lpstr>仿宋_GB2312</vt:lpstr>
      <vt:lpstr>黑体</vt:lpstr>
      <vt:lpstr>华文彩云</vt:lpstr>
      <vt:lpstr>华文行楷</vt:lpstr>
      <vt:lpstr>华文新魏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Verdana</vt:lpstr>
      <vt:lpstr>Wingdings 2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2) 解方程的步骤归纳：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2022-01-07T03:08:03Z</dcterms:created>
  <dcterms:modified xsi:type="dcterms:W3CDTF">2023-01-16T19:48:08Z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DC31B21639D54325ADF217885D63FF8C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