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7" r:id="rId2"/>
    <p:sldId id="262" r:id="rId3"/>
    <p:sldId id="321" r:id="rId4"/>
    <p:sldId id="292" r:id="rId5"/>
    <p:sldId id="291" r:id="rId6"/>
    <p:sldId id="265" r:id="rId7"/>
    <p:sldId id="266" r:id="rId8"/>
    <p:sldId id="267" r:id="rId9"/>
    <p:sldId id="268" r:id="rId10"/>
    <p:sldId id="288" r:id="rId11"/>
    <p:sldId id="290" r:id="rId12"/>
    <p:sldId id="293" r:id="rId13"/>
    <p:sldId id="294" r:id="rId14"/>
    <p:sldId id="297" r:id="rId15"/>
    <p:sldId id="278" r:id="rId16"/>
    <p:sldId id="279" r:id="rId17"/>
    <p:sldId id="315" r:id="rId18"/>
    <p:sldId id="316" r:id="rId19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00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32" autoAdjust="0"/>
    <p:restoredTop sz="94660" autoAdjust="0"/>
  </p:normalViewPr>
  <p:slideViewPr>
    <p:cSldViewPr>
      <p:cViewPr>
        <p:scale>
          <a:sx n="100" d="100"/>
          <a:sy n="100" d="100"/>
        </p:scale>
        <p:origin x="-270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FB0A73-5F4F-47A8-800B-B3606AE717A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5A3BE4-AD97-4144-8D9D-56A0389DB3C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dirty="0">
              <a:solidFill>
                <a:srgbClr val="EEECE1">
                  <a:lumMod val="2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5A3BE4-AD97-4144-8D9D-56A0389DB3C3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6F324-1316-49F0-A0C7-5A4EAE4D612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44B1F-72FF-4CAB-B77C-C101B5AF4E1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03E51-1194-4D19-9588-68B9E378EAB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6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A8C9A-845D-40E2-8CFC-B8781795CD2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6C70C-8700-4634-B660-2CCB08C719E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BBA34-51E1-44F0-AA41-9523BE78F16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5C389-132E-4DD4-BD04-DF1654D085D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3B379-40DD-4377-88EE-AC99493F8C9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5227C-A105-49A8-90AF-20CA1B08572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5914A-339E-456B-81EA-BF2855A4F0B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BA0AE-1741-4933-8139-0D338704ECC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zh-CN" altLang="en-US" noProof="1" smtClean="0"/>
              <a:t>单击图标添加图片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D06C2-C6EC-41EC-9915-16BC5F609D4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4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 102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3075" name="文本占位符 1026"/>
          <p:cNvSpPr>
            <a:spLocks noGrp="1" noChangeArrowheads="1"/>
          </p:cNvSpPr>
          <p:nvPr>
            <p:ph type="body" idx="9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 noProof="1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 noProof="1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>
              <a:defRPr/>
            </a:pPr>
            <a:fld id="{AFE84D18-DA4F-40AB-840F-CF6021B326B9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4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Documents%20and%20Settings\Administrator\&#26700;&#38754;\Unit8%20Topic3\&#35838;&#20214;\Unit8%20Topic3%20SectionB%20&#21442;&#32771;&#35838;&#20214;\SectionB&#35838;&#25991;&#24405;&#38899;2-A.mp3" TargetMode="External"/><Relationship Id="rId1" Type="http://schemas.microsoft.com/office/2007/relationships/media" Target="file:///C:\Documents%20and%20Settings\Administrator\&#26700;&#38754;\Unit8%20Topic3\&#35838;&#20214;\Unit8%20Topic3%20SectionB%20&#21442;&#32771;&#35838;&#20214;\SectionB&#35838;&#25991;&#24405;&#38899;2-A.mp3" TargetMode="Externa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998"/>
          <p:cNvSpPr txBox="1">
            <a:spLocks noChangeArrowheads="1"/>
          </p:cNvSpPr>
          <p:nvPr/>
        </p:nvSpPr>
        <p:spPr bwMode="auto">
          <a:xfrm>
            <a:off x="0" y="908720"/>
            <a:ext cx="9144000" cy="3200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ts val="2400"/>
              </a:spcBef>
            </a:pPr>
            <a:r>
              <a:rPr lang="en-US" altLang="zh-C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Unit8  </a:t>
            </a:r>
            <a:r>
              <a:rPr lang="en-US" altLang="zh-CN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Topic 3</a:t>
            </a:r>
          </a:p>
          <a:p>
            <a:pPr algn="ctr" eaLnBrk="1" hangingPunct="1">
              <a:spcBef>
                <a:spcPts val="2400"/>
              </a:spcBef>
            </a:pPr>
            <a:r>
              <a:rPr lang="en-US" altLang="zh-CN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</a:t>
            </a:r>
            <a:r>
              <a:rPr lang="en-US" altLang="zh-CN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celebrate!</a:t>
            </a:r>
          </a:p>
          <a:p>
            <a:pPr algn="ctr" eaLnBrk="1" hangingPunct="1">
              <a:spcBef>
                <a:spcPts val="2400"/>
              </a:spcBef>
            </a:pPr>
            <a:r>
              <a:rPr lang="en-US" altLang="zh-C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Section B</a:t>
            </a:r>
            <a:endParaRPr lang="zh-CN" alt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924754" y="5661248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图片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284288"/>
            <a:ext cx="6153150" cy="403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WordArt 3"/>
          <p:cNvSpPr>
            <a:spLocks noChangeArrowheads="1" noChangeShapeType="1" noTextEdit="1"/>
          </p:cNvSpPr>
          <p:nvPr/>
        </p:nvSpPr>
        <p:spPr bwMode="auto">
          <a:xfrm>
            <a:off x="1285875" y="428625"/>
            <a:ext cx="6181725" cy="561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 dirty="0">
                <a:ln w="12700">
                  <a:solidFill>
                    <a:srgbClr val="EAEAEA"/>
                  </a:solidFill>
                  <a:round/>
                </a:ln>
                <a:solidFill>
                  <a:srgbClr val="FF00FF"/>
                </a:solidFill>
                <a:latin typeface="Times New Roman" panose="02020603050405020304"/>
                <a:cs typeface="Times New Roman" panose="02020603050405020304"/>
              </a:rPr>
              <a:t>On the morning of Christmas Day</a:t>
            </a:r>
            <a:endParaRPr lang="zh-CN" altLang="en-US" sz="3600" b="1" kern="10" dirty="0">
              <a:ln w="12700">
                <a:solidFill>
                  <a:srgbClr val="EAEAEA"/>
                </a:solidFill>
                <a:round/>
              </a:ln>
              <a:solidFill>
                <a:srgbClr val="FF00F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2260600" y="5229225"/>
            <a:ext cx="50482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000" b="1">
                <a:solidFill>
                  <a:srgbClr val="FF3300"/>
                </a:solidFill>
              </a:rPr>
              <a:t>open</a:t>
            </a:r>
            <a:r>
              <a:rPr lang="en-US" altLang="zh-CN" sz="4000" b="1"/>
              <a:t> the presents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animBg="1"/>
      <p:bldP spid="2458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2377-11102FSK3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117475"/>
            <a:ext cx="5772150" cy="384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AutoShape 3"/>
          <p:cNvSpPr>
            <a:spLocks noChangeArrowheads="1"/>
          </p:cNvSpPr>
          <p:nvPr/>
        </p:nvSpPr>
        <p:spPr bwMode="auto">
          <a:xfrm>
            <a:off x="1908175" y="3789363"/>
            <a:ext cx="1752600" cy="381000"/>
          </a:xfrm>
          <a:prstGeom prst="wedgeRoundRectCallout">
            <a:avLst>
              <a:gd name="adj1" fmla="val 38009"/>
              <a:gd name="adj2" fmla="val -198329"/>
              <a:gd name="adj3" fmla="val 16667"/>
            </a:avLst>
          </a:prstGeom>
          <a:solidFill>
            <a:srgbClr val="D1F9CF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/>
            <a:r>
              <a:rPr lang="zh-CN" altLang="en-US" b="1"/>
              <a:t>  </a:t>
            </a:r>
            <a:r>
              <a:rPr lang="zh-CN" altLang="en-US" b="1">
                <a:latin typeface="楷体_GB2312" pitchFamily="49" charset="-122"/>
                <a:ea typeface="楷体_GB2312" pitchFamily="49" charset="-122"/>
              </a:rPr>
              <a:t> 圣诞老人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1428750" y="4143375"/>
            <a:ext cx="2673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>
                <a:solidFill>
                  <a:srgbClr val="FF3300"/>
                </a:solidFill>
              </a:rPr>
              <a:t>Santa Claus</a:t>
            </a:r>
          </a:p>
        </p:txBody>
      </p:sp>
      <p:sp>
        <p:nvSpPr>
          <p:cNvPr id="25605" name="AutoShape 5"/>
          <p:cNvSpPr>
            <a:spLocks noChangeArrowheads="1"/>
          </p:cNvSpPr>
          <p:nvPr/>
        </p:nvSpPr>
        <p:spPr bwMode="auto">
          <a:xfrm>
            <a:off x="3492500" y="4654550"/>
            <a:ext cx="5688013" cy="1008063"/>
          </a:xfrm>
          <a:prstGeom prst="wedgeRoundRectCallout">
            <a:avLst>
              <a:gd name="adj1" fmla="val -7690"/>
              <a:gd name="adj2" fmla="val -254722"/>
              <a:gd name="adj3" fmla="val 16667"/>
            </a:avLst>
          </a:prstGeom>
          <a:solidFill>
            <a:srgbClr val="FFFFCC"/>
          </a:solidFill>
          <a:ln w="38100">
            <a:solidFill>
              <a:srgbClr val="FF9900"/>
            </a:solidFill>
            <a:prstDash val="sysDot"/>
            <a:miter lim="800000"/>
          </a:ln>
        </p:spPr>
        <p:txBody>
          <a:bodyPr/>
          <a:lstStyle/>
          <a:p>
            <a:r>
              <a:rPr lang="en-US" altLang="zh-CN" sz="2800"/>
              <a:t>Children always think presents </a:t>
            </a:r>
            <a:r>
              <a:rPr lang="en-US" altLang="zh-CN" sz="2800">
                <a:solidFill>
                  <a:srgbClr val="0000FF"/>
                </a:solidFill>
              </a:rPr>
              <a:t>must be from</a:t>
            </a:r>
            <a:r>
              <a:rPr lang="en-US" altLang="zh-CN" sz="2800"/>
              <a:t> Santa Claus.</a:t>
            </a: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3851275" y="5589588"/>
            <a:ext cx="2743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ea typeface="楷体_GB2312" pitchFamily="49" charset="-122"/>
              </a:rPr>
              <a:t>一定是来自于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ldLvl="0" animBg="1"/>
      <p:bldP spid="25604" grpId="0"/>
      <p:bldP spid="25605" grpId="0" bldLvl="0" animBg="1"/>
      <p:bldP spid="2560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图片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4575" y="549275"/>
            <a:ext cx="3024188" cy="388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3" descr="图片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573088"/>
            <a:ext cx="2914650" cy="380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900113" y="5013325"/>
            <a:ext cx="7086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/>
              <a:t>They often give gifts to each other.</a:t>
            </a: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1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AutoShape 3"/>
          <p:cNvSpPr>
            <a:spLocks noChangeArrowheads="1"/>
          </p:cNvSpPr>
          <p:nvPr/>
        </p:nvSpPr>
        <p:spPr bwMode="auto">
          <a:xfrm>
            <a:off x="1187450" y="6092825"/>
            <a:ext cx="1447800" cy="360363"/>
          </a:xfrm>
          <a:prstGeom prst="wedgeRoundRectCallout">
            <a:avLst>
              <a:gd name="adj1" fmla="val 44037"/>
              <a:gd name="adj2" fmla="val -142060"/>
              <a:gd name="adj3" fmla="val 16667"/>
            </a:avLst>
          </a:prstGeom>
          <a:solidFill>
            <a:srgbClr val="D1F9CF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/>
            <a:r>
              <a:rPr lang="zh-CN" altLang="en-US" b="1"/>
              <a:t>   问候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539750" y="5300663"/>
            <a:ext cx="957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400" b="1">
                <a:latin typeface="Times New Roman" panose="02020603050405020304" pitchFamily="18" charset="0"/>
              </a:rPr>
              <a:t>They 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usually 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greet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each other and say,“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Merry Christmas!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539750" y="4076700"/>
            <a:ext cx="797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latin typeface="Times New Roman" panose="02020603050405020304" pitchFamily="18" charset="0"/>
              </a:rPr>
              <a:t>Families usually have a get-together with a 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special</a:t>
            </a:r>
            <a:r>
              <a:rPr lang="zh-CN" altLang="en-US" sz="2400" b="1">
                <a:latin typeface="Times New Roman" panose="02020603050405020304" pitchFamily="18" charset="0"/>
              </a:rPr>
              <a:t> dinner.</a:t>
            </a:r>
          </a:p>
        </p:txBody>
      </p:sp>
      <p:sp>
        <p:nvSpPr>
          <p:cNvPr id="27654" name="AutoShape 6"/>
          <p:cNvSpPr>
            <a:spLocks noChangeArrowheads="1"/>
          </p:cNvSpPr>
          <p:nvPr/>
        </p:nvSpPr>
        <p:spPr bwMode="auto">
          <a:xfrm>
            <a:off x="6588125" y="4724400"/>
            <a:ext cx="2160588" cy="360363"/>
          </a:xfrm>
          <a:prstGeom prst="wedgeRoundRectCallout">
            <a:avLst>
              <a:gd name="adj1" fmla="val -41593"/>
              <a:gd name="adj2" fmla="val -114370"/>
              <a:gd name="adj3" fmla="val 16667"/>
            </a:avLst>
          </a:prstGeom>
          <a:solidFill>
            <a:srgbClr val="D1F9CF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/>
            <a:r>
              <a:rPr lang="zh-CN" altLang="en-US" b="1"/>
              <a:t>   特别的，专门的</a:t>
            </a:r>
          </a:p>
        </p:txBody>
      </p:sp>
      <p:pic>
        <p:nvPicPr>
          <p:cNvPr id="16390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0" y="357188"/>
            <a:ext cx="5572125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ldLvl="0" animBg="1"/>
      <p:bldP spid="27652" grpId="0" bldLvl="0"/>
      <p:bldP spid="27653" grpId="0" bldLvl="0"/>
      <p:bldP spid="27654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14313"/>
            <a:ext cx="8229600" cy="1143000"/>
          </a:xfrm>
        </p:spPr>
        <p:txBody>
          <a:bodyPr/>
          <a:lstStyle/>
          <a:p>
            <a:pPr algn="l"/>
            <a:r>
              <a:rPr lang="zh-CN" altLang="en-US" sz="3200" b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 1a and check(</a:t>
            </a:r>
            <a:r>
              <a:rPr lang="zh-CN" altLang="en-US" sz="3200" b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√</a:t>
            </a:r>
            <a:r>
              <a:rPr lang="zh-CN" altLang="en-US" sz="3200" b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the activities people do during Christmas time.</a:t>
            </a:r>
          </a:p>
        </p:txBody>
      </p:sp>
      <p:graphicFrame>
        <p:nvGraphicFramePr>
          <p:cNvPr id="29699" name="Group 3"/>
          <p:cNvGraphicFramePr>
            <a:graphicFrameLocks noGrp="1"/>
          </p:cNvGraphicFramePr>
          <p:nvPr/>
        </p:nvGraphicFramePr>
        <p:xfrm>
          <a:off x="107950" y="1557338"/>
          <a:ext cx="8923338" cy="4525964"/>
        </p:xfrm>
        <a:graphic>
          <a:graphicData uri="http://schemas.openxmlformats.org/drawingml/2006/table">
            <a:tbl>
              <a:tblPr/>
              <a:tblGrid>
                <a:gridCol w="2305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2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463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3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527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65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5406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Before Christmas</a:t>
                      </a:r>
                    </a:p>
                  </a:txBody>
                  <a:tcPr horzOverflow="overflow">
                    <a:lnL w="31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00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00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On Christmas Eve</a:t>
                      </a:r>
                    </a:p>
                  </a:txBody>
                  <a:tcPr horzOverflow="overflow">
                    <a:lnL w="3175" cap="flat" cmpd="sng" algn="ctr">
                      <a:solidFill>
                        <a:srgbClr val="FF00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00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00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On Christmas Day</a:t>
                      </a:r>
                    </a:p>
                  </a:txBody>
                  <a:tcPr horzOverflow="overflow">
                    <a:lnL w="3175" cap="flat" cmpd="sng" algn="ctr">
                      <a:solidFill>
                        <a:srgbClr val="FF00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00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4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go shopping</a:t>
                      </a:r>
                    </a:p>
                  </a:txBody>
                  <a:tcPr horzOverflow="overflow">
                    <a:lnL w="31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00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00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00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FF00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00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00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00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go to church</a:t>
                      </a:r>
                    </a:p>
                  </a:txBody>
                  <a:tcPr horzOverflow="overflow">
                    <a:lnL w="3175" cap="flat" cmpd="sng" algn="ctr">
                      <a:solidFill>
                        <a:srgbClr val="FF00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00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00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00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FF00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00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00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00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get up late</a:t>
                      </a:r>
                    </a:p>
                  </a:txBody>
                  <a:tcPr horzOverflow="overflow">
                    <a:lnL w="3175" cap="flat" cmpd="sng" algn="ctr">
                      <a:solidFill>
                        <a:srgbClr val="FF00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00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00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00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FF00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00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00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2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decorate Christmas trees</a:t>
                      </a:r>
                    </a:p>
                  </a:txBody>
                  <a:tcPr horzOverflow="overflow">
                    <a:lnL w="31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00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00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00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FF00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00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00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00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play games with apples</a:t>
                      </a:r>
                    </a:p>
                  </a:txBody>
                  <a:tcPr horzOverflow="overflow">
                    <a:lnL w="3175" cap="flat" cmpd="sng" algn="ctr">
                      <a:solidFill>
                        <a:srgbClr val="FF00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00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00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00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FF00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00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00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00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open the presents</a:t>
                      </a:r>
                    </a:p>
                  </a:txBody>
                  <a:tcPr horzOverflow="overflow">
                    <a:lnL w="3175" cap="flat" cmpd="sng" algn="ctr">
                      <a:solidFill>
                        <a:srgbClr val="FF00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00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00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00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FF00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00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00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5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eat turkey</a:t>
                      </a:r>
                    </a:p>
                  </a:txBody>
                  <a:tcPr horzOverflow="overflow">
                    <a:lnL w="31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00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00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00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FF00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00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00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00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sing Christmas songs</a:t>
                      </a:r>
                    </a:p>
                  </a:txBody>
                  <a:tcPr horzOverflow="overflow">
                    <a:lnL w="3175" cap="flat" cmpd="sng" algn="ctr">
                      <a:solidFill>
                        <a:srgbClr val="FF00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00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00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00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FF00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00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00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00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have a get-together</a:t>
                      </a:r>
                    </a:p>
                  </a:txBody>
                  <a:tcPr horzOverflow="overflow">
                    <a:lnL w="3175" cap="flat" cmpd="sng" algn="ctr">
                      <a:solidFill>
                        <a:srgbClr val="FF00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00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00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00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FF00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00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00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2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Arial" panose="020B0604020202020204" pitchFamily="34" charset="0"/>
                        </a:rPr>
                        <a:t>clean their houses</a:t>
                      </a:r>
                    </a:p>
                  </a:txBody>
                  <a:tcPr horzOverflow="overflow">
                    <a:lnL w="31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00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00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00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FF00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00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00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00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give each other presents</a:t>
                      </a:r>
                    </a:p>
                  </a:txBody>
                  <a:tcPr horzOverflow="overflow">
                    <a:lnL w="3175" cap="flat" cmpd="sng" algn="ctr">
                      <a:solidFill>
                        <a:srgbClr val="FF00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00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00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00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FF00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00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00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00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have a special dinner</a:t>
                      </a:r>
                    </a:p>
                  </a:txBody>
                  <a:tcPr horzOverflow="overflow">
                    <a:lnL w="3175" cap="flat" cmpd="sng" algn="ctr">
                      <a:solidFill>
                        <a:srgbClr val="FF00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00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00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00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FF00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00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00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7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give friends Christmas cards</a:t>
                      </a:r>
                    </a:p>
                  </a:txBody>
                  <a:tcPr horzOverflow="overflow">
                    <a:lnL w="31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00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00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FF00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00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00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put up stockings at the end of their beds</a:t>
                      </a:r>
                    </a:p>
                  </a:txBody>
                  <a:tcPr horzOverflow="overflow">
                    <a:lnL w="3175" cap="flat" cmpd="sng" algn="ctr">
                      <a:solidFill>
                        <a:srgbClr val="FF00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00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00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FF00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00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00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say"Merry Christmas" to each other</a:t>
                      </a:r>
                    </a:p>
                  </a:txBody>
                  <a:tcPr horzOverflow="overflow">
                    <a:lnL w="3175" cap="flat" cmpd="sng" algn="ctr">
                      <a:solidFill>
                        <a:srgbClr val="FF00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00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00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FF00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00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2050" name="Object 73"/>
          <p:cNvGraphicFramePr>
            <a:graphicFrameLocks noChangeAspect="1"/>
          </p:cNvGraphicFramePr>
          <p:nvPr/>
        </p:nvGraphicFramePr>
        <p:xfrm>
          <a:off x="411480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8" r:id="rId3" imgW="922655" imgH="217805" progId="Equation.3">
                  <p:embed/>
                </p:oleObj>
              </mc:Choice>
              <mc:Fallback>
                <p:oleObj r:id="rId3" imgW="922655" imgH="217805" progId="Equation.3">
                  <p:embed/>
                  <p:pic>
                    <p:nvPicPr>
                      <p:cNvPr id="0" name="Object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70" name="Text Box 74"/>
          <p:cNvSpPr txBox="1">
            <a:spLocks noChangeArrowheads="1"/>
          </p:cNvSpPr>
          <p:nvPr/>
        </p:nvSpPr>
        <p:spPr bwMode="auto">
          <a:xfrm>
            <a:off x="2266950" y="2349500"/>
            <a:ext cx="69215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000" b="1">
                <a:solidFill>
                  <a:srgbClr val="FF0000"/>
                </a:solidFill>
                <a:sym typeface="黑体" panose="02010609060101010101" pitchFamily="49" charset="-122"/>
              </a:rPr>
              <a:t>√</a:t>
            </a:r>
          </a:p>
        </p:txBody>
      </p:sp>
      <p:sp>
        <p:nvSpPr>
          <p:cNvPr id="29771" name="Text Box 75"/>
          <p:cNvSpPr txBox="1">
            <a:spLocks noChangeArrowheads="1"/>
          </p:cNvSpPr>
          <p:nvPr/>
        </p:nvSpPr>
        <p:spPr bwMode="auto">
          <a:xfrm>
            <a:off x="2266950" y="3087688"/>
            <a:ext cx="692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000" b="1">
                <a:solidFill>
                  <a:srgbClr val="FF0000"/>
                </a:solidFill>
                <a:sym typeface="黑体" panose="02010609060101010101" pitchFamily="49" charset="-122"/>
              </a:rPr>
              <a:t>√</a:t>
            </a:r>
            <a:endParaRPr lang="zh-CN" altLang="en-US"/>
          </a:p>
        </p:txBody>
      </p:sp>
      <p:sp>
        <p:nvSpPr>
          <p:cNvPr id="29772" name="Text Box 76"/>
          <p:cNvSpPr txBox="1">
            <a:spLocks noChangeArrowheads="1"/>
          </p:cNvSpPr>
          <p:nvPr/>
        </p:nvSpPr>
        <p:spPr bwMode="auto">
          <a:xfrm>
            <a:off x="2266950" y="4527550"/>
            <a:ext cx="692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000" b="1">
                <a:solidFill>
                  <a:srgbClr val="FF0000"/>
                </a:solidFill>
                <a:sym typeface="黑体" panose="02010609060101010101" pitchFamily="49" charset="-122"/>
              </a:rPr>
              <a:t>√</a:t>
            </a:r>
            <a:endParaRPr lang="zh-CN" altLang="en-US"/>
          </a:p>
        </p:txBody>
      </p:sp>
      <p:sp>
        <p:nvSpPr>
          <p:cNvPr id="29773" name="Text Box 77"/>
          <p:cNvSpPr txBox="1">
            <a:spLocks noChangeArrowheads="1"/>
          </p:cNvSpPr>
          <p:nvPr/>
        </p:nvSpPr>
        <p:spPr bwMode="auto">
          <a:xfrm>
            <a:off x="2266950" y="5319713"/>
            <a:ext cx="692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000" b="1">
                <a:solidFill>
                  <a:srgbClr val="FF0000"/>
                </a:solidFill>
                <a:sym typeface="黑体" panose="02010609060101010101" pitchFamily="49" charset="-122"/>
              </a:rPr>
              <a:t>√</a:t>
            </a:r>
            <a:endParaRPr lang="zh-CN" altLang="en-US"/>
          </a:p>
        </p:txBody>
      </p:sp>
      <p:sp>
        <p:nvSpPr>
          <p:cNvPr id="29774" name="Text Box 78"/>
          <p:cNvSpPr txBox="1">
            <a:spLocks noChangeArrowheads="1"/>
          </p:cNvSpPr>
          <p:nvPr/>
        </p:nvSpPr>
        <p:spPr bwMode="auto">
          <a:xfrm>
            <a:off x="5321300" y="2349500"/>
            <a:ext cx="690563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000" b="1">
                <a:solidFill>
                  <a:srgbClr val="FF0000"/>
                </a:solidFill>
                <a:sym typeface="黑体" panose="02010609060101010101" pitchFamily="49" charset="-122"/>
              </a:rPr>
              <a:t>√</a:t>
            </a:r>
            <a:endParaRPr lang="zh-CN" altLang="en-US"/>
          </a:p>
        </p:txBody>
      </p:sp>
      <p:sp>
        <p:nvSpPr>
          <p:cNvPr id="29775" name="Text Box 79"/>
          <p:cNvSpPr txBox="1">
            <a:spLocks noChangeArrowheads="1"/>
          </p:cNvSpPr>
          <p:nvPr/>
        </p:nvSpPr>
        <p:spPr bwMode="auto">
          <a:xfrm>
            <a:off x="5321300" y="3789363"/>
            <a:ext cx="6905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000" b="1">
                <a:solidFill>
                  <a:srgbClr val="FF0000"/>
                </a:solidFill>
                <a:sym typeface="黑体" panose="02010609060101010101" pitchFamily="49" charset="-122"/>
              </a:rPr>
              <a:t>√</a:t>
            </a:r>
            <a:endParaRPr lang="zh-CN" altLang="en-US"/>
          </a:p>
        </p:txBody>
      </p:sp>
      <p:sp>
        <p:nvSpPr>
          <p:cNvPr id="29776" name="Text Box 80"/>
          <p:cNvSpPr txBox="1">
            <a:spLocks noChangeArrowheads="1"/>
          </p:cNvSpPr>
          <p:nvPr/>
        </p:nvSpPr>
        <p:spPr bwMode="auto">
          <a:xfrm>
            <a:off x="5321300" y="5319713"/>
            <a:ext cx="6905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000" b="1">
                <a:solidFill>
                  <a:srgbClr val="FF0000"/>
                </a:solidFill>
                <a:sym typeface="黑体" panose="02010609060101010101" pitchFamily="49" charset="-122"/>
              </a:rPr>
              <a:t>√</a:t>
            </a:r>
            <a:endParaRPr lang="zh-CN" altLang="en-US"/>
          </a:p>
        </p:txBody>
      </p:sp>
      <p:sp>
        <p:nvSpPr>
          <p:cNvPr id="29777" name="Text Box 81"/>
          <p:cNvSpPr txBox="1">
            <a:spLocks noChangeArrowheads="1"/>
          </p:cNvSpPr>
          <p:nvPr/>
        </p:nvSpPr>
        <p:spPr bwMode="auto">
          <a:xfrm>
            <a:off x="8489950" y="3016250"/>
            <a:ext cx="6905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000" b="1">
                <a:solidFill>
                  <a:srgbClr val="FF0000"/>
                </a:solidFill>
                <a:sym typeface="黑体" panose="02010609060101010101" pitchFamily="49" charset="-122"/>
              </a:rPr>
              <a:t>√</a:t>
            </a:r>
            <a:endParaRPr lang="zh-CN" altLang="en-US"/>
          </a:p>
        </p:txBody>
      </p:sp>
      <p:sp>
        <p:nvSpPr>
          <p:cNvPr id="29778" name="Text Box 82"/>
          <p:cNvSpPr txBox="1">
            <a:spLocks noChangeArrowheads="1"/>
          </p:cNvSpPr>
          <p:nvPr/>
        </p:nvSpPr>
        <p:spPr bwMode="auto">
          <a:xfrm>
            <a:off x="8461375" y="3789363"/>
            <a:ext cx="6905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000" b="1">
                <a:solidFill>
                  <a:srgbClr val="FF0000"/>
                </a:solidFill>
                <a:sym typeface="黑体" panose="02010609060101010101" pitchFamily="49" charset="-122"/>
              </a:rPr>
              <a:t>√</a:t>
            </a:r>
            <a:endParaRPr lang="zh-CN" altLang="en-US"/>
          </a:p>
        </p:txBody>
      </p:sp>
      <p:sp>
        <p:nvSpPr>
          <p:cNvPr id="29779" name="Text Box 83"/>
          <p:cNvSpPr txBox="1">
            <a:spLocks noChangeArrowheads="1"/>
          </p:cNvSpPr>
          <p:nvPr/>
        </p:nvSpPr>
        <p:spPr bwMode="auto">
          <a:xfrm>
            <a:off x="8489950" y="4527550"/>
            <a:ext cx="6905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000" b="1">
                <a:solidFill>
                  <a:srgbClr val="FF0000"/>
                </a:solidFill>
                <a:sym typeface="黑体" panose="02010609060101010101" pitchFamily="49" charset="-122"/>
              </a:rPr>
              <a:t>√</a:t>
            </a:r>
            <a:endParaRPr lang="zh-CN" altLang="en-US"/>
          </a:p>
        </p:txBody>
      </p:sp>
      <p:sp>
        <p:nvSpPr>
          <p:cNvPr id="29780" name="Text Box 84"/>
          <p:cNvSpPr txBox="1">
            <a:spLocks noChangeArrowheads="1"/>
          </p:cNvSpPr>
          <p:nvPr/>
        </p:nvSpPr>
        <p:spPr bwMode="auto">
          <a:xfrm>
            <a:off x="8489950" y="5319713"/>
            <a:ext cx="6905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000" b="1">
                <a:solidFill>
                  <a:srgbClr val="FF0000"/>
                </a:solidFill>
                <a:sym typeface="黑体" panose="02010609060101010101" pitchFamily="49" charset="-122"/>
              </a:rPr>
              <a:t>√</a:t>
            </a:r>
            <a:endParaRPr lang="zh-CN" altLang="en-US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9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9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9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9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9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9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9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9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9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9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ldLvl="0"/>
      <p:bldP spid="29770" grpId="0" bldLvl="0"/>
      <p:bldP spid="29771" grpId="0" bldLvl="0"/>
      <p:bldP spid="29772" grpId="0" bldLvl="0"/>
      <p:bldP spid="29773" grpId="0" bldLvl="0"/>
      <p:bldP spid="29774" grpId="0" bldLvl="0"/>
      <p:bldP spid="29775" grpId="0" bldLvl="0"/>
      <p:bldP spid="29776" grpId="0" bldLvl="0"/>
      <p:bldP spid="29777" grpId="0" bldLvl="0"/>
      <p:bldP spid="29778" grpId="0" bldLvl="0"/>
      <p:bldP spid="29779" grpId="0" bldLvl="0"/>
      <p:bldP spid="29780" grpId="0" bldLvl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Topic 3-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1676400"/>
            <a:ext cx="8458200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914400" y="5029200"/>
            <a:ext cx="7162800" cy="14097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New Year’s Day ____________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New Year’s Eve _____________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4724400" y="4953000"/>
            <a:ext cx="14478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lang="en-US" altLang="zh-CN" sz="4000" b="1">
                <a:solidFill>
                  <a:srgbClr val="0000FF"/>
                </a:solidFill>
                <a:latin typeface="Times New Roman" panose="02020603050405020304" pitchFamily="18" charset="0"/>
              </a:rPr>
              <a:t>c   </a:t>
            </a: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4648200" y="5638800"/>
            <a:ext cx="14478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lang="en-US" altLang="zh-CN" sz="4000" b="1">
                <a:solidFill>
                  <a:srgbClr val="0000FF"/>
                </a:solidFill>
                <a:latin typeface="Times New Roman" panose="02020603050405020304" pitchFamily="18" charset="0"/>
              </a:rPr>
              <a:t>a, e</a:t>
            </a: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142875" y="357188"/>
            <a:ext cx="9001125" cy="954087"/>
          </a:xfrm>
          <a:prstGeom prst="rect">
            <a:avLst/>
          </a:prstGeom>
          <a:solidFill>
            <a:schemeClr val="bg1"/>
          </a:solidFill>
          <a:ln w="28575">
            <a:solidFill>
              <a:srgbClr val="FF00FF"/>
            </a:solidFill>
            <a:miter lim="800000"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latin typeface="Times New Roman" panose="02020603050405020304" pitchFamily="18" charset="0"/>
              </a:rPr>
              <a:t>Listen to the passage about New Year and choose the right pictures.</a:t>
            </a: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1979613" y="2349500"/>
            <a:ext cx="122396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grape</a:t>
            </a:r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4572000" y="3284538"/>
            <a:ext cx="12255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honey</a:t>
            </a:r>
          </a:p>
        </p:txBody>
      </p:sp>
      <p:pic>
        <p:nvPicPr>
          <p:cNvPr id="10" name="SectionB课文录音2-A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785813"/>
            <a:ext cx="509588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1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1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1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7617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5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0723" grpId="0" animBg="1"/>
      <p:bldP spid="30724" grpId="0"/>
      <p:bldP spid="30725" grpId="0"/>
      <p:bldP spid="30726" grpId="0" bldLvl="0" animBg="1"/>
      <p:bldP spid="30727" grpId="0" bldLvl="0"/>
      <p:bldP spid="30728" grpId="0" bldLvl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0" y="1600200"/>
            <a:ext cx="8229600" cy="4530725"/>
          </a:xfrm>
        </p:spPr>
        <p:txBody>
          <a:bodyPr/>
          <a:lstStyle/>
          <a:p>
            <a:pPr marL="473075" indent="-473075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b="1" dirty="0">
                <a:latin typeface="Times New Roman" panose="02020603050405020304" pitchFamily="18" charset="0"/>
              </a:rPr>
              <a:t>1. Some Chinese people eat_________for good luck.</a:t>
            </a:r>
          </a:p>
          <a:p>
            <a:pPr marL="473075" indent="-473075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b="1" dirty="0">
                <a:latin typeface="Times New Roman" panose="02020603050405020304" pitchFamily="18" charset="0"/>
              </a:rPr>
              <a:t>2. In Spain, people eat _________ grapes for good luck in the new year.</a:t>
            </a:r>
          </a:p>
          <a:p>
            <a:pPr marL="473075" indent="-473075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b="1" dirty="0">
                <a:latin typeface="Times New Roman" panose="02020603050405020304" pitchFamily="18" charset="0"/>
              </a:rPr>
              <a:t>3. Some </a:t>
            </a:r>
            <a:r>
              <a:rPr lang="zh-CN" altLang="en-US" b="1" dirty="0">
                <a:solidFill>
                  <a:srgbClr val="FF00FF"/>
                </a:solidFill>
                <a:latin typeface="Times New Roman" panose="02020603050405020304" pitchFamily="18" charset="0"/>
              </a:rPr>
              <a:t>Jewish people</a:t>
            </a:r>
            <a:r>
              <a:rPr lang="zh-CN" altLang="en-US" b="1" dirty="0">
                <a:latin typeface="Times New Roman" panose="02020603050405020304" pitchFamily="18" charset="0"/>
              </a:rPr>
              <a:t> eat _______ with honey for a sweet new year.</a:t>
            </a: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5221288" y="1700213"/>
            <a:ext cx="153828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oranges</a:t>
            </a: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5148263" y="4217988"/>
            <a:ext cx="18192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apples</a:t>
            </a: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4645025" y="2971800"/>
            <a:ext cx="12890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twelve</a:t>
            </a:r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327025" y="498475"/>
            <a:ext cx="8534400" cy="668338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lnSpc>
                <a:spcPct val="130000"/>
              </a:lnSpc>
              <a:buFontTx/>
              <a:buNone/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Listen again and complete the sentences.</a:t>
            </a:r>
          </a:p>
        </p:txBody>
      </p:sp>
      <p:sp>
        <p:nvSpPr>
          <p:cNvPr id="29703" name="AutoShape 7"/>
          <p:cNvSpPr>
            <a:spLocks noChangeArrowheads="1"/>
          </p:cNvSpPr>
          <p:nvPr/>
        </p:nvSpPr>
        <p:spPr bwMode="auto">
          <a:xfrm flipH="1" flipV="1">
            <a:off x="4645025" y="5373688"/>
            <a:ext cx="1439863" cy="503237"/>
          </a:xfrm>
          <a:prstGeom prst="wedgeEllipseCallout">
            <a:avLst>
              <a:gd name="adj1" fmla="val 134801"/>
              <a:gd name="adj2" fmla="val 15781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rot="10800000" wrap="none" anchor="ctr"/>
          <a:lstStyle/>
          <a:p>
            <a:pPr algn="ctr"/>
            <a:r>
              <a:rPr lang="zh-CN" altLang="en-US" sz="2400" b="1"/>
              <a:t>犹太人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31747" grpId="0"/>
      <p:bldP spid="31748" grpId="0"/>
      <p:bldP spid="31749" grpId="0"/>
      <p:bldP spid="31750" grpId="0" animBg="1"/>
      <p:bldP spid="29703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WordArt 2"/>
          <p:cNvSpPr>
            <a:spLocks noChangeArrowheads="1" noChangeShapeType="1" noTextEdit="1"/>
          </p:cNvSpPr>
          <p:nvPr/>
        </p:nvSpPr>
        <p:spPr bwMode="auto">
          <a:xfrm>
            <a:off x="2915816" y="430213"/>
            <a:ext cx="2501900" cy="5508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 dirty="0">
                <a:ln w="12700">
                  <a:solidFill>
                    <a:srgbClr val="EAEAEA"/>
                  </a:solidFill>
                  <a:round/>
                </a:ln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Summary</a:t>
            </a:r>
            <a:endParaRPr lang="zh-CN" altLang="en-US" sz="3600" b="1" kern="10" dirty="0">
              <a:ln w="12700">
                <a:solidFill>
                  <a:srgbClr val="EAEAEA"/>
                </a:solidFill>
                <a:round/>
              </a:ln>
              <a:solidFill>
                <a:srgbClr val="FF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250825" y="981075"/>
            <a:ext cx="8712200" cy="569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Learn some new words and phrases:</a:t>
            </a:r>
          </a:p>
          <a:p>
            <a:pPr eaLnBrk="1" hangingPunct="1"/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400" b="1" dirty="0">
                <a:latin typeface="Times New Roman" panose="02020603050405020304" pitchFamily="18" charset="0"/>
              </a:rPr>
              <a:t>  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important, </a:t>
            </a:r>
            <a:r>
              <a:rPr lang="zh-CN" altLang="en-US" sz="2400" dirty="0">
                <a:latin typeface="Times New Roman" panose="02020603050405020304" pitchFamily="18" charset="0"/>
              </a:rPr>
              <a:t>decorate,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church, put up, open, grape</a:t>
            </a:r>
          </a:p>
          <a:p>
            <a:pPr eaLnBrk="1" hangingPunct="1"/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(1)Talk about festivals.</a:t>
            </a:r>
          </a:p>
          <a:p>
            <a:pPr eaLnBrk="1" hangingPunct="1"/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(Christmas) is on December 25th.</a:t>
            </a:r>
          </a:p>
          <a:p>
            <a:pPr eaLnBrk="1" hangingPunct="1"/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　On Christmas Eve, the night of December 24th, families often </a:t>
            </a:r>
            <a:r>
              <a:rPr lang="zh-CN" altLang="en-US" sz="2400" dirty="0">
                <a:latin typeface="Times New Roman" panose="02020603050405020304" pitchFamily="18" charset="0"/>
              </a:rPr>
              <a:t>   </a:t>
            </a:r>
          </a:p>
          <a:p>
            <a:pPr eaLnBrk="1" hangingPunct="1"/>
            <a:r>
              <a:rPr lang="zh-CN" altLang="en-US" sz="2400" dirty="0">
                <a:latin typeface="Times New Roman" panose="02020603050405020304" pitchFamily="18" charset="0"/>
              </a:rPr>
              <a:t>    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church and sing Christmas songs.</a:t>
            </a:r>
          </a:p>
          <a:p>
            <a:pPr eaLnBrk="1" hangingPunct="1"/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(2)Talk about customs and culture.</a:t>
            </a:r>
          </a:p>
          <a:p>
            <a:pPr eaLnBrk="1" hangingPunct="1"/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Children put up stockings by the fireplaces or at the end of their </a:t>
            </a:r>
          </a:p>
          <a:p>
            <a:pPr eaLnBrk="1" hangingPunct="1"/>
            <a:r>
              <a:rPr lang="zh-CN" altLang="en-US" sz="2400" dirty="0">
                <a:latin typeface="Times New Roman" panose="02020603050405020304" pitchFamily="18" charset="0"/>
              </a:rPr>
              <a:t>     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beds before they go to bed.</a:t>
            </a:r>
          </a:p>
          <a:p>
            <a:pPr eaLnBrk="1" hangingPunct="1"/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　Some Jewish people eat apples with honey for a sweet new year.</a:t>
            </a:r>
          </a:p>
          <a:p>
            <a:pPr eaLnBrk="1" hangingPunct="1"/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Express wishes and congratulations.</a:t>
            </a:r>
          </a:p>
          <a:p>
            <a:pPr eaLnBrk="1" hangingPunct="1"/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　　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Merry Christmas!</a:t>
            </a:r>
          </a:p>
          <a:p>
            <a:pPr eaLnBrk="1" hangingPunct="1"/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　　Happy New Year!</a:t>
            </a:r>
          </a:p>
          <a:p>
            <a:pPr eaLnBrk="1" hangingPunct="1"/>
            <a:endParaRPr lang="zh-CN" altLang="en-US" sz="2800" i="1" dirty="0">
              <a:latin typeface="Times New Roman" panose="02020603050405020304" pitchFamily="18" charset="0"/>
            </a:endParaRPr>
          </a:p>
          <a:p>
            <a:pPr eaLnBrk="1" hangingPunct="1"/>
            <a:endParaRPr lang="zh-CN" altLang="en-US" sz="28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newsflash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1403350" y="2276475"/>
            <a:ext cx="640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endParaRPr lang="zh-CN" altLang="en-US" sz="3200"/>
          </a:p>
        </p:txBody>
      </p:sp>
      <p:sp>
        <p:nvSpPr>
          <p:cNvPr id="34819" name="Rectangle 3"/>
          <p:cNvSpPr>
            <a:spLocks noGrp="1" noChangeArrowheads="1"/>
          </p:cNvSpPr>
          <p:nvPr/>
        </p:nvSpPr>
        <p:spPr bwMode="auto">
          <a:xfrm>
            <a:off x="1000125" y="2071688"/>
            <a:ext cx="7315200" cy="3013496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</a:ln>
          <a:effectLst/>
        </p:spPr>
        <p:txBody>
          <a:bodyPr/>
          <a:lstStyle/>
          <a:p>
            <a:pPr>
              <a:lnSpc>
                <a:spcPct val="130000"/>
              </a:lnSpc>
              <a:buFontTx/>
              <a:buNone/>
              <a:defRPr/>
            </a:pPr>
            <a:r>
              <a:rPr lang="zh-CN" altLang="en-US" sz="28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1. Recite 1a.</a:t>
            </a:r>
          </a:p>
          <a:p>
            <a:pPr>
              <a:lnSpc>
                <a:spcPct val="130000"/>
              </a:lnSpc>
              <a:buFontTx/>
              <a:buNone/>
              <a:defRPr/>
            </a:pPr>
            <a:r>
              <a:rPr lang="zh-CN" altLang="en-US" sz="28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2. Finish Section B in your workbook.</a:t>
            </a:r>
            <a:endParaRPr lang="zh-CN" altLang="en-US" sz="2400" b="1" dirty="0">
              <a:solidFill>
                <a:srgbClr val="00B05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30000"/>
              </a:lnSpc>
              <a:buFontTx/>
              <a:buNone/>
              <a:defRPr/>
            </a:pPr>
            <a:r>
              <a:rPr lang="zh-CN" altLang="en-US" sz="28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3. Preview Section C.</a:t>
            </a:r>
          </a:p>
          <a:p>
            <a:pPr>
              <a:lnSpc>
                <a:spcPct val="130000"/>
              </a:lnSpc>
              <a:buFontTx/>
              <a:buNone/>
              <a:defRPr/>
            </a:pPr>
            <a:r>
              <a:rPr lang="zh-CN" altLang="en-US" sz="28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4. Use your own words to write  something about Christmas. </a:t>
            </a:r>
            <a:r>
              <a:rPr lang="zh-CN" alt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endParaRPr lang="zh-CN" altLang="en-US" sz="2800" b="1" dirty="0">
              <a:solidFill>
                <a:srgbClr val="00B05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0484" name="Picture 4" descr="图片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63" y="428625"/>
            <a:ext cx="4992687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WordArt 2"/>
          <p:cNvSpPr>
            <a:spLocks noChangeArrowheads="1" noChangeShapeType="1" noTextEdit="1"/>
          </p:cNvSpPr>
          <p:nvPr/>
        </p:nvSpPr>
        <p:spPr bwMode="auto">
          <a:xfrm>
            <a:off x="1428750" y="285750"/>
            <a:ext cx="2533650" cy="441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 dirty="0">
                <a:ln w="12700">
                  <a:solidFill>
                    <a:srgbClr val="EAEAEA"/>
                  </a:solidFill>
                  <a:round/>
                </a:ln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Let's talk!</a:t>
            </a:r>
            <a:endParaRPr lang="zh-CN" altLang="en-US" sz="3600" b="1" kern="10" dirty="0">
              <a:ln w="12700">
                <a:solidFill>
                  <a:srgbClr val="EAEAEA"/>
                </a:solidFill>
                <a:round/>
              </a:ln>
              <a:solidFill>
                <a:srgbClr val="FF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1619250" y="4692650"/>
            <a:ext cx="34226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32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>What festival is it?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1619250" y="5302250"/>
            <a:ext cx="230822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>When is …?</a:t>
            </a: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1619250" y="5921375"/>
            <a:ext cx="52514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>How do  people celebrate …?</a:t>
            </a:r>
          </a:p>
        </p:txBody>
      </p:sp>
      <p:grpSp>
        <p:nvGrpSpPr>
          <p:cNvPr id="2" name="Group 13"/>
          <p:cNvGrpSpPr>
            <a:grpSpLocks noChangeAspect="1"/>
          </p:cNvGrpSpPr>
          <p:nvPr/>
        </p:nvGrpSpPr>
        <p:grpSpPr bwMode="auto">
          <a:xfrm>
            <a:off x="0" y="1071563"/>
            <a:ext cx="8894763" cy="3429000"/>
            <a:chOff x="0" y="0"/>
            <a:chExt cx="14008" cy="5401"/>
          </a:xfrm>
        </p:grpSpPr>
        <p:pic>
          <p:nvPicPr>
            <p:cNvPr id="5127" name="Picture 1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200" y="0"/>
              <a:ext cx="6808" cy="5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8" name="Picture 15" descr="图片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7236" cy="5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nimBg="1"/>
      <p:bldP spid="17411" grpId="0"/>
      <p:bldP spid="17412" grpId="0"/>
      <p:bldP spid="174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214313"/>
            <a:ext cx="4308475" cy="258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6"/>
          <p:cNvGrpSpPr>
            <a:grpSpLocks noChangeAspect="1"/>
          </p:cNvGrpSpPr>
          <p:nvPr/>
        </p:nvGrpSpPr>
        <p:grpSpPr bwMode="auto">
          <a:xfrm>
            <a:off x="295275" y="3079750"/>
            <a:ext cx="8491538" cy="3594100"/>
            <a:chOff x="0" y="0"/>
            <a:chExt cx="12840" cy="5400"/>
          </a:xfrm>
        </p:grpSpPr>
        <p:pic>
          <p:nvPicPr>
            <p:cNvPr id="6148" name="Picture 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1"/>
              <a:ext cx="6600" cy="5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9" name="Picture 8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480" y="0"/>
              <a:ext cx="6360" cy="5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3597811_113231013466_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214313"/>
            <a:ext cx="5715000" cy="357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4191000" y="1371600"/>
            <a:ext cx="2743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CN" altLang="en-US"/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0" y="5108575"/>
            <a:ext cx="9640888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600" dirty="0">
                <a:latin typeface="Times New Roman" panose="02020603050405020304" pitchFamily="18" charset="0"/>
              </a:rPr>
              <a:t>   </a:t>
            </a:r>
            <a:r>
              <a:rPr lang="en-US" altLang="zh-CN" sz="3200" b="1" dirty="0">
                <a:latin typeface="Times New Roman" panose="02020603050405020304" pitchFamily="18" charset="0"/>
              </a:rPr>
              <a:t>Christmas is </a:t>
            </a:r>
            <a:r>
              <a:rPr lang="en-US" altLang="zh-CN" sz="3200" b="1" u="sng" dirty="0">
                <a:latin typeface="Times New Roman" panose="02020603050405020304" pitchFamily="18" charset="0"/>
              </a:rPr>
              <a:t>the most</a:t>
            </a:r>
            <a:r>
              <a:rPr lang="en-US" altLang="zh-CN" sz="3200" b="1" u="sng" dirty="0">
                <a:solidFill>
                  <a:srgbClr val="FF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2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important</a:t>
            </a:r>
            <a:r>
              <a:rPr lang="en-US" altLang="zh-CN" sz="3200" b="1" dirty="0">
                <a:latin typeface="Times New Roman" panose="02020603050405020304" pitchFamily="18" charset="0"/>
              </a:rPr>
              <a:t> festival in many countries.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6172200" y="2571750"/>
            <a:ext cx="2971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000" b="1" dirty="0">
                <a:solidFill>
                  <a:srgbClr val="FF0000"/>
                </a:solidFill>
              </a:rPr>
              <a:t>Christmas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395288" y="4373563"/>
            <a:ext cx="89916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 b="1" dirty="0">
                <a:latin typeface="Times New Roman" panose="02020603050405020304" pitchFamily="18" charset="0"/>
              </a:rPr>
              <a:t>What do you know about Christmas ?</a:t>
            </a: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3419475" y="5805488"/>
            <a:ext cx="2209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/>
              <a:t>最重要的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  <p:bldP spid="18437" grpId="0"/>
      <p:bldP spid="18438" grpId="0"/>
      <p:bldP spid="184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20071129165458109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1500188"/>
            <a:ext cx="3265488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"/>
          <p:cNvGrpSpPr>
            <a:grpSpLocks noChangeAspect="1"/>
          </p:cNvGrpSpPr>
          <p:nvPr/>
        </p:nvGrpSpPr>
        <p:grpSpPr bwMode="auto">
          <a:xfrm>
            <a:off x="3733800" y="1524000"/>
            <a:ext cx="5029200" cy="2971800"/>
            <a:chOff x="0" y="0"/>
            <a:chExt cx="3168" cy="1872"/>
          </a:xfrm>
        </p:grpSpPr>
        <p:pic>
          <p:nvPicPr>
            <p:cNvPr id="8200" name="Picture 4" descr="00e04cca03ab0ceb10d65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1402" cy="1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1" name="Picture 5" descr="bcbb5c45b8a686cc252d84b8eb066ca5_t_w520_h390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392" y="0"/>
              <a:ext cx="1776" cy="1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228600" y="4495800"/>
            <a:ext cx="3429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 b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 shopping</a:t>
            </a: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4419600" y="4495800"/>
            <a:ext cx="4724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 b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clean their houses</a:t>
            </a:r>
          </a:p>
        </p:txBody>
      </p:sp>
      <p:sp>
        <p:nvSpPr>
          <p:cNvPr id="3" name="WordArt 8"/>
          <p:cNvSpPr>
            <a:spLocks noChangeArrowheads="1" noChangeShapeType="1" noTextEdit="1"/>
          </p:cNvSpPr>
          <p:nvPr/>
        </p:nvSpPr>
        <p:spPr bwMode="auto">
          <a:xfrm>
            <a:off x="2214563" y="500063"/>
            <a:ext cx="4605337" cy="500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 dirty="0">
                <a:ln w="12700">
                  <a:solidFill>
                    <a:srgbClr val="EAEAEA"/>
                  </a:solidFill>
                  <a:round/>
                </a:ln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Before Christmas Day</a:t>
            </a:r>
            <a:endParaRPr lang="zh-CN" altLang="en-US" sz="3600" b="1" kern="10" dirty="0">
              <a:ln w="12700">
                <a:solidFill>
                  <a:srgbClr val="EAEAEA"/>
                </a:solidFill>
                <a:round/>
              </a:ln>
              <a:solidFill>
                <a:srgbClr val="FF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252413" y="5445125"/>
            <a:ext cx="7696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People are busy preparing for it.</a:t>
            </a: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/>
      <p:bldP spid="19463" grpId="0"/>
      <p:bldP spid="3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3059113" y="3860800"/>
            <a:ext cx="35448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>
                <a:solidFill>
                  <a:srgbClr val="FF00FF"/>
                </a:solidFill>
              </a:rPr>
              <a:t>Christmas card</a:t>
            </a:r>
          </a:p>
        </p:txBody>
      </p:sp>
      <p:pic>
        <p:nvPicPr>
          <p:cNvPr id="20483" name="Picture 3" descr="6441457_094704012302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2413" y="333375"/>
            <a:ext cx="4865687" cy="332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 descr="2010121110355384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333375"/>
            <a:ext cx="3732213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215900" y="4857750"/>
            <a:ext cx="89281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>
                <a:latin typeface="Times New Roman" panose="02020603050405020304" pitchFamily="18" charset="0"/>
              </a:rPr>
              <a:t>They often </a:t>
            </a:r>
            <a:r>
              <a:rPr lang="en-US" altLang="zh-CN" sz="3200" b="1">
                <a:solidFill>
                  <a:srgbClr val="FF3300"/>
                </a:solidFill>
                <a:latin typeface="Times New Roman" panose="02020603050405020304" pitchFamily="18" charset="0"/>
              </a:rPr>
              <a:t>give</a:t>
            </a:r>
            <a:r>
              <a:rPr lang="en-US" altLang="zh-CN" sz="3200" b="1">
                <a:latin typeface="Times New Roman" panose="02020603050405020304" pitchFamily="18" charset="0"/>
              </a:rPr>
              <a:t> Christmas cards </a:t>
            </a:r>
            <a:r>
              <a:rPr lang="en-US" altLang="zh-CN" sz="3200" b="1">
                <a:solidFill>
                  <a:srgbClr val="FF3300"/>
                </a:solidFill>
                <a:latin typeface="Times New Roman" panose="02020603050405020304" pitchFamily="18" charset="0"/>
              </a:rPr>
              <a:t>to</a:t>
            </a:r>
            <a:r>
              <a:rPr lang="en-US" altLang="zh-CN" sz="3200" b="1">
                <a:latin typeface="Times New Roman" panose="02020603050405020304" pitchFamily="18" charset="0"/>
              </a:rPr>
              <a:t> their friends.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3643313" y="3714750"/>
            <a:ext cx="3416300" cy="646113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  <a:defRPr/>
            </a:pPr>
            <a:r>
              <a:rPr lang="en-US" altLang="zh-CN" sz="3600" b="1" dirty="0">
                <a:solidFill>
                  <a:srgbClr val="FF00FF"/>
                </a:solidFill>
              </a:rPr>
              <a:t>Christmas tree</a:t>
            </a:r>
          </a:p>
        </p:txBody>
      </p:sp>
      <p:sp>
        <p:nvSpPr>
          <p:cNvPr id="21507" name="AutoShape 3"/>
          <p:cNvSpPr>
            <a:spLocks noChangeArrowheads="1"/>
          </p:cNvSpPr>
          <p:nvPr/>
        </p:nvSpPr>
        <p:spPr bwMode="auto">
          <a:xfrm>
            <a:off x="304800" y="4724400"/>
            <a:ext cx="5562600" cy="1447800"/>
          </a:xfrm>
          <a:prstGeom prst="wedgeRoundRectCallout">
            <a:avLst>
              <a:gd name="adj1" fmla="val 79625"/>
              <a:gd name="adj2" fmla="val 40023"/>
              <a:gd name="adj3" fmla="val 16667"/>
            </a:avLst>
          </a:prstGeom>
          <a:solidFill>
            <a:srgbClr val="FFFFCC"/>
          </a:solidFill>
          <a:ln w="38100">
            <a:solidFill>
              <a:srgbClr val="FF9900"/>
            </a:solidFill>
            <a:prstDash val="sysDot"/>
            <a:miter lim="800000"/>
          </a:ln>
        </p:spPr>
        <p:txBody>
          <a:bodyPr/>
          <a:lstStyle/>
          <a:p>
            <a:r>
              <a:rPr lang="en-US" altLang="zh-CN" sz="2800" dirty="0"/>
              <a:t>People </a:t>
            </a:r>
            <a:r>
              <a:rPr lang="en-US" altLang="zh-CN" sz="2800" b="1" dirty="0">
                <a:solidFill>
                  <a:srgbClr val="FF0000"/>
                </a:solidFill>
              </a:rPr>
              <a:t>decorate</a:t>
            </a:r>
            <a:r>
              <a:rPr lang="en-US" altLang="zh-CN" sz="2800" dirty="0"/>
              <a:t> Christmas trees with </a:t>
            </a:r>
            <a:r>
              <a:rPr lang="en-US" altLang="zh-CN" sz="2800" b="1" dirty="0">
                <a:solidFill>
                  <a:srgbClr val="FF0000"/>
                </a:solidFill>
              </a:rPr>
              <a:t>colorful</a:t>
            </a:r>
            <a:r>
              <a:rPr lang="en-US" altLang="zh-CN" sz="2800" dirty="0">
                <a:solidFill>
                  <a:srgbClr val="FF3300"/>
                </a:solidFill>
              </a:rPr>
              <a:t> </a:t>
            </a:r>
            <a:r>
              <a:rPr lang="en-US" altLang="zh-CN" sz="2800" dirty="0"/>
              <a:t>lights, balls, stars and so on.</a:t>
            </a:r>
          </a:p>
        </p:txBody>
      </p:sp>
      <p:sp>
        <p:nvSpPr>
          <p:cNvPr id="21509" name="AutoShape 5"/>
          <p:cNvSpPr>
            <a:spLocks noChangeArrowheads="1"/>
          </p:cNvSpPr>
          <p:nvPr/>
        </p:nvSpPr>
        <p:spPr bwMode="auto">
          <a:xfrm>
            <a:off x="381000" y="3962400"/>
            <a:ext cx="990600" cy="360363"/>
          </a:xfrm>
          <a:prstGeom prst="wedgeRoundRectCallout">
            <a:avLst>
              <a:gd name="adj1" fmla="val 124681"/>
              <a:gd name="adj2" fmla="val 196694"/>
              <a:gd name="adj3" fmla="val 16667"/>
            </a:avLst>
          </a:prstGeom>
          <a:solidFill>
            <a:srgbClr val="D1F9CF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/>
            <a:r>
              <a:rPr lang="zh-CN" altLang="en-US" b="1"/>
              <a:t>   装饰</a:t>
            </a:r>
          </a:p>
        </p:txBody>
      </p:sp>
      <p:sp>
        <p:nvSpPr>
          <p:cNvPr id="21510" name="AutoShape 6"/>
          <p:cNvSpPr>
            <a:spLocks noChangeArrowheads="1"/>
          </p:cNvSpPr>
          <p:nvPr/>
        </p:nvSpPr>
        <p:spPr bwMode="auto">
          <a:xfrm>
            <a:off x="3733800" y="6324600"/>
            <a:ext cx="1752600" cy="360363"/>
          </a:xfrm>
          <a:prstGeom prst="wedgeRoundRectCallout">
            <a:avLst>
              <a:gd name="adj1" fmla="val -82972"/>
              <a:gd name="adj2" fmla="val -223569"/>
              <a:gd name="adj3" fmla="val 16667"/>
            </a:avLst>
          </a:prstGeom>
          <a:solidFill>
            <a:srgbClr val="D1F9CF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/>
            <a:r>
              <a:rPr lang="zh-CN" altLang="en-US" b="1"/>
              <a:t>   颜色鲜艳的</a:t>
            </a:r>
          </a:p>
        </p:txBody>
      </p:sp>
      <p:pic>
        <p:nvPicPr>
          <p:cNvPr id="21511" name="Picture 7" descr="图片4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25" y="184150"/>
            <a:ext cx="5097463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animBg="1"/>
      <p:bldP spid="21507" grpId="0" animBg="1"/>
      <p:bldP spid="21509" grpId="0" bldLvl="0" animBg="1"/>
      <p:bldP spid="21510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3962400" y="1752600"/>
            <a:ext cx="1708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>
                <a:solidFill>
                  <a:srgbClr val="FF3300"/>
                </a:solidFill>
              </a:rPr>
              <a:t>church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196975"/>
            <a:ext cx="3700462" cy="383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3962400" y="2286000"/>
            <a:ext cx="2698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>
                <a:solidFill>
                  <a:srgbClr val="FF3300"/>
                </a:solidFill>
              </a:rPr>
              <a:t>go to church</a:t>
            </a:r>
          </a:p>
        </p:txBody>
      </p:sp>
      <p:sp>
        <p:nvSpPr>
          <p:cNvPr id="22533" name="AutoShape 5"/>
          <p:cNvSpPr>
            <a:spLocks noChangeArrowheads="1"/>
          </p:cNvSpPr>
          <p:nvPr/>
        </p:nvSpPr>
        <p:spPr bwMode="auto">
          <a:xfrm>
            <a:off x="7315200" y="2057400"/>
            <a:ext cx="1219200" cy="360363"/>
          </a:xfrm>
          <a:prstGeom prst="wedgeRoundRectCallout">
            <a:avLst>
              <a:gd name="adj1" fmla="val -104556"/>
              <a:gd name="adj2" fmla="val 86565"/>
              <a:gd name="adj3" fmla="val 16667"/>
            </a:avLst>
          </a:prstGeom>
          <a:solidFill>
            <a:srgbClr val="D1F9CF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/>
            <a:r>
              <a:rPr lang="zh-CN" altLang="en-US" b="1"/>
              <a:t>   去教堂</a:t>
            </a:r>
          </a:p>
        </p:txBody>
      </p:sp>
      <p:sp>
        <p:nvSpPr>
          <p:cNvPr id="22534" name="AutoShape 6"/>
          <p:cNvSpPr>
            <a:spLocks noChangeArrowheads="1"/>
          </p:cNvSpPr>
          <p:nvPr/>
        </p:nvSpPr>
        <p:spPr bwMode="auto">
          <a:xfrm>
            <a:off x="6172200" y="1447800"/>
            <a:ext cx="990600" cy="360363"/>
          </a:xfrm>
          <a:prstGeom prst="wedgeRoundRectCallout">
            <a:avLst>
              <a:gd name="adj1" fmla="val -107370"/>
              <a:gd name="adj2" fmla="val 112995"/>
              <a:gd name="adj3" fmla="val 16667"/>
            </a:avLst>
          </a:prstGeom>
          <a:solidFill>
            <a:srgbClr val="D1F9CF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/>
            <a:r>
              <a:rPr lang="zh-CN" altLang="en-US" b="1"/>
              <a:t>   教堂</a:t>
            </a:r>
          </a:p>
        </p:txBody>
      </p:sp>
      <p:sp>
        <p:nvSpPr>
          <p:cNvPr id="22535" name="AutoShape 7"/>
          <p:cNvSpPr>
            <a:spLocks noChangeArrowheads="1"/>
          </p:cNvSpPr>
          <p:nvPr/>
        </p:nvSpPr>
        <p:spPr bwMode="auto">
          <a:xfrm>
            <a:off x="228600" y="5410200"/>
            <a:ext cx="6172200" cy="1219200"/>
          </a:xfrm>
          <a:prstGeom prst="wedgeRoundRectCallout">
            <a:avLst>
              <a:gd name="adj1" fmla="val 74921"/>
              <a:gd name="adj2" fmla="val -4556"/>
              <a:gd name="adj3" fmla="val 16667"/>
            </a:avLst>
          </a:prstGeom>
          <a:solidFill>
            <a:srgbClr val="FFFFCC"/>
          </a:solidFill>
          <a:ln w="38100">
            <a:solidFill>
              <a:srgbClr val="FF9900"/>
            </a:solidFill>
            <a:prstDash val="sysDot"/>
            <a:miter lim="800000"/>
          </a:ln>
        </p:spPr>
        <p:txBody>
          <a:bodyPr/>
          <a:lstStyle/>
          <a:p>
            <a:r>
              <a:rPr lang="en-US" altLang="zh-CN" sz="2800"/>
              <a:t>Families often </a:t>
            </a:r>
            <a:r>
              <a:rPr lang="en-US" altLang="zh-CN" sz="2800">
                <a:solidFill>
                  <a:srgbClr val="FF3300"/>
                </a:solidFill>
              </a:rPr>
              <a:t>go to church</a:t>
            </a:r>
            <a:r>
              <a:rPr lang="en-US" altLang="zh-CN" sz="2800"/>
              <a:t> and sing Christmas songs.</a:t>
            </a:r>
          </a:p>
        </p:txBody>
      </p:sp>
      <p:pic>
        <p:nvPicPr>
          <p:cNvPr id="22536" name="Picture 8" descr="卡通女孩1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13675" y="5373688"/>
            <a:ext cx="931863" cy="146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9" descr="P200912120200_photo_101165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6400" y="3048000"/>
            <a:ext cx="3200400" cy="236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8" name="WordArt 10"/>
          <p:cNvSpPr>
            <a:spLocks noChangeArrowheads="1" noChangeShapeType="1" noTextEdit="1"/>
          </p:cNvSpPr>
          <p:nvPr/>
        </p:nvSpPr>
        <p:spPr bwMode="auto">
          <a:xfrm>
            <a:off x="1000125" y="357188"/>
            <a:ext cx="4462463" cy="479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 dirty="0">
                <a:ln w="12700">
                  <a:solidFill>
                    <a:srgbClr val="EAEAEA"/>
                  </a:solidFill>
                  <a:round/>
                </a:ln>
                <a:solidFill>
                  <a:srgbClr val="FF00FF"/>
                </a:solidFill>
                <a:latin typeface="Times New Roman" panose="02020603050405020304"/>
                <a:cs typeface="Times New Roman" panose="02020603050405020304"/>
              </a:rPr>
              <a:t>On Christmas Eve</a:t>
            </a:r>
            <a:endParaRPr lang="zh-CN" altLang="en-US" sz="3600" b="1" kern="10" dirty="0">
              <a:ln w="12700">
                <a:solidFill>
                  <a:srgbClr val="EAEAEA"/>
                </a:solidFill>
                <a:round/>
              </a:ln>
              <a:solidFill>
                <a:srgbClr val="FF00FF"/>
              </a:solidFill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2" grpId="0"/>
      <p:bldP spid="22533" grpId="0" bldLvl="0" animBg="1"/>
      <p:bldP spid="22534" grpId="0" bldLvl="0" animBg="1"/>
      <p:bldP spid="22535" grpId="0" animBg="1"/>
      <p:bldP spid="2253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5638800" y="1524000"/>
            <a:ext cx="2063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>
                <a:solidFill>
                  <a:srgbClr val="FF0000"/>
                </a:solidFill>
              </a:rPr>
              <a:t>stocking</a:t>
            </a:r>
          </a:p>
        </p:txBody>
      </p:sp>
      <p:sp>
        <p:nvSpPr>
          <p:cNvPr id="12291" name="Text Box 4"/>
          <p:cNvSpPr txBox="1">
            <a:spLocks noChangeArrowheads="1"/>
          </p:cNvSpPr>
          <p:nvPr/>
        </p:nvSpPr>
        <p:spPr bwMode="auto">
          <a:xfrm>
            <a:off x="685800" y="5154613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3600"/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5029200" y="3124200"/>
            <a:ext cx="3613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>
                <a:solidFill>
                  <a:srgbClr val="FF0000"/>
                </a:solidFill>
              </a:rPr>
              <a:t>put up</a:t>
            </a:r>
            <a:r>
              <a:rPr lang="en-US" altLang="zh-CN" sz="3600">
                <a:solidFill>
                  <a:srgbClr val="FF3300"/>
                </a:solidFill>
              </a:rPr>
              <a:t> stocking</a:t>
            </a:r>
            <a:r>
              <a:rPr lang="en-US" altLang="zh-CN" sz="3600">
                <a:solidFill>
                  <a:srgbClr val="0033CC"/>
                </a:solidFill>
              </a:rPr>
              <a:t>s</a:t>
            </a:r>
          </a:p>
        </p:txBody>
      </p:sp>
      <p:pic>
        <p:nvPicPr>
          <p:cNvPr id="23558" name="Picture 6" descr="图片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27025"/>
            <a:ext cx="4495800" cy="345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AutoShape 7"/>
          <p:cNvSpPr>
            <a:spLocks noChangeArrowheads="1"/>
          </p:cNvSpPr>
          <p:nvPr/>
        </p:nvSpPr>
        <p:spPr bwMode="auto">
          <a:xfrm>
            <a:off x="6858000" y="4114800"/>
            <a:ext cx="1295400" cy="360363"/>
          </a:xfrm>
          <a:prstGeom prst="wedgeRoundRectCallout">
            <a:avLst>
              <a:gd name="adj1" fmla="val -110171"/>
              <a:gd name="adj2" fmla="val -151319"/>
              <a:gd name="adj3" fmla="val 16667"/>
            </a:avLst>
          </a:prstGeom>
          <a:solidFill>
            <a:srgbClr val="D1F9CF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/>
            <a:r>
              <a:rPr lang="zh-CN" altLang="en-US" b="1"/>
              <a:t>挂起</a:t>
            </a:r>
          </a:p>
        </p:txBody>
      </p:sp>
      <p:sp>
        <p:nvSpPr>
          <p:cNvPr id="23560" name="AutoShape 8"/>
          <p:cNvSpPr>
            <a:spLocks noChangeArrowheads="1"/>
          </p:cNvSpPr>
          <p:nvPr/>
        </p:nvSpPr>
        <p:spPr bwMode="auto">
          <a:xfrm>
            <a:off x="5791200" y="1219200"/>
            <a:ext cx="1447800" cy="360363"/>
          </a:xfrm>
          <a:prstGeom prst="wedgeRoundRectCallout">
            <a:avLst>
              <a:gd name="adj1" fmla="val -158880"/>
              <a:gd name="adj2" fmla="val -133259"/>
              <a:gd name="adj3" fmla="val 16667"/>
            </a:avLst>
          </a:prstGeom>
          <a:solidFill>
            <a:srgbClr val="D1F9CF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/>
            <a:r>
              <a:rPr lang="zh-CN" altLang="en-US" b="1"/>
              <a:t>   长筒袜</a:t>
            </a:r>
          </a:p>
        </p:txBody>
      </p:sp>
      <p:sp>
        <p:nvSpPr>
          <p:cNvPr id="23561" name="AutoShape 9"/>
          <p:cNvSpPr>
            <a:spLocks noChangeArrowheads="1"/>
          </p:cNvSpPr>
          <p:nvPr/>
        </p:nvSpPr>
        <p:spPr bwMode="auto">
          <a:xfrm>
            <a:off x="6013450" y="4725988"/>
            <a:ext cx="990600" cy="360362"/>
          </a:xfrm>
          <a:prstGeom prst="wedgeRoundRectCallout">
            <a:avLst>
              <a:gd name="adj1" fmla="val -401023"/>
              <a:gd name="adj2" fmla="val -675347"/>
              <a:gd name="adj3" fmla="val 16667"/>
            </a:avLst>
          </a:prstGeom>
          <a:solidFill>
            <a:srgbClr val="D1F9CF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/>
            <a:r>
              <a:rPr lang="zh-CN" altLang="en-US" b="1"/>
              <a:t>   壁炉</a:t>
            </a:r>
          </a:p>
        </p:txBody>
      </p:sp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107950" y="5157788"/>
            <a:ext cx="87852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latin typeface="Times New Roman" panose="02020603050405020304" pitchFamily="18" charset="0"/>
              </a:rPr>
              <a:t>      Children put up stockings </a:t>
            </a:r>
            <a:r>
              <a:rPr lang="zh-CN" alt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by</a:t>
            </a:r>
            <a:r>
              <a:rPr lang="zh-CN" altLang="en-US" sz="3200" b="1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sz="3200" b="1">
                <a:latin typeface="Times New Roman" panose="02020603050405020304" pitchFamily="18" charset="0"/>
              </a:rPr>
              <a:t>the</a:t>
            </a:r>
            <a:r>
              <a:rPr lang="zh-CN" altLang="en-US" sz="3200" b="1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fireplace</a:t>
            </a:r>
            <a:r>
              <a:rPr lang="zh-CN" altLang="en-US" sz="3200" b="1">
                <a:solidFill>
                  <a:srgbClr val="FF3300"/>
                </a:solidFill>
                <a:latin typeface="Times New Roman" panose="02020603050405020304" pitchFamily="18" charset="0"/>
              </a:rPr>
              <a:t>s </a:t>
            </a:r>
            <a:r>
              <a:rPr lang="zh-CN" altLang="en-US" sz="3200" b="1">
                <a:latin typeface="Times New Roman" panose="02020603050405020304" pitchFamily="18" charset="0"/>
              </a:rPr>
              <a:t>or </a:t>
            </a:r>
            <a:r>
              <a:rPr lang="zh-CN" alt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at the end of </a:t>
            </a:r>
            <a:r>
              <a:rPr lang="zh-CN" altLang="en-US" sz="3200" b="1">
                <a:latin typeface="Times New Roman" panose="02020603050405020304" pitchFamily="18" charset="0"/>
              </a:rPr>
              <a:t>their beds before they go to bed.</a:t>
            </a: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/>
      <p:bldP spid="23557" grpId="0"/>
      <p:bldP spid="23559" grpId="0" bldLvl="0" animBg="1"/>
      <p:bldP spid="23560" grpId="0" bldLvl="0" animBg="1"/>
      <p:bldP spid="23561" grpId="0" bldLvl="0" animBg="1"/>
      <p:bldP spid="23562" grpId="0" bldLvl="0"/>
    </p:bldLst>
  </p:timing>
</p:sld>
</file>

<file path=ppt/theme/theme1.xml><?xml version="1.0" encoding="utf-8"?>
<a:theme xmlns:a="http://schemas.openxmlformats.org/drawingml/2006/main" name="WWW.2PPT.COM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461</Words>
  <Application>Microsoft Office PowerPoint</Application>
  <PresentationFormat>全屏显示(4:3)</PresentationFormat>
  <Paragraphs>109</Paragraphs>
  <Slides>18</Slides>
  <Notes>1</Notes>
  <HiddenSlides>0</HiddenSlides>
  <MMClips>1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7" baseType="lpstr">
      <vt:lpstr>黑体</vt:lpstr>
      <vt:lpstr>楷体_GB2312</vt:lpstr>
      <vt:lpstr>宋体</vt:lpstr>
      <vt:lpstr>微软雅黑</vt:lpstr>
      <vt:lpstr>Arial</vt:lpstr>
      <vt:lpstr>Calibri</vt:lpstr>
      <vt:lpstr>Times New Roman</vt:lpstr>
      <vt:lpstr>WWW.2PPT.COM</vt:lpstr>
      <vt:lpstr>Equation.3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Read 1a and check(√) the activities people do during Christmas time.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2011-09-13T11:12:00Z</dcterms:created>
  <dcterms:modified xsi:type="dcterms:W3CDTF">2023-01-16T19:48:21Z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EA9C22F0E41541FA8C441ECDF43E583F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