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511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  <p:sldId id="494" r:id="rId28"/>
    <p:sldId id="495" r:id="rId29"/>
    <p:sldId id="496" r:id="rId30"/>
    <p:sldId id="497" r:id="rId31"/>
    <p:sldId id="498" r:id="rId32"/>
    <p:sldId id="499" r:id="rId33"/>
    <p:sldId id="500" r:id="rId34"/>
    <p:sldId id="501" r:id="rId35"/>
    <p:sldId id="502" r:id="rId36"/>
    <p:sldId id="503" r:id="rId37"/>
    <p:sldId id="504" r:id="rId38"/>
    <p:sldId id="505" r:id="rId39"/>
    <p:sldId id="506" r:id="rId40"/>
    <p:sldId id="507" r:id="rId41"/>
    <p:sldId id="508" r:id="rId42"/>
    <p:sldId id="509" r:id="rId43"/>
    <p:sldId id="510" r:id="rId4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30" d="100"/>
          <a:sy n="130" d="100"/>
        </p:scale>
        <p:origin x="-1074" y="-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2AD2346-F570-4FDE-A5FB-2AA2308FC91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64FE156-4F8D-409A-8242-C6D2C7C9E4C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53428A-66D5-4004-BF08-543CEFD331CD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08900AB-8374-4C12-AEA6-6DEBEF69D7A8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86D4C66-B67F-4DE0-90BF-C8AAC5998484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DCC0315-B83E-45CF-99A6-709908C07C61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EF00C4-37DF-4A84-9B1B-8862E9CEB00F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D748F4B-822D-449C-93CB-6757CC8D8400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A972E70-7D1E-4078-B882-C62C63EA5C63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2187D92-C17C-42D5-959A-12933F3DE550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41F15CB-6C5A-4C45-869C-F1D5D5E2F4FD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F8C74F4-C871-405C-8663-6D29ABA7C459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620CC4A-7D1C-421A-B8F3-B46B5361D87F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88CFC56-5089-46BB-90C1-E410D66B1C4D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0FE0B78-0554-47A4-8692-7583DD2F624A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5EF1A76-5840-4F6E-9DF8-ADED2184DAB8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32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32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DCE9E63-55C9-45CB-B94A-8117485EB035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52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52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CDEE184-03FB-4AD3-A93C-00982DE25FAE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73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73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1CEB1B-E675-4458-9E42-9C7812CB9C6E}" type="slidenum">
              <a:rPr lang="zh-CN" altLang="en-US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93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93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D6761E8-620C-44EF-9CD8-24541CB75C64}" type="slidenum">
              <a:rPr lang="zh-CN" altLang="en-US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14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14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5577533-3825-4F67-A70A-94969031F8D7}" type="slidenum">
              <a:rPr lang="zh-CN" altLang="en-US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34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34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CFE4A5B-9374-4955-BE71-1409CCF958CC}" type="slidenum">
              <a:rPr lang="zh-CN" altLang="en-US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55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55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870F701-1611-4E90-AA38-8875AF36D309}" type="slidenum">
              <a:rPr lang="zh-CN" altLang="en-US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75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75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D7747B1-BD0E-4771-BFF0-A3632E78F085}" type="slidenum">
              <a:rPr lang="zh-CN" altLang="en-US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05CD24-BA07-48D2-A5E5-C970A5093C93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96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96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E16BF27-A11E-44A5-9CB5-EB0D809292C7}" type="slidenum">
              <a:rPr lang="zh-CN" altLang="en-US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16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16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4B31676-8FE2-4AE5-AF4D-954099DB299D}" type="slidenum">
              <a:rPr lang="zh-CN" altLang="en-US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37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37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EB6B2F4-65F6-4800-B6DD-93C009517207}" type="slidenum">
              <a:rPr lang="zh-CN" altLang="en-US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57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57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54B77D-A281-4D74-AAD7-A04EC62C5F47}" type="slidenum">
              <a:rPr lang="zh-CN" altLang="en-US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78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78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E8E9AC3-7BF3-4B64-8FC6-05563D8F2DB3}" type="slidenum">
              <a:rPr lang="zh-CN" altLang="en-US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98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98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6DECD37-FFEA-43B6-9F03-6E8038D5CDF7}" type="slidenum">
              <a:rPr lang="zh-CN" altLang="en-US"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19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7D66959-3079-4AD6-904D-21205EB183D8}" type="slidenum">
              <a:rPr lang="zh-CN" altLang="en-US"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39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39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C8E015-4E24-41AE-8661-BDEA43C4341C}" type="slidenum">
              <a:rPr lang="zh-CN" altLang="en-US"/>
              <a:t>38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60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60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F92BDD3-187C-4AD9-98DF-E6F2F52F9B2E}" type="slidenum">
              <a:rPr lang="zh-CN" altLang="en-US"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80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80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7EEFBBA-A9EB-499D-B3F8-E74759FDA4EA}" type="slidenum">
              <a:rPr lang="zh-CN" altLang="en-US"/>
              <a:t>40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0A6E4B5-C7B2-4A6E-8B2C-E185CBD829BC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901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901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B93C1B2-EE63-4630-9337-A7460FB1D119}" type="slidenum">
              <a:rPr lang="zh-CN" altLang="en-US"/>
              <a:t>41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921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921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06084A4-D16D-46AB-9770-F1E7ADA8A5A8}" type="slidenum">
              <a:rPr lang="zh-CN" altLang="en-US"/>
              <a:t>42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942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942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DEAF4B0-9DF0-43E0-BAE9-6053F437C7B2}" type="slidenum">
              <a:rPr lang="zh-CN" altLang="en-US"/>
              <a:t>43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4BE4CC-2A3D-4A4F-A611-BA731922B0C6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D335A95-F435-4D5D-B3D1-49A17713E792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F7C4B28-D84C-44B3-A732-1C84D75B8B54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B51FF94-5122-4BA6-9923-3F66A1B73584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4F1EC66-845F-4CC9-AFD5-17C9E2226A33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201E9-AB59-4343-8EC3-AC600D5EA1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BC75B-A10B-4157-AB04-CEE32387F9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1F4D7-E1DC-4F6B-8EF1-1EDBFB4095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A3944AAD-3ABD-4D1D-831A-0171E890396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94CAB-123F-4102-8619-21F661C9ED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27F49-AF96-4586-A499-EC14EAA852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7E7A9919-E447-4E43-98AF-45563D47AC3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578EB3C6-F8F7-4181-9FC9-2651352B7119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565" y="539204"/>
            <a:ext cx="2102644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543434" y="1275606"/>
            <a:ext cx="6444271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6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600" b="1" kern="100" dirty="0" smtClean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Morals </a:t>
            </a:r>
            <a:r>
              <a:rPr lang="en-US" altLang="zh-CN" sz="3600" b="1" dirty="0">
                <a:latin typeface="+mn-lt"/>
                <a:ea typeface="+mn-ea"/>
                <a:cs typeface="+mn-ea"/>
                <a:sym typeface="+mn-lt"/>
              </a:rPr>
              <a:t>and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Virtues</a:t>
            </a:r>
            <a:endParaRPr lang="en-US" altLang="zh-CN" sz="3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64044" y="2989130"/>
            <a:ext cx="8428435" cy="62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73000"/>
              </a:lnSpc>
              <a:spcBef>
                <a:spcPts val="975"/>
              </a:spcBef>
              <a:spcAft>
                <a:spcPts val="975"/>
              </a:spcAft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Section Ⅲ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Reading and Thinking(2)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359569" y="787004"/>
            <a:ext cx="8262938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林巧稚是首届中科院院士中唯一的女院士；她是北京协和医院首位中国籍妇产科主任；她为中国妇产科学研究领域作出巨大贡献。她曾说，“医生给病人开的第一张处方，应是关爱。”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51222" y="411956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tabLst>
                <a:tab pos="2025015" algn="l"/>
              </a:tabLs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1.To a person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nothing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more precious than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their life...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27650" name="对象 1"/>
          <p:cNvGraphicFramePr>
            <a:graphicFrameLocks noChangeAspect="1"/>
          </p:cNvGraphicFramePr>
          <p:nvPr/>
        </p:nvGraphicFramePr>
        <p:xfrm>
          <a:off x="425054" y="872729"/>
          <a:ext cx="7927181" cy="3751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r:id="rId4" imgW="10744200" imgH="5161915" progId="Word.Document.8">
                  <p:embed/>
                </p:oleObj>
              </mc:Choice>
              <mc:Fallback>
                <p:oleObj r:id="rId4" imgW="10744200" imgH="516191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54" y="872729"/>
                        <a:ext cx="7927181" cy="3751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359569" y="938213"/>
            <a:ext cx="8262938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①What a wonderful novel! I have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never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read a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more moving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one.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多么好的一本小说啊！我从未读过比这更感人的了。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②Li Yang studies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harder than anyone else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his class.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李洋在班里学习最努力。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③I have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never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spent a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more worrying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day.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我从来没有经历过比这更令人担忧的一天了。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359568" y="573882"/>
            <a:ext cx="8532911" cy="422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补全句子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①I have never heard a  ____________ (good) voice than hers.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②No other book has had a  ____________(great) effect on my life.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③Canada has more fresh water  ____________ any of the other countries in the world.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④Tom is  ____________________________________________________ in his class.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汤姆是他班上最聪明的学生。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⑤Nothing is  __________________________________________________ practice.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实践最为重要。</a:t>
            </a:r>
          </a:p>
        </p:txBody>
      </p:sp>
      <p:sp>
        <p:nvSpPr>
          <p:cNvPr id="4" name="矩形 3"/>
          <p:cNvSpPr/>
          <p:nvPr/>
        </p:nvSpPr>
        <p:spPr>
          <a:xfrm>
            <a:off x="2937272" y="1437085"/>
            <a:ext cx="8082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better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53979" y="1847851"/>
            <a:ext cx="93480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greater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67138" y="2280048"/>
            <a:ext cx="6386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than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37098" y="3000903"/>
            <a:ext cx="697331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more intelligent than any other student/all the other students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69244" y="3823181"/>
            <a:ext cx="4928272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as/so important as(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more important than)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2.carry 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 through 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帮助某人渡过难关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409575" y="1113235"/>
            <a:ext cx="842843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①We have not enough money to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carry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the plan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through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我们没有足够的钱来完成这项计划。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短语记牢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记牢下列短语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carry on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继续；坚持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carry on with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/doing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继续做某事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carry out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实行；执行；进行；履行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诺言、义务等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carry off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赢得；获得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奖品、荣誉等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1"/>
          <p:cNvSpPr>
            <a:spLocks noChangeArrowheads="1"/>
          </p:cNvSpPr>
          <p:nvPr/>
        </p:nvSpPr>
        <p:spPr bwMode="auto">
          <a:xfrm>
            <a:off x="388144" y="1087042"/>
            <a:ext cx="8180785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②Why not study at medical college like Lin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Qiaozhi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and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carry on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her good work?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为什么不像林巧稚一样在医学院学习并继续她的美好事业呢？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③Jane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carried off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all the prizes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which made her parents proud.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简赢得了全部奖品，这使她的父母非常自豪。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375047" y="873919"/>
            <a:ext cx="8180784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carry her through safely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她安然渡过了难关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carry on with her work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继续做她的工作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介副词填空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①In my opinion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plan should be carried  ____________ immediately.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②You’ll have an accident if you carry  ____________ driving like that.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15676" y="2465785"/>
            <a:ext cx="51520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33880" y="2887266"/>
            <a:ext cx="428643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305992" y="519113"/>
            <a:ext cx="8345090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in context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555" name="矩形 11"/>
          <p:cNvSpPr>
            <a:spLocks noChangeArrowheads="1"/>
          </p:cNvSpPr>
          <p:nvPr/>
        </p:nvSpPr>
        <p:spPr bwMode="auto">
          <a:xfrm>
            <a:off x="321469" y="951310"/>
            <a:ext cx="8428435" cy="2241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As a five-year-old girl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Lin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Qiaozhi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was deeply affected by her mother’s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death.At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age 18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instead of following the traditional path of marriage like the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majority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of girls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she chose to study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medicine.“Why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should girls learn so much? Finding a good husband should be their final goal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！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” her brother complained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thinking of the high tuition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fees.She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responded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“I’d rather stay single to study all my life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！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3219822"/>
            <a:ext cx="8428434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>
              <a:lnSpc>
                <a:spcPct val="150000"/>
              </a:lnSpc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林巧稚就读于鼓浪屿女子师范学校时，有一次上手工编织课，老师夸奖她说：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手很灵巧啊，当个大夫挺合适。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这句话对林巧稚震动很大，她下决心当医生。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11"/>
          <p:cNvSpPr>
            <a:spLocks noChangeArrowheads="1"/>
          </p:cNvSpPr>
          <p:nvPr/>
        </p:nvSpPr>
        <p:spPr bwMode="auto">
          <a:xfrm>
            <a:off x="240507" y="473869"/>
            <a:ext cx="8867997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3.majority </a:t>
            </a:r>
            <a:r>
              <a:rPr lang="en-US" altLang="zh-CN" b="1" i="1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大部分；大多数；大半　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major </a:t>
            </a:r>
            <a:r>
              <a:rPr lang="en-US" altLang="zh-CN" b="1" i="1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较大的；较多的；主要的 </a:t>
            </a:r>
            <a:r>
              <a:rPr lang="en-US" altLang="zh-CN" b="1" i="1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主修 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b="1" i="1" dirty="0">
                <a:latin typeface="+mn-lt"/>
                <a:ea typeface="+mn-ea"/>
                <a:cs typeface="+mn-ea"/>
                <a:sym typeface="+mn-lt"/>
              </a:rPr>
              <a:t>	n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主修课　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minority </a:t>
            </a:r>
            <a:r>
              <a:rPr lang="en-US" altLang="zh-CN" b="1" i="1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少数　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minor </a:t>
            </a:r>
            <a:r>
              <a:rPr lang="en-US" altLang="zh-CN" b="1" i="1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小的，不重要的，不严重的 </a:t>
            </a:r>
            <a:r>
              <a:rPr lang="en-US" altLang="zh-CN" b="1" i="1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副修</a:t>
            </a:r>
          </a:p>
        </p:txBody>
      </p:sp>
      <p:sp>
        <p:nvSpPr>
          <p:cNvPr id="24579" name="矩形 11"/>
          <p:cNvSpPr>
            <a:spLocks noChangeArrowheads="1"/>
          </p:cNvSpPr>
          <p:nvPr/>
        </p:nvSpPr>
        <p:spPr bwMode="auto">
          <a:xfrm>
            <a:off x="403622" y="1338263"/>
            <a:ext cx="8428434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majority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①It is reported that women are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the majority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online shopping.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据报道女性在网购中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 majority of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children in our class have blue eyes.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孩子都是蓝眼睛。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③the majority ____________...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 大多数的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④be ____________ a/the majority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占多数；过半数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36086" y="2095500"/>
            <a:ext cx="830997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占多数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85918" y="2944416"/>
            <a:ext cx="830997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大多数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81395" y="3751660"/>
            <a:ext cx="361637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79749" y="4183857"/>
            <a:ext cx="34208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375047" y="1017985"/>
            <a:ext cx="8180784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①The majority of them  ____________(be) in favor of the proposal then.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②In Britain women are  ____________ the majority.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 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“the majority of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＋可数名词复数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作主语时，谓语动词用复数形式；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“the majority of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＋不可数名词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作主语时，谓语动词用单数形式。</a:t>
            </a:r>
          </a:p>
        </p:txBody>
      </p:sp>
      <p:sp>
        <p:nvSpPr>
          <p:cNvPr id="3" name="矩形 2"/>
          <p:cNvSpPr/>
          <p:nvPr/>
        </p:nvSpPr>
        <p:spPr>
          <a:xfrm>
            <a:off x="2973056" y="1383507"/>
            <a:ext cx="667812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70462" y="1807369"/>
            <a:ext cx="34208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197644" y="1869282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单词语境记忆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根据英汉提示写出单词的适当形式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19" name="Picture 6" descr="课时基础过关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4" y="1221582"/>
            <a:ext cx="8599885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259556" y="2296716"/>
            <a:ext cx="8345091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1.Don’t let the noise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使惊恐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you; it’s only the wind.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2.Can anything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取代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 mother’s love and care?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3.She often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抱怨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that he is dishonest.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4.We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雇用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 driver to take us on a tour of the city yesterday.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27710" y="2356248"/>
            <a:ext cx="70589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scare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40731" y="2755107"/>
            <a:ext cx="93833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replace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01391" y="3176588"/>
            <a:ext cx="12654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complains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69194" y="3586163"/>
            <a:ext cx="70589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hired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85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4.respond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回答；回复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做出反应；回应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response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反应；回复；回答；响应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627" name="矩形 11"/>
          <p:cNvSpPr>
            <a:spLocks noChangeArrowheads="1"/>
          </p:cNvSpPr>
          <p:nvPr/>
        </p:nvSpPr>
        <p:spPr bwMode="auto">
          <a:xfrm>
            <a:off x="383382" y="1144191"/>
            <a:ext cx="842843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体会黑体部分的用法和意义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①She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responded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my letter with a phone call.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made a response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my letter with a phone call.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她收到我的信，给我回了个电话。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 product was developed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response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customers’ demand.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这种产品是为了满足顾客的需要而开发的。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388144" y="1218010"/>
            <a:ext cx="8180785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回应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；对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做出反应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 response to 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响应；反应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通常作状语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⑤make (no) response ____________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对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做出反应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回答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6958" y="1545432"/>
            <a:ext cx="1516697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respond to...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9352" y="1977629"/>
            <a:ext cx="34208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85924" y="2401491"/>
            <a:ext cx="37061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矩形 11"/>
          <p:cNvSpPr>
            <a:spLocks noChangeArrowheads="1"/>
          </p:cNvSpPr>
          <p:nvPr/>
        </p:nvSpPr>
        <p:spPr bwMode="auto">
          <a:xfrm>
            <a:off x="359569" y="834628"/>
            <a:ext cx="842843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respond by a nod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点头答应</a:t>
            </a:r>
            <a:endParaRPr lang="zh-CN" altLang="zh-CN" sz="8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respond with a smile  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以微笑表示回答</a:t>
            </a:r>
            <a:endParaRPr lang="zh-CN" altLang="zh-CN" sz="8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respond to her questions  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回答她的问题</a:t>
            </a:r>
            <a:endParaRPr lang="zh-CN" altLang="zh-CN" sz="8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介词填空</a:t>
            </a:r>
            <a:endParaRPr lang="zh-CN" altLang="zh-CN" sz="8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①The woman conductor kindly responded  ____________ my question.</a:t>
            </a:r>
            <a:endParaRPr lang="zh-CN" altLang="zh-CN" sz="8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②She laughed in response  ____________ his jokes.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30214" y="2833688"/>
            <a:ext cx="37061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49051" y="3265885"/>
            <a:ext cx="37061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1"/>
          <p:cNvSpPr>
            <a:spLocks noChangeArrowheads="1"/>
          </p:cNvSpPr>
          <p:nvPr/>
        </p:nvSpPr>
        <p:spPr bwMode="auto">
          <a:xfrm>
            <a:off x="302419" y="581025"/>
            <a:ext cx="8428435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</a:t>
            </a:r>
            <a:r>
              <a:rPr lang="en-US" altLang="zh-CN" b="1" kern="100">
                <a:latin typeface="+mn-lt"/>
                <a:ea typeface="+mn-ea"/>
                <a:cs typeface="+mn-ea"/>
                <a:sym typeface="+mn-lt"/>
              </a:rPr>
              <a:t>in context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699" name="矩形 11"/>
          <p:cNvSpPr>
            <a:spLocks noChangeArrowheads="1"/>
          </p:cNvSpPr>
          <p:nvPr/>
        </p:nvSpPr>
        <p:spPr bwMode="auto">
          <a:xfrm>
            <a:off x="295275" y="1013223"/>
            <a:ext cx="8512969" cy="298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Eight years later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Lin graduated from Peking Union Medical College (PUMC) with the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Wenhai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Scholarship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the highest prize given to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graduates.She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immediately became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the first woman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ever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to be hired as a resident physician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in the OB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GYN department of the PUMC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Hospital.Within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six months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she was named a chief resident physician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a position that usually took four years to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achieve.After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working for a few years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she was sent to study in Europe and then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in 1939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in the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US.She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greatly impressed her American colleagues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who invited her to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stay.Dr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Lin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however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rejected the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offer.She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wanted to serve the women and children at home.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1"/>
          <p:cNvSpPr>
            <a:spLocks noChangeArrowheads="1"/>
          </p:cNvSpPr>
          <p:nvPr/>
        </p:nvSpPr>
        <p:spPr bwMode="auto">
          <a:xfrm>
            <a:off x="415528" y="759619"/>
            <a:ext cx="8099822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1921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年夏，林巧稚到上海报考北京协和医学院。考试时，一个女友突然晕倒了，林巧稚毅然放下未完成的试卷去照顾病人。主考官被她舍己为人的精神以及卷面的才华所感动，录取她入学。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1929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年，林巧稚以优异的成绩毕业，获博士学位，被留在北京协和医院当妇产科医生。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1"/>
          <p:cNvSpPr>
            <a:spLocks noChangeArrowheads="1"/>
          </p:cNvSpPr>
          <p:nvPr/>
        </p:nvSpPr>
        <p:spPr bwMode="auto">
          <a:xfrm>
            <a:off x="251222" y="573881"/>
            <a:ext cx="8428434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5.She immediately became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 first woman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ever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 be hired as a resident physician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the OB-GYN department of the PUMC Hospital.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她很快成为了第一个被聘为北京协和医学院妇产科住院医师的女性。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747" name="矩形 11"/>
          <p:cNvSpPr>
            <a:spLocks noChangeArrowheads="1"/>
          </p:cNvSpPr>
          <p:nvPr/>
        </p:nvSpPr>
        <p:spPr bwMode="auto">
          <a:xfrm>
            <a:off x="413148" y="1828800"/>
            <a:ext cx="8345090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【句式解读】　句中不定式短语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to be hired as a resident physician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作后置定语，修饰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 first woman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【用法总结】　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 first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 second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 last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 next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 only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等词和形容词最高级后或在被这些词修饰的名词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代词后，常用不定式作定语。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1"/>
          <p:cNvSpPr>
            <a:spLocks noChangeArrowheads="1"/>
          </p:cNvSpPr>
          <p:nvPr/>
        </p:nvSpPr>
        <p:spPr bwMode="auto">
          <a:xfrm>
            <a:off x="375047" y="846535"/>
            <a:ext cx="8180784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time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chance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ability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promise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等抽象名词后，常用不定式作定语。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 Impressionists were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 first painters to work outdoors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印象派画家是第一批在户外写生的画家。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 best way to travel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is to take a high-speed train.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最好的旅行方式是坐高铁。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③The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chance to go for a picnic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has been ruined.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我们去野餐的机会被毁了。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矩形 11"/>
          <p:cNvSpPr>
            <a:spLocks noChangeArrowheads="1"/>
          </p:cNvSpPr>
          <p:nvPr/>
        </p:nvSpPr>
        <p:spPr bwMode="auto">
          <a:xfrm>
            <a:off x="359569" y="835819"/>
            <a:ext cx="8262938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①He is the only man  ________________________.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他是唯一知道真相的人。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②The public never had faith in his ability  ______________________.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公众从来不相信他有能力做好这一工作。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③The next man  ________________________ was selling expensive pens and watches.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接着向我走过来的那个人是卖高档钢笔和手表的。</a:t>
            </a:r>
          </a:p>
        </p:txBody>
      </p:sp>
      <p:sp>
        <p:nvSpPr>
          <p:cNvPr id="3" name="矩形 2"/>
          <p:cNvSpPr/>
          <p:nvPr/>
        </p:nvSpPr>
        <p:spPr>
          <a:xfrm>
            <a:off x="2616291" y="1213248"/>
            <a:ext cx="208262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know the truth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85927" y="2022873"/>
            <a:ext cx="209262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 the job well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51752" y="2833688"/>
            <a:ext cx="1894942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approach me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11"/>
          <p:cNvSpPr>
            <a:spLocks noChangeArrowheads="1"/>
          </p:cNvSpPr>
          <p:nvPr/>
        </p:nvSpPr>
        <p:spPr bwMode="auto">
          <a:xfrm>
            <a:off x="251222" y="573882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6.hire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聘任；雇用；租用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租借；租用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819" name="矩形 11"/>
          <p:cNvSpPr>
            <a:spLocks noChangeArrowheads="1"/>
          </p:cNvSpPr>
          <p:nvPr/>
        </p:nvSpPr>
        <p:spPr bwMode="auto">
          <a:xfrm>
            <a:off x="413147" y="1006079"/>
            <a:ext cx="8428434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hire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①This car is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for/on hire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这辆车是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②We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hired a driver to take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us on a tour of the city.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我们雇了一个司机带我们游览这个城市。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 hire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供出租；出租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④hire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____________...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雇用某人做某事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3741" y="1762125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出租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3016" y="3427810"/>
            <a:ext cx="84382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for/on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45504" y="3860007"/>
            <a:ext cx="73449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1"/>
          <p:cNvSpPr>
            <a:spLocks noChangeArrowheads="1"/>
          </p:cNvSpPr>
          <p:nvPr/>
        </p:nvSpPr>
        <p:spPr bwMode="auto">
          <a:xfrm>
            <a:off x="388144" y="872729"/>
            <a:ext cx="818078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be in the hire of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受雇于某人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hire a bus 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租辆公共汽车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介词填空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①There are boats  ____________ hire on the lake.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 hospital hired him  ____________(do) some work.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5109" y="2463404"/>
            <a:ext cx="84382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for/on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45691" y="2887266"/>
            <a:ext cx="73449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334566" y="897732"/>
            <a:ext cx="8557914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5.He was afraid she would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拒绝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him because he was a foreigner.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6.Charles declared the result of the  ____________(elect).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7.She won a  ____________(scholar) to go to university.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8.There has been very little  ____________(respond) to our call for help.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9.The news of their  ____________(marry) was not made public until three months later.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10.The  ____________(major) of his books are kept upstairs.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20641" y="941785"/>
            <a:ext cx="74917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reject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69532" y="1382317"/>
            <a:ext cx="10153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election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56160" y="1763317"/>
            <a:ext cx="13889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scholarship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48026" y="2160985"/>
            <a:ext cx="113871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response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1979" y="2572942"/>
            <a:ext cx="11275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marriage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75936" y="3327575"/>
            <a:ext cx="104900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majority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</a:t>
            </a:r>
            <a:r>
              <a:rPr lang="en-US" altLang="zh-CN" b="1" kern="100">
                <a:latin typeface="+mn-lt"/>
                <a:ea typeface="+mn-ea"/>
                <a:cs typeface="+mn-ea"/>
                <a:sym typeface="+mn-lt"/>
              </a:rPr>
              <a:t>in context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867" name="矩形 11"/>
          <p:cNvSpPr>
            <a:spLocks noChangeArrowheads="1"/>
          </p:cNvSpPr>
          <p:nvPr/>
        </p:nvSpPr>
        <p:spPr bwMode="auto">
          <a:xfrm>
            <a:off x="294085" y="1141810"/>
            <a:ext cx="8512969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1941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Lin became the first Chinese woman ever to be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appointed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director of the OB-GYN department of the PUMC Hospital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just a few months later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department was closed because of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war.Thinking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of all the people still in need of help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Lin opened a private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clinic.She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charged very low fees to treat patients and often reduced costs for poor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patients.At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times she was even seen riding a donkey to faraway villages to provide medical care.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11"/>
          <p:cNvSpPr>
            <a:spLocks noChangeArrowheads="1"/>
          </p:cNvSpPr>
          <p:nvPr/>
        </p:nvSpPr>
        <p:spPr bwMode="auto">
          <a:xfrm>
            <a:off x="388144" y="1002506"/>
            <a:ext cx="8180785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1941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年底，太平洋战争爆发，北京协和医院关门。林巧稚在北京弄堂小胡同开办私人诊所。她有一个特殊的出诊包，包里总带着现钱，对贫病交困的病人，不收分文药费，还予以资助。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251222" y="627460"/>
            <a:ext cx="8428434" cy="85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7.appoint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任命；委派；指定；约定；确定　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appointment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任命；约会；约定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867" name="矩形 11"/>
          <p:cNvSpPr>
            <a:spLocks noChangeArrowheads="1"/>
          </p:cNvSpPr>
          <p:nvPr/>
        </p:nvSpPr>
        <p:spPr bwMode="auto">
          <a:xfrm>
            <a:off x="398860" y="1088231"/>
            <a:ext cx="8261747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appoint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was appointed as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volcanologist twenty years ago.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二十年前我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火山学家。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②We must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appoint somebody to finish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tough task.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我们得指定一个人去完成这项艰难的任务。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③appoint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____________/to be...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任命某人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某职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④appoint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____________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委派某人做某事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9842" y="1877616"/>
            <a:ext cx="1061829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被任命为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09647" y="3512344"/>
            <a:ext cx="37414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49114" y="3921919"/>
            <a:ext cx="73449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334566" y="1146572"/>
            <a:ext cx="8261747" cy="168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 man has been appointed  ____________(be) managing director of the department.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②I’ve got a cold and I’ll make an  ____________ (appoint) with my doctor.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51388" y="1491854"/>
            <a:ext cx="71846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be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06388" y="1905000"/>
            <a:ext cx="157639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appointment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</a:t>
            </a:r>
            <a:r>
              <a:rPr lang="en-US" altLang="zh-CN" b="1" kern="100">
                <a:latin typeface="+mn-lt"/>
                <a:ea typeface="+mn-ea"/>
                <a:cs typeface="+mn-ea"/>
                <a:sym typeface="+mn-lt"/>
              </a:rPr>
              <a:t>in context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867" name="矩形 11"/>
          <p:cNvSpPr>
            <a:spLocks noChangeArrowheads="1"/>
          </p:cNvSpPr>
          <p:nvPr/>
        </p:nvSpPr>
        <p:spPr bwMode="auto">
          <a:xfrm>
            <a:off x="294085" y="1141810"/>
            <a:ext cx="8512969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new People’s Republic of China saw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Lin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Qiaozhi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playing a key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role.In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1954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was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elected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the first National People’s Congress and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over the next several decades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held many important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positions.Her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heart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however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was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elsewhere.She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was more interested in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tending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patients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publishing medical research on care for women and children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training the next generation of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doctors.“The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OB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GYN department cares for two lives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 she told new staff in her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department.“As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doctors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should be responsible for the patients and treat them as our sisters.”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441722" y="1002506"/>
            <a:ext cx="8180784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林巧稚高明的医术和崇高的医德得到政府和人民的尊重。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1959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年，她被推选为中国科学院学部委员，在当时是唯一的女学部委员。她是第一届至第五届全国人大代表，第三届起当选为全国人大常务委员，还担任全国妇联副主席。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8.elect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选举；推选；选择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election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选举；推选；当选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867" name="矩形 11"/>
          <p:cNvSpPr>
            <a:spLocks noChangeArrowheads="1"/>
          </p:cNvSpPr>
          <p:nvPr/>
        </p:nvSpPr>
        <p:spPr bwMode="auto">
          <a:xfrm>
            <a:off x="377429" y="1141810"/>
            <a:ext cx="8345090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elect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 old man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elected to live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on a mountain for his rest life.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老人决定在山上度过余生。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②In addition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have such a good command of English that 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am elected as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assistant to my English teacher.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另外，我英语掌握得很好，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英语课代表。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62951" y="3161110"/>
            <a:ext cx="830997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被选为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矩形 11"/>
          <p:cNvSpPr>
            <a:spLocks noChangeArrowheads="1"/>
          </p:cNvSpPr>
          <p:nvPr/>
        </p:nvSpPr>
        <p:spPr bwMode="auto">
          <a:xfrm>
            <a:off x="413147" y="681037"/>
            <a:ext cx="8099822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③elect ____________ sth 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决定</a:t>
            </a: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选择干某事</a:t>
            </a:r>
            <a:endParaRPr lang="zh-CN" altLang="zh-CN" sz="8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④elect sb (to be/____________)...  </a:t>
            </a:r>
            <a:r>
              <a:rPr lang="zh-CN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选某人为</a:t>
            </a:r>
            <a:r>
              <a:rPr lang="en-US" altLang="zh-CN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……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①Within three months of his  ____________(elect) he was forced to resign.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②California elected  ____________(become) the thirty-first federal state of the USA in 1850.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1673" y="1051323"/>
            <a:ext cx="73449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90634" y="1483519"/>
            <a:ext cx="37414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17820" y="2293144"/>
            <a:ext cx="1015343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election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97101" y="2680098"/>
            <a:ext cx="1329210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become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9.tend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照顾；照料；护理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倾向；趋于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tendency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倾向；偏好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867" name="矩形 11"/>
          <p:cNvSpPr>
            <a:spLocks noChangeArrowheads="1"/>
          </p:cNvSpPr>
          <p:nvPr/>
        </p:nvSpPr>
        <p:spPr bwMode="auto">
          <a:xfrm>
            <a:off x="398860" y="1141810"/>
            <a:ext cx="8261747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tend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①It means that more heat energy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tends to be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trapped in the atmosphere.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它意味着更多的热能将被困在大气层中。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 sort of music I listen to varies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tend to/towards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our folk music.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我所听的音乐形形色色，但是我更倾向于我们的民族音乐。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③He is absent from the meeting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for he is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tending 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his sick father.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他缺席会议了，因为他在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生病的父亲。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75856" y="3867894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照顾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375047" y="1069181"/>
            <a:ext cx="8180784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④tend ____________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常常会做某事；倾向于做某事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⑤tend ____________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趋向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；倾向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⑥tend (____________)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look after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照顾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；护理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30002" y="1437085"/>
            <a:ext cx="73449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24981" y="1882379"/>
            <a:ext cx="135287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to/towards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75032" y="2270523"/>
            <a:ext cx="37061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短语语境填空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根据汉语提示写出适当的短语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315516" y="1113235"/>
            <a:ext cx="8576964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1.Their faith and courage  __________________________(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帮助他们渡过难关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at last.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2.We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往往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meet up for lunch once a week.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3.New students should pay the whole year’s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学费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at registration.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4.I am working as a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住院医师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in one of the first rate hospitals in China.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5.He was sorry for the soldier who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弥留之际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in Algiers.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6.I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毕业于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Nanjing University in June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2000.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40856" y="1157288"/>
            <a:ext cx="25076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carried them through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119" y="1577579"/>
            <a:ext cx="94577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tend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00192" y="1946818"/>
            <a:ext cx="13856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tuition fees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94269" y="2712485"/>
            <a:ext cx="21277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resident physician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09757" y="3594465"/>
            <a:ext cx="113877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lay dying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3568" y="3964085"/>
            <a:ext cx="188218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graduated 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矩形 11"/>
          <p:cNvSpPr>
            <a:spLocks noChangeArrowheads="1"/>
          </p:cNvSpPr>
          <p:nvPr/>
        </p:nvSpPr>
        <p:spPr bwMode="auto">
          <a:xfrm>
            <a:off x="388144" y="627460"/>
            <a:ext cx="8180785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tend a customer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招待顾客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tend a grocery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管理一所杂货铺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tend towards the world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走向世界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tend to put on weight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往往会发福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①My grandmother tends  ____________(go) to bed early every day.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②Most physicists tend  ____________ the latter opinion.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57598" y="3013473"/>
            <a:ext cx="73449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go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69222" y="3481388"/>
            <a:ext cx="135287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to/towards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251222" y="411956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</a:t>
            </a:r>
            <a:r>
              <a:rPr lang="en-US" altLang="zh-CN" b="1" kern="100">
                <a:latin typeface="+mn-lt"/>
                <a:ea typeface="+mn-ea"/>
                <a:cs typeface="+mn-ea"/>
                <a:sym typeface="+mn-lt"/>
              </a:rPr>
              <a:t>in context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867" name="矩形 11"/>
          <p:cNvSpPr>
            <a:spLocks noChangeArrowheads="1"/>
          </p:cNvSpPr>
          <p:nvPr/>
        </p:nvSpPr>
        <p:spPr bwMode="auto">
          <a:xfrm>
            <a:off x="294085" y="872729"/>
            <a:ext cx="8512969" cy="2241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Though Lin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Qiaozhi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never married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she was known as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the“mother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of ten thousand babies”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having delivered over 50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000 babies in her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lifetime.Dr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Lin did not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retire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until the day she died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22 April 1983.Since she had no children of her own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she left her savings to a kindergarten and a fund for new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doctors.And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even as she lay dying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her final thoughts were for others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“I’m ready to go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” she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said.“Don’t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try to rescue me any 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more.Don’t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waste the medicine any more.”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132" name="矩形 11"/>
          <p:cNvSpPr>
            <a:spLocks noChangeArrowheads="1"/>
          </p:cNvSpPr>
          <p:nvPr/>
        </p:nvSpPr>
        <p:spPr bwMode="auto">
          <a:xfrm>
            <a:off x="251222" y="3417094"/>
            <a:ext cx="8428434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indent="540385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林巧稚不顾病魔缠身，仍抱病和学生们通力合作，经过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年努力，于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1980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月完成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部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50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万字的巨著《妇科肿瘤》。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1983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月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22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日，林巧稚病逝，终年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82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岁。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10.retire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.&amp;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退休；退职；退出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508397" y="907256"/>
            <a:ext cx="8180784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retire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①She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retired from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bank last year.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她去年从银行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②He is hoping to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retire early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on healthy grounds.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他希望以健康理由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③retire 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退休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④retire early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提前退休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50237" y="1702594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退休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38517" y="2518173"/>
            <a:ext cx="1061829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提前退休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15937" y="3327798"/>
            <a:ext cx="667427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矩形 11"/>
          <p:cNvSpPr>
            <a:spLocks noChangeArrowheads="1"/>
          </p:cNvSpPr>
          <p:nvPr/>
        </p:nvSpPr>
        <p:spPr bwMode="auto">
          <a:xfrm>
            <a:off x="441722" y="872729"/>
            <a:ext cx="8180784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 retired clerk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退休的职员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retire from work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退休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retire from a fight 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退出斗争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He retired  ____________ the Navy in 1986.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85005" y="2906316"/>
            <a:ext cx="667427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303610" y="454819"/>
            <a:ext cx="8345090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句式语境仿写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303610" y="887016"/>
            <a:ext cx="8345090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1.To a person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nothing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more precious than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their life...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对一个人来说，没有什么比他们的生命更加珍贵的了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再没有比这更好的了。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他想。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“_______________________________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 he thought.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2.She immediately became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 first woman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ever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 be hired as a resident physician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the OB-GYN department of the PUMC Hospital.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她很快成为了第一个被聘为北京协和医学院妇产科住院医师的女性。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他总是第一个来，最后一个走。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He is always ________________________ and  ________________________.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19162" y="2171701"/>
            <a:ext cx="385874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Nothing could be better than this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65735" y="4245769"/>
            <a:ext cx="197368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first to come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81626" y="4225529"/>
            <a:ext cx="18935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last to leave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51222" y="951310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语境串记多义词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305991" y="1391841"/>
            <a:ext cx="8428434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1.Of course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can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respond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their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response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当然我们能以牙还牙。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2.You can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hire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bike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because there are many bicycles on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hire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his area.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你可以租一个自行车，这地方有许多自行车出租。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7411" name="Picture 5" descr="记单词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5485" y="594122"/>
            <a:ext cx="47267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矩形 2"/>
          <p:cNvSpPr>
            <a:spLocks noChangeArrowheads="1"/>
          </p:cNvSpPr>
          <p:nvPr/>
        </p:nvSpPr>
        <p:spPr bwMode="auto">
          <a:xfrm>
            <a:off x="4281518" y="477441"/>
            <a:ext cx="83099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tabLst>
                <a:tab pos="2025015" algn="l"/>
              </a:tabLst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记单词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334566" y="465535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构词法助记派生词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384572" y="897732"/>
            <a:ext cx="8262938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名词后缀：－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age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，－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ity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，－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，－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ship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，－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ion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，－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，－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ance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marry(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.)→marriage(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major(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.)→majority(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respond(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.)→response(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scholar(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.)→scholarship(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reject(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.)→rejection(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elect(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.)→election(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save(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.)→saving(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insure(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.)→insurance(</a:t>
            </a:r>
            <a:r>
              <a:rPr lang="en-US" altLang="zh-CN" i="1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句型公式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5" name="矩形 11"/>
          <p:cNvSpPr>
            <a:spLocks noChangeArrowheads="1"/>
          </p:cNvSpPr>
          <p:nvPr/>
        </p:nvSpPr>
        <p:spPr bwMode="auto">
          <a:xfrm>
            <a:off x="414338" y="1166813"/>
            <a:ext cx="8261747" cy="168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否定词＋形容词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副词比较级＋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than...”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结构，用比较级结构表示最高级的含义。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first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second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last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next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only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等词和形容词最高级后或在被这些词修饰的名词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代词后，常用不定式作定语。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251222" y="1113234"/>
            <a:ext cx="8428434" cy="85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in context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MOTHER OF TEN THOUSAND BABIES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413147" y="1933575"/>
            <a:ext cx="8428434" cy="209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“Life is precious....To a person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nothing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more precious than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their life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if they entrust me with that life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how could I refuse that trust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saying I’m cold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hungry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or tired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 These words of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Lin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Qiaozhi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give us a look into the heart of this amazing woman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what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carried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through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life of hard choices.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3555" name="Picture 5" descr="课文整体突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7" y="519113"/>
            <a:ext cx="8599885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wgyzeyyz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2103</Words>
  <Application>Microsoft Office PowerPoint</Application>
  <PresentationFormat>全屏显示(16:9)</PresentationFormat>
  <Paragraphs>339</Paragraphs>
  <Slides>43</Slides>
  <Notes>42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43</vt:i4>
      </vt:variant>
    </vt:vector>
  </HeadingPairs>
  <TitlesOfParts>
    <vt:vector size="52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2023-01-16T19:48:43Z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A7E2C624398C49FD9A723F937D118074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