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18008-2C0C-4187-99C2-BC0B24419C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E5C30-DB5E-4149-8F34-7CC836C69C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1BD25-0270-4BCC-9DED-BF28BBC7D2B4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E5C30-DB5E-4149-8F34-7CC836C69C5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FD499-D97E-4425-817F-C2698E03B27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D9EEB-B30B-4615-B8CC-6ECCF084584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20ABE-0384-4EC1-912C-BA5E8C7A8F0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CFCA4-DB6E-4D87-A326-80C809FA3E9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A8137-AD58-45CE-863B-7E1A2EB6E7B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D2173-9506-41D1-8BB0-A9DF24E65FD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55BC-DFAE-4871-8FDE-B0B49C7A062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73667-55F0-443F-A651-DB126692B1B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56460-D82E-46DD-8A06-41840D083D6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A4537-A685-4D73-A059-D2AEB66F836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D4CA27-AC0D-4B8C-A90F-DCEF0CBF82F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7250" y="1898830"/>
            <a:ext cx="8229600" cy="1143000"/>
          </a:xfrm>
        </p:spPr>
        <p:txBody>
          <a:bodyPr/>
          <a:lstStyle/>
          <a:p>
            <a:r>
              <a:rPr lang="en-US" altLang="zh-CN" sz="8000" b="1" dirty="0" smtClean="0">
                <a:latin typeface="汉仪大宋简" pitchFamily="49" charset="-122"/>
                <a:ea typeface="汉仪大宋简" pitchFamily="49" charset="-122"/>
              </a:rPr>
              <a:t>22.6 </a:t>
            </a:r>
            <a:r>
              <a:rPr lang="zh-CN" altLang="en-US" sz="8000" b="1" dirty="0" smtClean="0">
                <a:latin typeface="汉仪大宋简" pitchFamily="49" charset="-122"/>
                <a:ea typeface="汉仪大宋简" pitchFamily="49" charset="-122"/>
              </a:rPr>
              <a:t>正</a:t>
            </a:r>
            <a:r>
              <a:rPr lang="zh-CN" altLang="en-US" sz="8000" b="1" dirty="0">
                <a:latin typeface="汉仪大宋简" pitchFamily="49" charset="-122"/>
                <a:ea typeface="汉仪大宋简" pitchFamily="49" charset="-122"/>
              </a:rPr>
              <a:t>方形</a:t>
            </a:r>
          </a:p>
        </p:txBody>
      </p:sp>
      <p:sp>
        <p:nvSpPr>
          <p:cNvPr id="7" name="矩形 6"/>
          <p:cNvSpPr/>
          <p:nvPr/>
        </p:nvSpPr>
        <p:spPr>
          <a:xfrm>
            <a:off x="2904805" y="51841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课堂练习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正方形具有而矩形不一定具有的性质是</a:t>
            </a:r>
            <a:r>
              <a:rPr lang="en-US" altLang="zh-CN" dirty="0"/>
              <a:t>----2</a:t>
            </a:r>
            <a:r>
              <a:rPr lang="zh-CN" altLang="en-US" dirty="0"/>
              <a:t>正方形具有而菱形不一定具有的性质是</a:t>
            </a:r>
            <a:r>
              <a:rPr lang="en-US" altLang="zh-CN" dirty="0"/>
              <a:t>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6870700" cy="1600200"/>
          </a:xfrm>
        </p:spPr>
        <p:txBody>
          <a:bodyPr/>
          <a:lstStyle/>
          <a:p>
            <a:r>
              <a:rPr lang="zh-CN" altLang="en-US" sz="3200" dirty="0"/>
              <a:t>课堂练习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9144000" cy="4217987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．正方形的一边长</a:t>
            </a:r>
            <a:r>
              <a:rPr lang="en-US" altLang="zh-CN" dirty="0"/>
              <a:t>5cm</a:t>
            </a:r>
            <a:r>
              <a:rPr lang="zh-CN" altLang="en-US" dirty="0"/>
              <a:t>，则周长为</a:t>
            </a:r>
            <a:r>
              <a:rPr lang="zh-CN" altLang="en-US" u="sng" dirty="0"/>
              <a:t>		</a:t>
            </a:r>
            <a:r>
              <a:rPr lang="zh-CN" altLang="en-US" dirty="0"/>
              <a:t>，面积为</a:t>
            </a:r>
            <a:r>
              <a:rPr lang="zh-CN" altLang="en-US" u="sng" dirty="0"/>
              <a:t>			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．正方形有	</a:t>
            </a:r>
            <a:r>
              <a:rPr lang="zh-CN" altLang="en-US" u="sng" dirty="0"/>
              <a:t>	</a:t>
            </a:r>
            <a:r>
              <a:rPr lang="zh-CN" altLang="en-US" dirty="0"/>
              <a:t> 条对称轴。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．正方形具有而矩形不一定具有的特征是</a:t>
            </a:r>
            <a:r>
              <a:rPr lang="en-US" altLang="zh-CN" dirty="0"/>
              <a:t>(		)</a:t>
            </a:r>
          </a:p>
          <a:p>
            <a:r>
              <a:rPr lang="en-US" altLang="zh-CN" dirty="0" smtClean="0"/>
              <a:t>A</a:t>
            </a:r>
            <a:r>
              <a:rPr lang="zh-CN" altLang="en-US" dirty="0"/>
              <a:t>．四个角都是直</a:t>
            </a:r>
            <a:r>
              <a:rPr lang="zh-CN" altLang="en-US" dirty="0" smtClean="0"/>
              <a:t>角</a:t>
            </a:r>
            <a:r>
              <a:rPr lang="en-US" altLang="zh-CN" dirty="0" smtClean="0"/>
              <a:t>B</a:t>
            </a:r>
            <a:r>
              <a:rPr lang="zh-CN" altLang="en-US" dirty="0"/>
              <a:t>．对角线互相平</a:t>
            </a:r>
            <a:r>
              <a:rPr lang="zh-CN" altLang="en-US" dirty="0" smtClean="0"/>
              <a:t>分</a:t>
            </a:r>
            <a:endParaRPr lang="en-US" altLang="zh-CN" dirty="0" smtClean="0"/>
          </a:p>
          <a:p>
            <a:r>
              <a:rPr lang="en-US" altLang="zh-CN" dirty="0" smtClean="0"/>
              <a:t>C</a:t>
            </a:r>
            <a:r>
              <a:rPr lang="zh-CN" altLang="en-US" dirty="0"/>
              <a:t>．对角线互相垂</a:t>
            </a:r>
            <a:r>
              <a:rPr lang="zh-CN" altLang="en-US" dirty="0" smtClean="0"/>
              <a:t>直</a:t>
            </a:r>
            <a:r>
              <a:rPr lang="en-US" altLang="zh-CN" dirty="0" smtClean="0"/>
              <a:t>D</a:t>
            </a:r>
            <a:r>
              <a:rPr lang="zh-CN" altLang="en-US" dirty="0"/>
              <a:t>．对角线相等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课堂练习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zh-CN" dirty="0"/>
              <a:t>4 </a:t>
            </a:r>
            <a:r>
              <a:rPr lang="zh-CN" altLang="en-US" dirty="0"/>
              <a:t>如图，</a:t>
            </a:r>
            <a:r>
              <a:rPr lang="en-US" altLang="zh-CN" dirty="0"/>
              <a:t>E</a:t>
            </a:r>
            <a:r>
              <a:rPr lang="zh-CN" altLang="en-US" dirty="0"/>
              <a:t>是正方形</a:t>
            </a:r>
            <a:r>
              <a:rPr lang="en-US" altLang="zh-CN" dirty="0"/>
              <a:t>ABCD</a:t>
            </a:r>
            <a:r>
              <a:rPr lang="zh-CN" altLang="en-US" dirty="0"/>
              <a:t>外一点，</a:t>
            </a:r>
            <a:r>
              <a:rPr lang="en-US" altLang="zh-CN" dirty="0"/>
              <a:t>AE</a:t>
            </a:r>
            <a:r>
              <a:rPr lang="zh-CN" altLang="en-US" dirty="0"/>
              <a:t>＝</a:t>
            </a:r>
            <a:r>
              <a:rPr lang="en-US" altLang="zh-CN" dirty="0"/>
              <a:t>AD</a:t>
            </a:r>
            <a:r>
              <a:rPr lang="zh-CN" altLang="en-US" dirty="0"/>
              <a:t>，∠</a:t>
            </a:r>
            <a:r>
              <a:rPr lang="en-US" altLang="zh-CN" dirty="0"/>
              <a:t>ADE</a:t>
            </a:r>
            <a:r>
              <a:rPr lang="zh-CN" altLang="en-US" dirty="0"/>
              <a:t>＝</a:t>
            </a:r>
            <a:r>
              <a:rPr lang="en-US" altLang="zh-CN" dirty="0"/>
              <a:t>75°</a:t>
            </a:r>
            <a:r>
              <a:rPr lang="zh-CN" altLang="en-US" dirty="0"/>
              <a:t>，</a:t>
            </a:r>
          </a:p>
          <a:p>
            <a:pPr marL="609600" indent="-609600"/>
            <a:r>
              <a:rPr lang="zh-CN" altLang="en-US" dirty="0"/>
              <a:t>求∠</a:t>
            </a:r>
            <a:r>
              <a:rPr lang="en-US" altLang="zh-CN" dirty="0"/>
              <a:t>AEB</a:t>
            </a:r>
            <a:r>
              <a:rPr lang="zh-CN" altLang="en-US" dirty="0"/>
              <a:t>的度数</a:t>
            </a:r>
            <a:r>
              <a:rPr lang="zh-CN" altLang="en-US" dirty="0" smtClean="0"/>
              <a:t>。 </a:t>
            </a:r>
            <a:endParaRPr lang="zh-CN" altLang="en-US" dirty="0"/>
          </a:p>
        </p:txBody>
      </p:sp>
      <p:pic>
        <p:nvPicPr>
          <p:cNvPr id="130052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473450"/>
            <a:ext cx="28702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566738" y="381000"/>
            <a:ext cx="7231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图形所具有的性质</a:t>
            </a:r>
            <a:r>
              <a:rPr lang="en-US" altLang="zh-CN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,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在下表相应的空格中打 </a:t>
            </a:r>
            <a:r>
              <a:rPr lang="zh-CN" altLang="en-US" sz="2400" b="1">
                <a:solidFill>
                  <a:srgbClr val="000000"/>
                </a:solidFill>
                <a:ea typeface="黑体" panose="02010609060101010101" charset="-122"/>
              </a:rPr>
              <a:t>”</a:t>
            </a:r>
            <a:r>
              <a:rPr lang="zh-CN" altLang="en-US" sz="24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√</a:t>
            </a:r>
            <a:r>
              <a:rPr lang="zh-CN" altLang="en-US" sz="2400" b="1">
                <a:solidFill>
                  <a:srgbClr val="000000"/>
                </a:solidFill>
                <a:ea typeface="黑体" panose="02010609060101010101" charset="-122"/>
              </a:rPr>
              <a:t>”</a:t>
            </a:r>
            <a:endParaRPr lang="zh-CN" altLang="en-US" sz="2400" b="1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132099" name="Group 3"/>
          <p:cNvGraphicFramePr>
            <a:graphicFrameLocks noGrp="1"/>
          </p:cNvGraphicFramePr>
          <p:nvPr/>
        </p:nvGraphicFramePr>
        <p:xfrm>
          <a:off x="304800" y="1066800"/>
          <a:ext cx="7923213" cy="6415723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平行四边形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矩形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菱形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正方形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对边平行且相等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</a:t>
                      </a:r>
                      <a:endParaRPr kumimoji="0" lang="en-US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四边都相等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四个角都是直角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对角线互相平分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对角线互相垂直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对角线相等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 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对角线平分每一组对角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中心对称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charset="-122"/>
                        </a:rPr>
                        <a:t>轴对称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2169" name="Text Box 73"/>
          <p:cNvSpPr txBox="1">
            <a:spLocks noChangeArrowheads="1"/>
          </p:cNvSpPr>
          <p:nvPr/>
        </p:nvSpPr>
        <p:spPr bwMode="auto">
          <a:xfrm>
            <a:off x="-1920875" y="12922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00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132170" name="Text Box 74"/>
          <p:cNvSpPr txBox="1">
            <a:spLocks noChangeArrowheads="1"/>
          </p:cNvSpPr>
          <p:nvPr/>
        </p:nvSpPr>
        <p:spPr bwMode="auto">
          <a:xfrm>
            <a:off x="-3063875" y="9112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000">
              <a:solidFill>
                <a:srgbClr val="000000"/>
              </a:solidFill>
              <a:ea typeface="黑体" panose="02010609060101010101" charset="-122"/>
            </a:endParaRPr>
          </a:p>
        </p:txBody>
      </p:sp>
      <p:sp>
        <p:nvSpPr>
          <p:cNvPr id="132171" name="Text Box 75"/>
          <p:cNvSpPr txBox="1">
            <a:spLocks noChangeArrowheads="1"/>
          </p:cNvSpPr>
          <p:nvPr/>
        </p:nvSpPr>
        <p:spPr bwMode="auto">
          <a:xfrm>
            <a:off x="-1463675" y="1697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72" name="AutoShape 76"/>
          <p:cNvSpPr>
            <a:spLocks noChangeArrowheads="1"/>
          </p:cNvSpPr>
          <p:nvPr/>
        </p:nvSpPr>
        <p:spPr bwMode="auto">
          <a:xfrm>
            <a:off x="28194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73" name="Text Box 77"/>
          <p:cNvSpPr txBox="1">
            <a:spLocks noChangeArrowheads="1"/>
          </p:cNvSpPr>
          <p:nvPr/>
        </p:nvSpPr>
        <p:spPr bwMode="auto">
          <a:xfrm>
            <a:off x="-1616075" y="131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74" name="AutoShape 78"/>
          <p:cNvSpPr>
            <a:spLocks noChangeArrowheads="1"/>
          </p:cNvSpPr>
          <p:nvPr/>
        </p:nvSpPr>
        <p:spPr bwMode="auto">
          <a:xfrm>
            <a:off x="2819400" y="3276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75" name="Text Box 79"/>
          <p:cNvSpPr txBox="1">
            <a:spLocks noChangeArrowheads="1"/>
          </p:cNvSpPr>
          <p:nvPr/>
        </p:nvSpPr>
        <p:spPr bwMode="auto">
          <a:xfrm>
            <a:off x="-275907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76" name="AutoShape 80"/>
          <p:cNvSpPr>
            <a:spLocks noChangeArrowheads="1"/>
          </p:cNvSpPr>
          <p:nvPr/>
        </p:nvSpPr>
        <p:spPr bwMode="auto">
          <a:xfrm>
            <a:off x="2743200" y="5486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77" name="Text Box 81"/>
          <p:cNvSpPr txBox="1">
            <a:spLocks noChangeArrowheads="1"/>
          </p:cNvSpPr>
          <p:nvPr/>
        </p:nvSpPr>
        <p:spPr bwMode="auto">
          <a:xfrm>
            <a:off x="-2073275" y="1163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78" name="AutoShape 82"/>
          <p:cNvSpPr>
            <a:spLocks noChangeArrowheads="1"/>
          </p:cNvSpPr>
          <p:nvPr/>
        </p:nvSpPr>
        <p:spPr bwMode="auto">
          <a:xfrm>
            <a:off x="4191000" y="3276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79" name="Text Box 83"/>
          <p:cNvSpPr txBox="1">
            <a:spLocks noChangeArrowheads="1"/>
          </p:cNvSpPr>
          <p:nvPr/>
        </p:nvSpPr>
        <p:spPr bwMode="auto">
          <a:xfrm>
            <a:off x="-1997075" y="1773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80" name="AutoShape 84"/>
          <p:cNvSpPr>
            <a:spLocks noChangeArrowheads="1"/>
          </p:cNvSpPr>
          <p:nvPr/>
        </p:nvSpPr>
        <p:spPr bwMode="auto">
          <a:xfrm>
            <a:off x="4191000" y="5486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81" name="Text Box 85"/>
          <p:cNvSpPr txBox="1">
            <a:spLocks noChangeArrowheads="1"/>
          </p:cNvSpPr>
          <p:nvPr/>
        </p:nvSpPr>
        <p:spPr bwMode="auto">
          <a:xfrm>
            <a:off x="-1920875" y="1468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82" name="AutoShape 86"/>
          <p:cNvSpPr>
            <a:spLocks noChangeArrowheads="1"/>
          </p:cNvSpPr>
          <p:nvPr/>
        </p:nvSpPr>
        <p:spPr bwMode="auto">
          <a:xfrm>
            <a:off x="41910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83" name="Text Box 87"/>
          <p:cNvSpPr txBox="1">
            <a:spLocks noChangeArrowheads="1"/>
          </p:cNvSpPr>
          <p:nvPr/>
        </p:nvSpPr>
        <p:spPr bwMode="auto">
          <a:xfrm>
            <a:off x="-16160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84" name="AutoShape 88"/>
          <p:cNvSpPr>
            <a:spLocks noChangeArrowheads="1"/>
          </p:cNvSpPr>
          <p:nvPr/>
        </p:nvSpPr>
        <p:spPr bwMode="auto">
          <a:xfrm>
            <a:off x="4191000" y="2743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85" name="Text Box 89"/>
          <p:cNvSpPr txBox="1">
            <a:spLocks noChangeArrowheads="1"/>
          </p:cNvSpPr>
          <p:nvPr/>
        </p:nvSpPr>
        <p:spPr bwMode="auto">
          <a:xfrm>
            <a:off x="-2073275" y="782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86" name="AutoShape 90"/>
          <p:cNvSpPr>
            <a:spLocks noChangeArrowheads="1"/>
          </p:cNvSpPr>
          <p:nvPr/>
        </p:nvSpPr>
        <p:spPr bwMode="auto">
          <a:xfrm>
            <a:off x="4191000" y="4343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87" name="Text Box 91"/>
          <p:cNvSpPr txBox="1">
            <a:spLocks noChangeArrowheads="1"/>
          </p:cNvSpPr>
          <p:nvPr/>
        </p:nvSpPr>
        <p:spPr bwMode="auto">
          <a:xfrm>
            <a:off x="-2073275" y="2078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88" name="AutoShape 92"/>
          <p:cNvSpPr>
            <a:spLocks noChangeArrowheads="1"/>
          </p:cNvSpPr>
          <p:nvPr/>
        </p:nvSpPr>
        <p:spPr bwMode="auto">
          <a:xfrm>
            <a:off x="4191000" y="5943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89" name="Text Box 93"/>
          <p:cNvSpPr txBox="1">
            <a:spLocks noChangeArrowheads="1"/>
          </p:cNvSpPr>
          <p:nvPr/>
        </p:nvSpPr>
        <p:spPr bwMode="auto">
          <a:xfrm>
            <a:off x="-13874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90" name="Text Box 94"/>
          <p:cNvSpPr txBox="1">
            <a:spLocks noChangeArrowheads="1"/>
          </p:cNvSpPr>
          <p:nvPr/>
        </p:nvSpPr>
        <p:spPr bwMode="auto">
          <a:xfrm>
            <a:off x="-275907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91" name="AutoShape 95"/>
          <p:cNvSpPr>
            <a:spLocks noChangeArrowheads="1"/>
          </p:cNvSpPr>
          <p:nvPr/>
        </p:nvSpPr>
        <p:spPr bwMode="auto">
          <a:xfrm>
            <a:off x="5715000" y="5486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92" name="Text Box 96"/>
          <p:cNvSpPr txBox="1">
            <a:spLocks noChangeArrowheads="1"/>
          </p:cNvSpPr>
          <p:nvPr/>
        </p:nvSpPr>
        <p:spPr bwMode="auto">
          <a:xfrm>
            <a:off x="-24542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93" name="AutoShape 97"/>
          <p:cNvSpPr>
            <a:spLocks noChangeArrowheads="1"/>
          </p:cNvSpPr>
          <p:nvPr/>
        </p:nvSpPr>
        <p:spPr bwMode="auto">
          <a:xfrm>
            <a:off x="57912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94" name="Text Box 98"/>
          <p:cNvSpPr txBox="1">
            <a:spLocks noChangeArrowheads="1"/>
          </p:cNvSpPr>
          <p:nvPr/>
        </p:nvSpPr>
        <p:spPr bwMode="auto">
          <a:xfrm>
            <a:off x="-28352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95" name="AutoShape 99"/>
          <p:cNvSpPr>
            <a:spLocks noChangeArrowheads="1"/>
          </p:cNvSpPr>
          <p:nvPr/>
        </p:nvSpPr>
        <p:spPr bwMode="auto">
          <a:xfrm>
            <a:off x="5791200" y="3733800"/>
            <a:ext cx="3810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96" name="Text Box 100"/>
          <p:cNvSpPr txBox="1">
            <a:spLocks noChangeArrowheads="1"/>
          </p:cNvSpPr>
          <p:nvPr/>
        </p:nvSpPr>
        <p:spPr bwMode="auto">
          <a:xfrm>
            <a:off x="-1997075" y="131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97" name="AutoShape 101"/>
          <p:cNvSpPr>
            <a:spLocks noChangeArrowheads="1"/>
          </p:cNvSpPr>
          <p:nvPr/>
        </p:nvSpPr>
        <p:spPr bwMode="auto">
          <a:xfrm>
            <a:off x="5715000" y="4876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198" name="Text Box 102"/>
          <p:cNvSpPr txBox="1">
            <a:spLocks noChangeArrowheads="1"/>
          </p:cNvSpPr>
          <p:nvPr/>
        </p:nvSpPr>
        <p:spPr bwMode="auto">
          <a:xfrm>
            <a:off x="-1311275" y="1544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199" name="AutoShape 103"/>
          <p:cNvSpPr>
            <a:spLocks noChangeArrowheads="1"/>
          </p:cNvSpPr>
          <p:nvPr/>
        </p:nvSpPr>
        <p:spPr bwMode="auto">
          <a:xfrm>
            <a:off x="57912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00" name="Text Box 104"/>
          <p:cNvSpPr txBox="1">
            <a:spLocks noChangeArrowheads="1"/>
          </p:cNvSpPr>
          <p:nvPr/>
        </p:nvSpPr>
        <p:spPr bwMode="auto">
          <a:xfrm>
            <a:off x="-23780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01" name="AutoShape 105"/>
          <p:cNvSpPr>
            <a:spLocks noChangeArrowheads="1"/>
          </p:cNvSpPr>
          <p:nvPr/>
        </p:nvSpPr>
        <p:spPr bwMode="auto">
          <a:xfrm>
            <a:off x="57912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02" name="Text Box 106"/>
          <p:cNvSpPr txBox="1">
            <a:spLocks noChangeArrowheads="1"/>
          </p:cNvSpPr>
          <p:nvPr/>
        </p:nvSpPr>
        <p:spPr bwMode="auto">
          <a:xfrm>
            <a:off x="-2149475" y="1087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03" name="AutoShape 107"/>
          <p:cNvSpPr>
            <a:spLocks noChangeArrowheads="1"/>
          </p:cNvSpPr>
          <p:nvPr/>
        </p:nvSpPr>
        <p:spPr bwMode="auto">
          <a:xfrm>
            <a:off x="7239000" y="22860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04" name="Text Box 108"/>
          <p:cNvSpPr txBox="1">
            <a:spLocks noChangeArrowheads="1"/>
          </p:cNvSpPr>
          <p:nvPr/>
        </p:nvSpPr>
        <p:spPr bwMode="auto">
          <a:xfrm>
            <a:off x="-17684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05" name="AutoShape 109"/>
          <p:cNvSpPr>
            <a:spLocks noChangeArrowheads="1"/>
          </p:cNvSpPr>
          <p:nvPr/>
        </p:nvSpPr>
        <p:spPr bwMode="auto">
          <a:xfrm>
            <a:off x="7239000" y="2743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06" name="Text Box 110"/>
          <p:cNvSpPr txBox="1">
            <a:spLocks noChangeArrowheads="1"/>
          </p:cNvSpPr>
          <p:nvPr/>
        </p:nvSpPr>
        <p:spPr bwMode="auto">
          <a:xfrm>
            <a:off x="-19970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07" name="AutoShape 111"/>
          <p:cNvSpPr>
            <a:spLocks noChangeArrowheads="1"/>
          </p:cNvSpPr>
          <p:nvPr/>
        </p:nvSpPr>
        <p:spPr bwMode="auto">
          <a:xfrm>
            <a:off x="72390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08" name="Text Box 112"/>
          <p:cNvSpPr txBox="1">
            <a:spLocks noChangeArrowheads="1"/>
          </p:cNvSpPr>
          <p:nvPr/>
        </p:nvSpPr>
        <p:spPr bwMode="auto">
          <a:xfrm>
            <a:off x="-1997075" y="1163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09" name="AutoShape 113"/>
          <p:cNvSpPr>
            <a:spLocks noChangeArrowheads="1"/>
          </p:cNvSpPr>
          <p:nvPr/>
        </p:nvSpPr>
        <p:spPr bwMode="auto">
          <a:xfrm>
            <a:off x="7239000" y="3733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10" name="Text Box 114"/>
          <p:cNvSpPr txBox="1">
            <a:spLocks noChangeArrowheads="1"/>
          </p:cNvSpPr>
          <p:nvPr/>
        </p:nvSpPr>
        <p:spPr bwMode="auto">
          <a:xfrm>
            <a:off x="-22256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11" name="AutoShape 115"/>
          <p:cNvSpPr>
            <a:spLocks noChangeArrowheads="1"/>
          </p:cNvSpPr>
          <p:nvPr/>
        </p:nvSpPr>
        <p:spPr bwMode="auto">
          <a:xfrm>
            <a:off x="7239000" y="4267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12" name="Text Box 116"/>
          <p:cNvSpPr txBox="1">
            <a:spLocks noChangeArrowheads="1"/>
          </p:cNvSpPr>
          <p:nvPr/>
        </p:nvSpPr>
        <p:spPr bwMode="auto">
          <a:xfrm>
            <a:off x="-1844675" y="1087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13" name="AutoShape 117"/>
          <p:cNvSpPr>
            <a:spLocks noChangeArrowheads="1"/>
          </p:cNvSpPr>
          <p:nvPr/>
        </p:nvSpPr>
        <p:spPr bwMode="auto">
          <a:xfrm>
            <a:off x="7239000" y="4876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14" name="Text Box 118"/>
          <p:cNvSpPr txBox="1">
            <a:spLocks noChangeArrowheads="1"/>
          </p:cNvSpPr>
          <p:nvPr/>
        </p:nvSpPr>
        <p:spPr bwMode="auto">
          <a:xfrm>
            <a:off x="-22256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15" name="AutoShape 119"/>
          <p:cNvSpPr>
            <a:spLocks noChangeArrowheads="1"/>
          </p:cNvSpPr>
          <p:nvPr/>
        </p:nvSpPr>
        <p:spPr bwMode="auto">
          <a:xfrm>
            <a:off x="7162800" y="54102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16" name="Text Box 120"/>
          <p:cNvSpPr txBox="1">
            <a:spLocks noChangeArrowheads="1"/>
          </p:cNvSpPr>
          <p:nvPr/>
        </p:nvSpPr>
        <p:spPr bwMode="auto">
          <a:xfrm>
            <a:off x="-1463675" y="935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17" name="AutoShape 121"/>
          <p:cNvSpPr>
            <a:spLocks noChangeArrowheads="1"/>
          </p:cNvSpPr>
          <p:nvPr/>
        </p:nvSpPr>
        <p:spPr bwMode="auto">
          <a:xfrm>
            <a:off x="7239000" y="60198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18" name="Text Box 122"/>
          <p:cNvSpPr txBox="1">
            <a:spLocks noChangeArrowheads="1"/>
          </p:cNvSpPr>
          <p:nvPr/>
        </p:nvSpPr>
        <p:spPr bwMode="auto">
          <a:xfrm>
            <a:off x="-1768475" y="1316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19" name="Text Box 123"/>
          <p:cNvSpPr txBox="1">
            <a:spLocks noChangeArrowheads="1"/>
          </p:cNvSpPr>
          <p:nvPr/>
        </p:nvSpPr>
        <p:spPr bwMode="auto">
          <a:xfrm>
            <a:off x="-1997075" y="2154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20" name="Text Box 124"/>
          <p:cNvSpPr txBox="1">
            <a:spLocks noChangeArrowheads="1"/>
          </p:cNvSpPr>
          <p:nvPr/>
        </p:nvSpPr>
        <p:spPr bwMode="auto">
          <a:xfrm>
            <a:off x="-1997075" y="1925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2221" name="Picture 125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38100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222" name="Text Box 126"/>
          <p:cNvSpPr txBox="1">
            <a:spLocks noChangeArrowheads="1"/>
          </p:cNvSpPr>
          <p:nvPr/>
        </p:nvSpPr>
        <p:spPr bwMode="auto">
          <a:xfrm>
            <a:off x="-2073275" y="101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2223" name="Picture 127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43434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224" name="Text Box 128"/>
          <p:cNvSpPr txBox="1">
            <a:spLocks noChangeArrowheads="1"/>
          </p:cNvSpPr>
          <p:nvPr/>
        </p:nvSpPr>
        <p:spPr bwMode="auto">
          <a:xfrm>
            <a:off x="-2149475" y="101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2225" name="Picture 129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49530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226" name="Text Box 130"/>
          <p:cNvSpPr txBox="1">
            <a:spLocks noChangeArrowheads="1"/>
          </p:cNvSpPr>
          <p:nvPr/>
        </p:nvSpPr>
        <p:spPr bwMode="auto">
          <a:xfrm>
            <a:off x="-2225675" y="1392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2227" name="Picture 131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60198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228" name="Text Box 132"/>
          <p:cNvSpPr txBox="1">
            <a:spLocks noChangeArrowheads="1"/>
          </p:cNvSpPr>
          <p:nvPr/>
        </p:nvSpPr>
        <p:spPr bwMode="auto">
          <a:xfrm>
            <a:off x="-1920875" y="1544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29" name="Text Box 133"/>
          <p:cNvSpPr txBox="1">
            <a:spLocks noChangeArrowheads="1"/>
          </p:cNvSpPr>
          <p:nvPr/>
        </p:nvSpPr>
        <p:spPr bwMode="auto">
          <a:xfrm>
            <a:off x="-1539875" y="1239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30" name="Text Box 134"/>
          <p:cNvSpPr txBox="1">
            <a:spLocks noChangeArrowheads="1"/>
          </p:cNvSpPr>
          <p:nvPr/>
        </p:nvSpPr>
        <p:spPr bwMode="auto">
          <a:xfrm>
            <a:off x="-1920875" y="1011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31" name="Text Box 135"/>
          <p:cNvSpPr txBox="1">
            <a:spLocks noChangeArrowheads="1"/>
          </p:cNvSpPr>
          <p:nvPr/>
        </p:nvSpPr>
        <p:spPr bwMode="auto">
          <a:xfrm>
            <a:off x="-2149475" y="7826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4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232" name="AutoShape 136"/>
          <p:cNvSpPr>
            <a:spLocks noChangeArrowheads="1"/>
          </p:cNvSpPr>
          <p:nvPr/>
        </p:nvSpPr>
        <p:spPr bwMode="auto">
          <a:xfrm>
            <a:off x="5715000" y="5943600"/>
            <a:ext cx="457200" cy="533400"/>
          </a:xfrm>
          <a:prstGeom prst="smileyFace">
            <a:avLst>
              <a:gd name="adj" fmla="val 33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2233" name="AutoShape 137"/>
          <p:cNvSpPr>
            <a:spLocks noChangeArrowheads="1"/>
          </p:cNvSpPr>
          <p:nvPr/>
        </p:nvSpPr>
        <p:spPr bwMode="auto">
          <a:xfrm>
            <a:off x="7239000" y="1752600"/>
            <a:ext cx="457200" cy="4572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32234" name="Picture 138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8194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235" name="Picture 139" descr="GIF01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286000"/>
            <a:ext cx="533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2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2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2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2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2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2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2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2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2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2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2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2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2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2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2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2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2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2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2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2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2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32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32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2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32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32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00"/>
                            </p:stCondLst>
                            <p:childTnLst>
                              <p:par>
                                <p:cTn id="1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500"/>
                            </p:stCondLst>
                            <p:childTnLst>
                              <p:par>
                                <p:cTn id="1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3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72" grpId="0" animBg="1"/>
      <p:bldP spid="132174" grpId="0" animBg="1"/>
      <p:bldP spid="132176" grpId="0" animBg="1"/>
      <p:bldP spid="132178" grpId="0" animBg="1"/>
      <p:bldP spid="132180" grpId="0" animBg="1"/>
      <p:bldP spid="132182" grpId="0" animBg="1"/>
      <p:bldP spid="132184" grpId="0" animBg="1"/>
      <p:bldP spid="132186" grpId="0" animBg="1"/>
      <p:bldP spid="132188" grpId="0" animBg="1"/>
      <p:bldP spid="132191" grpId="0" animBg="1"/>
      <p:bldP spid="132193" grpId="0" animBg="1"/>
      <p:bldP spid="132195" grpId="0" animBg="1"/>
      <p:bldP spid="132197" grpId="0" animBg="1"/>
      <p:bldP spid="132199" grpId="0" animBg="1"/>
      <p:bldP spid="132201" grpId="0" animBg="1"/>
      <p:bldP spid="132203" grpId="0" animBg="1"/>
      <p:bldP spid="132205" grpId="0" animBg="1"/>
      <p:bldP spid="132207" grpId="0" animBg="1"/>
      <p:bldP spid="132209" grpId="0" animBg="1"/>
      <p:bldP spid="132211" grpId="0" animBg="1"/>
      <p:bldP spid="132213" grpId="0" animBg="1"/>
      <p:bldP spid="132215" grpId="0" animBg="1"/>
      <p:bldP spid="132217" grpId="0" animBg="1"/>
      <p:bldP spid="132232" grpId="0" animBg="1"/>
      <p:bldP spid="1322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dirty="0" smtClean="0">
                <a:solidFill>
                  <a:srgbClr val="000000"/>
                </a:solidFill>
              </a:rPr>
              <a:t>学习目标</a:t>
            </a:r>
            <a:r>
              <a:rPr lang="zh-CN" altLang="en-US" b="1" dirty="0" smtClean="0">
                <a:solidFill>
                  <a:srgbClr val="000000"/>
                </a:solidFill>
              </a:rPr>
              <a:t>：</a:t>
            </a:r>
            <a:endParaRPr lang="en-US" altLang="zh-CN" b="1" dirty="0" smtClean="0">
              <a:solidFill>
                <a:srgbClr val="000000"/>
              </a:solidFill>
            </a:endParaRPr>
          </a:p>
          <a:p>
            <a:r>
              <a:rPr lang="en-US" altLang="zh-CN" b="1" dirty="0" smtClean="0">
                <a:solidFill>
                  <a:srgbClr val="000000"/>
                </a:solidFill>
              </a:rPr>
              <a:t>1</a:t>
            </a:r>
            <a:r>
              <a:rPr lang="zh-CN" altLang="en-US" b="1" dirty="0" smtClean="0">
                <a:solidFill>
                  <a:srgbClr val="000000"/>
                </a:solidFill>
              </a:rPr>
              <a:t>了解正方形的定义</a:t>
            </a:r>
          </a:p>
          <a:p>
            <a:r>
              <a:rPr lang="en-US" altLang="zh-CN" b="1" dirty="0" smtClean="0">
                <a:solidFill>
                  <a:srgbClr val="000000"/>
                </a:solidFill>
              </a:rPr>
              <a:t>2</a:t>
            </a:r>
            <a:r>
              <a:rPr lang="zh-CN" altLang="en-US" b="1" dirty="0" smtClean="0">
                <a:solidFill>
                  <a:srgbClr val="000000"/>
                </a:solidFill>
              </a:rPr>
              <a:t>正方形的性质及识别方法</a:t>
            </a:r>
          </a:p>
          <a:p>
            <a:r>
              <a:rPr lang="en-US" altLang="zh-CN" b="1" dirty="0" smtClean="0">
                <a:solidFill>
                  <a:srgbClr val="000000"/>
                </a:solidFill>
              </a:rPr>
              <a:t>3</a:t>
            </a:r>
            <a:r>
              <a:rPr lang="zh-CN" altLang="en-US" b="1" dirty="0" smtClean="0">
                <a:solidFill>
                  <a:srgbClr val="000000"/>
                </a:solidFill>
              </a:rPr>
              <a:t>掌握正方形，矩形，菱形，平行四边形的关系</a:t>
            </a:r>
          </a:p>
          <a:p>
            <a:pPr>
              <a:spcBef>
                <a:spcPct val="50000"/>
              </a:spcBef>
              <a:buFont typeface="Times New Roman" panose="02020603050405020304" pitchFamily="18" charset="0"/>
              <a:buNone/>
            </a:pPr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自学指导</a:t>
            </a:r>
            <a:r>
              <a:rPr lang="en-US" altLang="zh-CN" b="1" dirty="0"/>
              <a:t>1</a:t>
            </a:r>
          </a:p>
        </p:txBody>
      </p:sp>
      <p:sp>
        <p:nvSpPr>
          <p:cNvPr id="119812" name="WordArt 4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12557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9050">
                  <a:solidFill>
                    <a:srgbClr val="000000"/>
                  </a:solidFill>
                  <a:miter lim="800000"/>
                </a:ln>
                <a:solidFill>
                  <a:srgbClr val="00000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画一画，猜一猜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2286000" y="2971800"/>
            <a:ext cx="4572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　请同学们画一个四边形，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要求它既是矩形又是菱形。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517525"/>
            <a:ext cx="396240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000000"/>
                </a:solidFill>
                <a:ea typeface="黑体" panose="02010609060101010101" charset="-122"/>
              </a:rPr>
              <a:t>正方形的定义</a:t>
            </a:r>
          </a:p>
        </p:txBody>
      </p:sp>
      <p:grpSp>
        <p:nvGrpSpPr>
          <p:cNvPr id="26642" name="Group 18"/>
          <p:cNvGrpSpPr/>
          <p:nvPr/>
        </p:nvGrpSpPr>
        <p:grpSpPr bwMode="auto">
          <a:xfrm>
            <a:off x="3132138" y="1854200"/>
            <a:ext cx="2205037" cy="2251075"/>
            <a:chOff x="555" y="1338"/>
            <a:chExt cx="1389" cy="1418"/>
          </a:xfrm>
        </p:grpSpPr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612" y="1338"/>
              <a:ext cx="1332" cy="1332"/>
            </a:xfrm>
            <a:prstGeom prst="rect">
              <a:avLst/>
            </a:prstGeom>
            <a:solidFill>
              <a:srgbClr val="99CC00">
                <a:alpha val="52000"/>
              </a:srgbClr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6633" name="Group 9"/>
            <p:cNvGrpSpPr/>
            <p:nvPr/>
          </p:nvGrpSpPr>
          <p:grpSpPr bwMode="auto">
            <a:xfrm>
              <a:off x="555" y="1990"/>
              <a:ext cx="114" cy="170"/>
              <a:chOff x="555" y="1820"/>
              <a:chExt cx="114" cy="170"/>
            </a:xfrm>
          </p:grpSpPr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555" y="1820"/>
                <a:ext cx="114" cy="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32" name="Line 8"/>
              <p:cNvSpPr>
                <a:spLocks noChangeShapeType="1"/>
              </p:cNvSpPr>
              <p:nvPr/>
            </p:nvSpPr>
            <p:spPr bwMode="auto">
              <a:xfrm>
                <a:off x="555" y="1905"/>
                <a:ext cx="114" cy="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6636" name="Group 12"/>
            <p:cNvGrpSpPr/>
            <p:nvPr/>
          </p:nvGrpSpPr>
          <p:grpSpPr bwMode="auto">
            <a:xfrm>
              <a:off x="981" y="2614"/>
              <a:ext cx="170" cy="142"/>
              <a:chOff x="981" y="2614"/>
              <a:chExt cx="170" cy="142"/>
            </a:xfrm>
          </p:grpSpPr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 flipH="1">
                <a:off x="981" y="2614"/>
                <a:ext cx="85" cy="14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flipH="1">
                <a:off x="1067" y="2614"/>
                <a:ext cx="84" cy="1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6641" name="Freeform 17"/>
            <p:cNvSpPr/>
            <p:nvPr/>
          </p:nvSpPr>
          <p:spPr bwMode="auto">
            <a:xfrm>
              <a:off x="612" y="2557"/>
              <a:ext cx="114" cy="114"/>
            </a:xfrm>
            <a:custGeom>
              <a:avLst/>
              <a:gdLst>
                <a:gd name="T0" fmla="*/ 0 w 114"/>
                <a:gd name="T1" fmla="*/ 0 h 114"/>
                <a:gd name="T2" fmla="*/ 114 w 114"/>
                <a:gd name="T3" fmla="*/ 0 h 114"/>
                <a:gd name="T4" fmla="*/ 114 w 114"/>
                <a:gd name="T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4" h="114">
                  <a:moveTo>
                    <a:pt x="0" y="0"/>
                  </a:moveTo>
                  <a:lnTo>
                    <a:pt x="114" y="0"/>
                  </a:lnTo>
                  <a:lnTo>
                    <a:pt x="114" y="114"/>
                  </a:lnTo>
                </a:path>
              </a:pathLst>
            </a:custGeom>
            <a:solidFill>
              <a:srgbClr val="99CC00"/>
            </a:solidFill>
            <a:ln w="28575" cmpd="sng">
              <a:solidFill>
                <a:schemeClr val="tx1"/>
              </a:solidFill>
              <a:rou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46125" y="4689475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有</a:t>
            </a:r>
            <a:r>
              <a:rPr kumimoji="1"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一组邻边相等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并且有</a:t>
            </a:r>
            <a:r>
              <a:rPr kumimoji="1"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一个角是直角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的平行四边形</a:t>
            </a:r>
            <a:r>
              <a:rPr kumimoji="1" lang="zh-CN" altLang="en-US" sz="3200" b="1" dirty="0">
                <a:solidFill>
                  <a:srgbClr val="000000"/>
                </a:solidFill>
                <a:ea typeface="黑体" panose="02010609060101010101" charset="-122"/>
              </a:rPr>
              <a:t>叫做正方形。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自学指导</a:t>
            </a:r>
            <a:r>
              <a:rPr lang="en-US" altLang="zh-CN" dirty="0"/>
              <a:t>2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思考？正方形与菱形  矩形的关系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归纳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b="1" dirty="0"/>
              <a:t>①</a:t>
            </a:r>
            <a:r>
              <a:rPr kumimoji="1" lang="zh-CN" altLang="en-US" b="1" dirty="0"/>
              <a:t>、正方形既是邻边相等的特殊矩形，又是有一个角是直角的特殊菱形。</a:t>
            </a:r>
          </a:p>
          <a:p>
            <a:endParaRPr kumimoji="1" lang="en-US" altLang="zh-CN" dirty="0">
              <a:solidFill>
                <a:srgbClr val="090A31"/>
              </a:solidFill>
            </a:endParaRP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36613" y="3294063"/>
            <a:ext cx="6796087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②</a:t>
            </a:r>
            <a:r>
              <a:rPr kumimoji="1" lang="zh-CN" altLang="en-US" sz="32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、正方形既具有矩形的性质有具有菱形的性质</a:t>
            </a:r>
            <a:r>
              <a:rPr kumimoji="1" lang="zh-CN" altLang="en-US" sz="36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026"/>
          <p:cNvSpPr txBox="1">
            <a:spLocks noChangeArrowheads="1"/>
          </p:cNvSpPr>
          <p:nvPr/>
        </p:nvSpPr>
        <p:spPr bwMode="auto">
          <a:xfrm>
            <a:off x="304800" y="1328837"/>
            <a:ext cx="804762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dirty="0">
                <a:solidFill>
                  <a:srgbClr val="000000"/>
                </a:solidFill>
                <a:ea typeface="隶书" panose="02010509060101010101" pitchFamily="49" charset="-122"/>
              </a:rPr>
              <a:t>    </a:t>
            </a:r>
            <a:r>
              <a:rPr lang="zh-CN" altLang="en-US" sz="4800" dirty="0">
                <a:solidFill>
                  <a:srgbClr val="000000"/>
                </a:solidFill>
                <a:ea typeface="隶书" panose="02010509060101010101" pitchFamily="49" charset="-122"/>
              </a:rPr>
              <a:t>正方形的对称中心在哪里？对称轴有几条，各在什么位置？</a:t>
            </a:r>
          </a:p>
        </p:txBody>
      </p:sp>
      <p:sp>
        <p:nvSpPr>
          <p:cNvPr id="64515" name="Text Box 1027"/>
          <p:cNvSpPr txBox="1">
            <a:spLocks noChangeArrowheads="1"/>
          </p:cNvSpPr>
          <p:nvPr/>
        </p:nvSpPr>
        <p:spPr bwMode="auto">
          <a:xfrm>
            <a:off x="228600" y="225425"/>
            <a:ext cx="55133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solidFill>
                  <a:srgbClr val="000000"/>
                </a:solidFill>
                <a:ea typeface="黑体" panose="02010609060101010101" charset="-122"/>
              </a:rPr>
              <a:t>自学指导三</a:t>
            </a:r>
          </a:p>
        </p:txBody>
      </p:sp>
      <p:sp>
        <p:nvSpPr>
          <p:cNvPr id="64539" name="Rectangle 1051"/>
          <p:cNvSpPr>
            <a:spLocks noChangeArrowheads="1"/>
          </p:cNvSpPr>
          <p:nvPr/>
        </p:nvSpPr>
        <p:spPr bwMode="auto">
          <a:xfrm>
            <a:off x="3505200" y="4038600"/>
            <a:ext cx="1866900" cy="1903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540" name="Line 1052"/>
          <p:cNvSpPr>
            <a:spLocks noChangeShapeType="1"/>
          </p:cNvSpPr>
          <p:nvPr/>
        </p:nvSpPr>
        <p:spPr bwMode="auto">
          <a:xfrm>
            <a:off x="4419600" y="3429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41" name="Line 1053"/>
          <p:cNvSpPr>
            <a:spLocks noChangeShapeType="1"/>
          </p:cNvSpPr>
          <p:nvPr/>
        </p:nvSpPr>
        <p:spPr bwMode="auto">
          <a:xfrm>
            <a:off x="2971800" y="4953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43" name="Line 1055"/>
          <p:cNvSpPr>
            <a:spLocks noChangeShapeType="1"/>
          </p:cNvSpPr>
          <p:nvPr/>
        </p:nvSpPr>
        <p:spPr bwMode="auto">
          <a:xfrm flipH="1">
            <a:off x="3276600" y="36576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47" name="Line 1059"/>
          <p:cNvSpPr>
            <a:spLocks noChangeShapeType="1"/>
          </p:cNvSpPr>
          <p:nvPr/>
        </p:nvSpPr>
        <p:spPr bwMode="auto">
          <a:xfrm>
            <a:off x="3276600" y="3810000"/>
            <a:ext cx="2438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9" grpId="0" animBg="1"/>
      <p:bldP spid="64540" grpId="0" animBg="1"/>
      <p:bldP spid="64541" grpId="0" animBg="1"/>
      <p:bldP spid="64543" grpId="0" animBg="1"/>
      <p:bldP spid="645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2185988" y="1674813"/>
            <a:ext cx="4786312" cy="4786312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2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2681288" y="3068638"/>
            <a:ext cx="2338387" cy="2338387"/>
          </a:xfrm>
          <a:prstGeom prst="ellipse">
            <a:avLst/>
          </a:prstGeom>
          <a:solidFill>
            <a:schemeClr val="tx2">
              <a:alpha val="50000"/>
            </a:schemeClr>
          </a:solidFill>
          <a:ln w="9525">
            <a:solidFill>
              <a:schemeClr val="tx1"/>
            </a:solidFill>
            <a:rou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076700" y="3068638"/>
            <a:ext cx="2249488" cy="2249487"/>
          </a:xfrm>
          <a:prstGeom prst="ellipse">
            <a:avLst/>
          </a:prstGeom>
          <a:solidFill>
            <a:srgbClr val="99CC00">
              <a:alpha val="50000"/>
            </a:srgbClr>
          </a:solidFill>
          <a:ln w="9525">
            <a:solidFill>
              <a:schemeClr val="tx1"/>
            </a:solidFill>
            <a:rou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314700" y="2057400"/>
            <a:ext cx="2362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平行四边形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2862263" y="3789363"/>
            <a:ext cx="1143000" cy="64135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矩形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067300" y="3879850"/>
            <a:ext cx="11430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charset="-122"/>
              </a:rPr>
              <a:t>菱形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256088" y="3340100"/>
            <a:ext cx="701675" cy="18018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正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方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形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92125" y="568326"/>
            <a:ext cx="8007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自学指导五</a:t>
            </a:r>
            <a:endParaRPr lang="zh-CN" altLang="en-US" sz="3200" dirty="0">
              <a:solidFill>
                <a:srgbClr val="000000"/>
              </a:solidFill>
              <a:ea typeface="黑体" panose="0201060906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ea typeface="黑体" panose="02010609060101010101" charset="-122"/>
              </a:rPr>
              <a:t>请画出平行四边形、矩形、菱形、正方形的关系图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nimBg="1"/>
      <p:bldP spid="40974" grpId="0" animBg="1" autoUpdateAnimBg="0"/>
      <p:bldP spid="40975" grpId="0" animBg="1"/>
      <p:bldP spid="40976" grpId="0" autoUpdateAnimBg="0"/>
      <p:bldP spid="40977" grpId="0" autoUpdateAnimBg="0"/>
      <p:bldP spid="40978" grpId="0" autoUpdateAnimBg="0"/>
      <p:bldP spid="4097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062038" y="1944688"/>
            <a:ext cx="2430462" cy="1304925"/>
          </a:xfrm>
          <a:prstGeom prst="rect">
            <a:avLst/>
          </a:prstGeom>
          <a:solidFill>
            <a:srgbClr val="99CC00">
              <a:alpha val="49001"/>
            </a:srgbClr>
          </a:solidFill>
          <a:ln w="38100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ea typeface="黑体" panose="02010609060101010101" charset="-122"/>
              </a:rPr>
              <a:t>矩形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881063" y="4554538"/>
            <a:ext cx="2700337" cy="1304925"/>
          </a:xfrm>
          <a:prstGeom prst="diamond">
            <a:avLst/>
          </a:prstGeom>
          <a:solidFill>
            <a:srgbClr val="99CC00">
              <a:alpha val="49001"/>
            </a:srgbClr>
          </a:solidFill>
          <a:ln w="38100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ea typeface="黑体" panose="02010609060101010101" charset="-122"/>
              </a:rPr>
              <a:t>菱形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3716338" y="2574925"/>
            <a:ext cx="2114550" cy="90011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3671888" y="3879850"/>
            <a:ext cx="2205037" cy="12588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146800" y="2619375"/>
            <a:ext cx="2116138" cy="2070100"/>
          </a:xfrm>
          <a:prstGeom prst="rect">
            <a:avLst/>
          </a:prstGeom>
          <a:solidFill>
            <a:srgbClr val="99CC00">
              <a:alpha val="50999"/>
            </a:srgbClr>
          </a:solidFill>
          <a:ln w="38100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ea typeface="黑体" panose="02010609060101010101" charset="-122"/>
              </a:rPr>
              <a:t>正方形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 rot="1259459">
            <a:off x="3762375" y="2528888"/>
            <a:ext cx="202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有一组邻边相等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 rot="-1953489">
            <a:off x="3627438" y="4508500"/>
            <a:ext cx="2392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808080"/>
              </a:buClr>
              <a:buSzPct val="65000"/>
              <a:buFont typeface="Wingdings" panose="05000000000000000000" pitchFamily="2" charset="2"/>
              <a:buNone/>
            </a:pPr>
            <a:r>
              <a:rPr kumimoji="1" lang="zh-CN" altLang="en-US" sz="2000" b="1">
                <a:solidFill>
                  <a:srgbClr val="000000"/>
                </a:solidFill>
                <a:ea typeface="黑体" panose="02010609060101010101" charset="-122"/>
              </a:rPr>
              <a:t>有一个角是直角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232025" y="323850"/>
            <a:ext cx="4654550" cy="762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>
                <a:solidFill>
                  <a:srgbClr val="000000"/>
                </a:solidFill>
                <a:ea typeface="黑体" panose="02010609060101010101" charset="-122"/>
              </a:rPr>
              <a:t>识别正方形的方法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46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全屏显示(4:3)</PresentationFormat>
  <Paragraphs>64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汉仪大宋简</vt:lpstr>
      <vt:lpstr>黑体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22.6 正方形</vt:lpstr>
      <vt:lpstr>PowerPoint 演示文稿</vt:lpstr>
      <vt:lpstr>自学指导1</vt:lpstr>
      <vt:lpstr>PowerPoint 演示文稿</vt:lpstr>
      <vt:lpstr>自学指导2</vt:lpstr>
      <vt:lpstr>归纳</vt:lpstr>
      <vt:lpstr>PowerPoint 演示文稿</vt:lpstr>
      <vt:lpstr>PowerPoint 演示文稿</vt:lpstr>
      <vt:lpstr>PowerPoint 演示文稿</vt:lpstr>
      <vt:lpstr>课堂练习</vt:lpstr>
      <vt:lpstr>课堂练习</vt:lpstr>
      <vt:lpstr>课堂练习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2018-07-16T02:24:00Z</dcterms:created>
  <dcterms:modified xsi:type="dcterms:W3CDTF">2023-01-16T19:48:55Z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C1E275A60AE7434382C7A5B79C9F1A31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