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8" r:id="rId3"/>
    <p:sldId id="284" r:id="rId4"/>
    <p:sldId id="281" r:id="rId5"/>
    <p:sldId id="289" r:id="rId6"/>
    <p:sldId id="290" r:id="rId7"/>
    <p:sldId id="291" r:id="rId8"/>
    <p:sldId id="286" r:id="rId9"/>
    <p:sldId id="293" r:id="rId10"/>
    <p:sldId id="294" r:id="rId11"/>
    <p:sldId id="282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D9323F9D-F516-4FC3-9837-AAB071A45C7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E241CDB0-EDAB-47C7-8D3C-A8FAB8106CC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CDB0-EDAB-47C7-8D3C-A8FAB8106CC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6AB5-1D6E-44A9-91CC-324AD48D49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B075-DE42-4A17-ADF9-AC91F8A73F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E866-3B14-4BF0-8948-BEC68FA9B2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0544-1B9C-4AC6-8CB5-DF22A89B75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F4537-5A37-4076-8800-1CC245C41C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AE20B-9CAC-489A-A608-BC122EF7CD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28B94-9508-42FF-AEF6-6D81E90241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F031-69E0-4B0A-847C-458269B92C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DAEF8-F0E3-4570-B823-C3C98FBE6C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6378-73D2-406D-B7B2-C5CBA72B26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B25F-5E71-438B-92E7-347FD99312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73BF2-ACC9-4457-BFBD-C38C266C28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27F96-4C7D-46A4-974F-3F14B5BA0A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E270A-9DD2-431C-990D-9A6BC57446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65EBA-59A6-42DE-A659-CC31F8523B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C851C-0B8D-4BD9-824D-B4FE22BB5C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0EB2FE2E-1275-47E2-A0EA-62591F7B24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2338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1244" y="1152525"/>
            <a:ext cx="30027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28712" y="1401599"/>
            <a:ext cx="3749279" cy="1124730"/>
            <a:chOff x="461820" y="1986882"/>
            <a:chExt cx="4999703" cy="1500250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320771" y="1986882"/>
              <a:ext cx="3315140" cy="5850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第四单元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多边形的面积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625007"/>
              <a:ext cx="4999703" cy="86212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比较图形的面积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664204" y="441455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8"/>
          <p:cNvSpPr txBox="1">
            <a:spLocks noChangeArrowheads="1"/>
          </p:cNvSpPr>
          <p:nvPr/>
        </p:nvSpPr>
        <p:spPr bwMode="auto">
          <a:xfrm>
            <a:off x="542925" y="1183481"/>
            <a:ext cx="792122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剪一剪，将图形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剪成两个部分，使它们能拼成图形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。如果想拼成图形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可以怎样剪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 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16067" y="2247900"/>
            <a:ext cx="2593181" cy="539354"/>
          </a:xfrm>
          <a:prstGeom prst="rect">
            <a:avLst/>
          </a:prstGeom>
          <a:solidFill>
            <a:srgbClr val="EFF9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1463279" y="2287191"/>
            <a:ext cx="1456134" cy="1958578"/>
          </a:xfrm>
          <a:custGeom>
            <a:avLst/>
            <a:gdLst>
              <a:gd name="connsiteX0" fmla="*/ 0 w 1455724"/>
              <a:gd name="connsiteY0" fmla="*/ 2611527 h 2611527"/>
              <a:gd name="connsiteX1" fmla="*/ 1455724 w 1455724"/>
              <a:gd name="connsiteY1" fmla="*/ 2611527 h 2611527"/>
              <a:gd name="connsiteX2" fmla="*/ 1455724 w 1455724"/>
              <a:gd name="connsiteY2" fmla="*/ 0 h 2611527"/>
              <a:gd name="connsiteX3" fmla="*/ 716889 w 1455724"/>
              <a:gd name="connsiteY3" fmla="*/ 731520 h 2611527"/>
              <a:gd name="connsiteX4" fmla="*/ 716889 w 1455724"/>
              <a:gd name="connsiteY4" fmla="*/ 1865376 h 2611527"/>
              <a:gd name="connsiteX5" fmla="*/ 0 w 1455724"/>
              <a:gd name="connsiteY5" fmla="*/ 2611527 h 261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724" h="2611527">
                <a:moveTo>
                  <a:pt x="0" y="2611527"/>
                </a:moveTo>
                <a:lnTo>
                  <a:pt x="1455724" y="2611527"/>
                </a:lnTo>
                <a:lnTo>
                  <a:pt x="1455724" y="0"/>
                </a:lnTo>
                <a:lnTo>
                  <a:pt x="716889" y="731520"/>
                </a:lnTo>
                <a:lnTo>
                  <a:pt x="716889" y="1865376"/>
                </a:lnTo>
                <a:lnTo>
                  <a:pt x="0" y="2611527"/>
                </a:lnTo>
                <a:close/>
              </a:path>
            </a:pathLst>
          </a:custGeom>
          <a:solidFill>
            <a:srgbClr val="EFF973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4716066" y="3265885"/>
            <a:ext cx="1890713" cy="1095375"/>
          </a:xfrm>
          <a:custGeom>
            <a:avLst/>
            <a:gdLst>
              <a:gd name="connsiteX0" fmla="*/ 1890215 w 1890215"/>
              <a:gd name="connsiteY0" fmla="*/ 0 h 1460311"/>
              <a:gd name="connsiteX1" fmla="*/ 0 w 1890215"/>
              <a:gd name="connsiteY1" fmla="*/ 0 h 1460311"/>
              <a:gd name="connsiteX2" fmla="*/ 0 w 1890215"/>
              <a:gd name="connsiteY2" fmla="*/ 1460311 h 1460311"/>
              <a:gd name="connsiteX3" fmla="*/ 750626 w 1890215"/>
              <a:gd name="connsiteY3" fmla="*/ 1460311 h 1460311"/>
              <a:gd name="connsiteX4" fmla="*/ 750626 w 1890215"/>
              <a:gd name="connsiteY4" fmla="*/ 736979 h 1460311"/>
              <a:gd name="connsiteX5" fmla="*/ 1890215 w 1890215"/>
              <a:gd name="connsiteY5" fmla="*/ 736979 h 1460311"/>
              <a:gd name="connsiteX6" fmla="*/ 1890215 w 1890215"/>
              <a:gd name="connsiteY6" fmla="*/ 0 h 146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215" h="1460311">
                <a:moveTo>
                  <a:pt x="1890215" y="0"/>
                </a:moveTo>
                <a:lnTo>
                  <a:pt x="0" y="0"/>
                </a:lnTo>
                <a:lnTo>
                  <a:pt x="0" y="1460311"/>
                </a:lnTo>
                <a:lnTo>
                  <a:pt x="750626" y="1460311"/>
                </a:lnTo>
                <a:lnTo>
                  <a:pt x="750626" y="736979"/>
                </a:lnTo>
                <a:lnTo>
                  <a:pt x="1890215" y="736979"/>
                </a:lnTo>
                <a:lnTo>
                  <a:pt x="1890215" y="0"/>
                </a:lnTo>
                <a:close/>
              </a:path>
            </a:pathLst>
          </a:custGeom>
          <a:solidFill>
            <a:srgbClr val="EFF9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3317" name="TextBox 29"/>
          <p:cNvSpPr txBox="1">
            <a:spLocks noChangeArrowheads="1"/>
          </p:cNvSpPr>
          <p:nvPr/>
        </p:nvSpPr>
        <p:spPr bwMode="auto">
          <a:xfrm>
            <a:off x="1528762" y="3098006"/>
            <a:ext cx="79176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A</a:t>
            </a:r>
            <a:endParaRPr lang="zh-CN" altLang="en-US" sz="2100"/>
          </a:p>
        </p:txBody>
      </p:sp>
      <p:sp>
        <p:nvSpPr>
          <p:cNvPr id="13318" name="TextBox 30"/>
          <p:cNvSpPr txBox="1">
            <a:spLocks noChangeArrowheads="1"/>
          </p:cNvSpPr>
          <p:nvPr/>
        </p:nvSpPr>
        <p:spPr bwMode="auto">
          <a:xfrm>
            <a:off x="7309248" y="2287192"/>
            <a:ext cx="7917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B</a:t>
            </a:r>
            <a:endParaRPr lang="zh-CN" altLang="en-US" sz="2100"/>
          </a:p>
        </p:txBody>
      </p:sp>
      <p:sp>
        <p:nvSpPr>
          <p:cNvPr id="13319" name="TextBox 31"/>
          <p:cNvSpPr txBox="1">
            <a:spLocks noChangeArrowheads="1"/>
          </p:cNvSpPr>
          <p:nvPr/>
        </p:nvSpPr>
        <p:spPr bwMode="auto">
          <a:xfrm>
            <a:off x="6606779" y="3346848"/>
            <a:ext cx="792956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C</a:t>
            </a:r>
            <a:endParaRPr lang="zh-CN" altLang="en-US" sz="2100"/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3256360" y="2680097"/>
            <a:ext cx="1081088" cy="585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3256360" y="3346847"/>
            <a:ext cx="1081088" cy="585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任意多边形 43"/>
          <p:cNvSpPr/>
          <p:nvPr/>
        </p:nvSpPr>
        <p:spPr>
          <a:xfrm>
            <a:off x="1423987" y="3706417"/>
            <a:ext cx="1491854" cy="554831"/>
          </a:xfrm>
          <a:custGeom>
            <a:avLst/>
            <a:gdLst>
              <a:gd name="connsiteX0" fmla="*/ 1492211 w 1492211"/>
              <a:gd name="connsiteY0" fmla="*/ 740496 h 740496"/>
              <a:gd name="connsiteX1" fmla="*/ 1492211 w 1492211"/>
              <a:gd name="connsiteY1" fmla="*/ 0 h 740496"/>
              <a:gd name="connsiteX2" fmla="*/ 746106 w 1492211"/>
              <a:gd name="connsiteY2" fmla="*/ 0 h 740496"/>
              <a:gd name="connsiteX3" fmla="*/ 0 w 1492211"/>
              <a:gd name="connsiteY3" fmla="*/ 740496 h 740496"/>
              <a:gd name="connsiteX4" fmla="*/ 1492211 w 1492211"/>
              <a:gd name="connsiteY4" fmla="*/ 740496 h 74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11" h="740496">
                <a:moveTo>
                  <a:pt x="1492211" y="740496"/>
                </a:moveTo>
                <a:lnTo>
                  <a:pt x="1492211" y="0"/>
                </a:lnTo>
                <a:lnTo>
                  <a:pt x="746106" y="0"/>
                </a:lnTo>
                <a:lnTo>
                  <a:pt x="0" y="740496"/>
                </a:lnTo>
                <a:lnTo>
                  <a:pt x="1492211" y="74049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cxnSp>
        <p:nvCxnSpPr>
          <p:cNvPr id="40" name="直接连接符 39"/>
          <p:cNvCxnSpPr>
            <a:stCxn id="36" idx="4"/>
          </p:cNvCxnSpPr>
          <p:nvPr/>
        </p:nvCxnSpPr>
        <p:spPr>
          <a:xfrm>
            <a:off x="2182416" y="3705225"/>
            <a:ext cx="736997" cy="0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任意多边形 42"/>
          <p:cNvSpPr/>
          <p:nvPr/>
        </p:nvSpPr>
        <p:spPr>
          <a:xfrm>
            <a:off x="1427560" y="3702844"/>
            <a:ext cx="1491853" cy="556022"/>
          </a:xfrm>
          <a:custGeom>
            <a:avLst/>
            <a:gdLst>
              <a:gd name="connsiteX0" fmla="*/ 1492211 w 1492211"/>
              <a:gd name="connsiteY0" fmla="*/ 740496 h 740496"/>
              <a:gd name="connsiteX1" fmla="*/ 1492211 w 1492211"/>
              <a:gd name="connsiteY1" fmla="*/ 0 h 740496"/>
              <a:gd name="connsiteX2" fmla="*/ 746106 w 1492211"/>
              <a:gd name="connsiteY2" fmla="*/ 0 h 740496"/>
              <a:gd name="connsiteX3" fmla="*/ 0 w 1492211"/>
              <a:gd name="connsiteY3" fmla="*/ 740496 h 740496"/>
              <a:gd name="connsiteX4" fmla="*/ 1492211 w 1492211"/>
              <a:gd name="connsiteY4" fmla="*/ 740496 h 74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211" h="740496">
                <a:moveTo>
                  <a:pt x="1492211" y="740496"/>
                </a:moveTo>
                <a:lnTo>
                  <a:pt x="1492211" y="0"/>
                </a:lnTo>
                <a:lnTo>
                  <a:pt x="746106" y="0"/>
                </a:lnTo>
                <a:lnTo>
                  <a:pt x="0" y="740496"/>
                </a:lnTo>
                <a:lnTo>
                  <a:pt x="1492211" y="740496"/>
                </a:lnTo>
                <a:close/>
              </a:path>
            </a:pathLst>
          </a:custGeom>
          <a:solidFill>
            <a:srgbClr val="EFF9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6" name="直角三角形 45"/>
          <p:cNvSpPr/>
          <p:nvPr/>
        </p:nvSpPr>
        <p:spPr>
          <a:xfrm rot="16200000">
            <a:off x="1553171" y="3616524"/>
            <a:ext cx="539353" cy="71913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solidFill>
                <a:srgbClr val="EFF973"/>
              </a:solidFill>
            </a:endParaRPr>
          </a:p>
        </p:txBody>
      </p:sp>
      <p:cxnSp>
        <p:nvCxnSpPr>
          <p:cNvPr id="38" name="直接连接符 37"/>
          <p:cNvCxnSpPr>
            <a:stCxn id="36" idx="4"/>
          </p:cNvCxnSpPr>
          <p:nvPr/>
        </p:nvCxnSpPr>
        <p:spPr>
          <a:xfrm>
            <a:off x="2180035" y="3717131"/>
            <a:ext cx="0" cy="53935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直角三角形 35"/>
          <p:cNvSpPr/>
          <p:nvPr/>
        </p:nvSpPr>
        <p:spPr>
          <a:xfrm rot="16200000">
            <a:off x="1552575" y="3615928"/>
            <a:ext cx="540544" cy="719138"/>
          </a:xfrm>
          <a:prstGeom prst="rtTriangle">
            <a:avLst/>
          </a:prstGeom>
          <a:solidFill>
            <a:srgbClr val="EFF9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solidFill>
                <a:srgbClr val="EFF973"/>
              </a:solidFill>
            </a:endParaRPr>
          </a:p>
        </p:txBody>
      </p:sp>
      <p:sp>
        <p:nvSpPr>
          <p:cNvPr id="13328" name="矩形 19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856 L 0.07864 -0.274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77 L 0.00035 -0.2764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3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36" grpId="0" animBg="1"/>
      <p:bldP spid="36" grpId="1" animBg="1"/>
      <p:bldP spid="3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66775" y="2062162"/>
            <a:ext cx="7123510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这节课你有什么收获？还想了解什么？</a:t>
            </a:r>
          </a:p>
        </p:txBody>
      </p:sp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153591" y="904875"/>
            <a:ext cx="142636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小 结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2"/>
          <p:cNvSpPr txBox="1">
            <a:spLocks noChangeArrowheads="1"/>
          </p:cNvSpPr>
          <p:nvPr/>
        </p:nvSpPr>
        <p:spPr bwMode="auto">
          <a:xfrm>
            <a:off x="-102394" y="1319213"/>
            <a:ext cx="75211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请同学们回忆一下，我们已经学过了哪些平面图形？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41747" y="2377679"/>
            <a:ext cx="1614488" cy="96321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55094" y="2234804"/>
            <a:ext cx="1238250" cy="117157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平行四边形 10"/>
          <p:cNvSpPr>
            <a:spLocks noChangeArrowheads="1"/>
          </p:cNvSpPr>
          <p:nvPr/>
        </p:nvSpPr>
        <p:spPr bwMode="auto">
          <a:xfrm>
            <a:off x="4302919" y="2189560"/>
            <a:ext cx="1072754" cy="1250156"/>
          </a:xfrm>
          <a:prstGeom prst="parallelogram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等腰三角形 12"/>
          <p:cNvSpPr>
            <a:spLocks noChangeArrowheads="1"/>
          </p:cNvSpPr>
          <p:nvPr/>
        </p:nvSpPr>
        <p:spPr bwMode="auto">
          <a:xfrm>
            <a:off x="5586413" y="2080022"/>
            <a:ext cx="1083469" cy="1371600"/>
          </a:xfrm>
          <a:prstGeom prst="triangle">
            <a:avLst>
              <a:gd name="adj" fmla="val 74491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梯形 14"/>
          <p:cNvSpPr/>
          <p:nvPr/>
        </p:nvSpPr>
        <p:spPr bwMode="auto">
          <a:xfrm>
            <a:off x="7035404" y="2068116"/>
            <a:ext cx="1426369" cy="1350169"/>
          </a:xfrm>
          <a:prstGeom prst="trapezoid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endParaRPr lang="zh-CN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4356" y="3694510"/>
            <a:ext cx="169187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11041" y="3727847"/>
            <a:ext cx="12715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70735" y="3738563"/>
            <a:ext cx="16811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41194" y="3727847"/>
            <a:ext cx="1062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1617" y="3749279"/>
            <a:ext cx="1383506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梯形</a:t>
            </a:r>
          </a:p>
        </p:txBody>
      </p:sp>
      <p:sp>
        <p:nvSpPr>
          <p:cNvPr id="5132" name="矩形 2"/>
          <p:cNvSpPr>
            <a:spLocks noChangeArrowheads="1"/>
          </p:cNvSpPr>
          <p:nvPr/>
        </p:nvSpPr>
        <p:spPr bwMode="auto">
          <a:xfrm>
            <a:off x="140494" y="752475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"/>
          <p:cNvSpPr txBox="1">
            <a:spLocks noChangeArrowheads="1"/>
          </p:cNvSpPr>
          <p:nvPr/>
        </p:nvSpPr>
        <p:spPr bwMode="auto">
          <a:xfrm>
            <a:off x="1781175" y="857250"/>
            <a:ext cx="59733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观察并比较下面各图形的面积大小有什么关系？</a:t>
            </a:r>
          </a:p>
        </p:txBody>
      </p:sp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5956" y="1619250"/>
            <a:ext cx="52101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146447" y="707231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1346598" y="1243013"/>
            <a:ext cx="7165181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观察、比较这些图形面积的大小，说一说你是怎样比较的？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1185" y="2720579"/>
            <a:ext cx="4976813" cy="147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22" descr="1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32485"/>
            <a:ext cx="3619500" cy="149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46598" y="1865710"/>
            <a:ext cx="4998244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笑笑的发现你同意吗？想一想，拼一拼。</a:t>
            </a:r>
          </a:p>
        </p:txBody>
      </p:sp>
      <p:sp>
        <p:nvSpPr>
          <p:cNvPr id="7173" name="矩形 8"/>
          <p:cNvSpPr>
            <a:spLocks noChangeArrowheads="1"/>
          </p:cNvSpPr>
          <p:nvPr/>
        </p:nvSpPr>
        <p:spPr bwMode="auto">
          <a:xfrm>
            <a:off x="146447" y="707231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342" y="1460898"/>
            <a:ext cx="5898356" cy="13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23" descr="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348" y="3108722"/>
            <a:ext cx="257294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24" descr="1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2432" y="3167063"/>
            <a:ext cx="4575572" cy="185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74006" y="969169"/>
            <a:ext cx="6635354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淘气还有一个新的发现，想一想，做一做。</a:t>
            </a:r>
          </a:p>
        </p:txBody>
      </p:sp>
      <p:sp>
        <p:nvSpPr>
          <p:cNvPr id="8197" name="矩形 7"/>
          <p:cNvSpPr>
            <a:spLocks noChangeArrowheads="1"/>
          </p:cNvSpPr>
          <p:nvPr/>
        </p:nvSpPr>
        <p:spPr bwMode="auto">
          <a:xfrm>
            <a:off x="146447" y="707231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等腰三角形 64"/>
          <p:cNvSpPr/>
          <p:nvPr/>
        </p:nvSpPr>
        <p:spPr>
          <a:xfrm rot="5400000">
            <a:off x="7799189" y="2498527"/>
            <a:ext cx="566738" cy="379809"/>
          </a:xfrm>
          <a:prstGeom prst="triangle">
            <a:avLst/>
          </a:prstGeom>
          <a:solidFill>
            <a:srgbClr val="F0AF2C"/>
          </a:solidFill>
          <a:ln>
            <a:solidFill>
              <a:srgbClr val="F0AF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5029200" y="2314575"/>
            <a:ext cx="305991" cy="80963"/>
          </a:xfrm>
          <a:prstGeom prst="triangle">
            <a:avLst>
              <a:gd name="adj" fmla="val 28251"/>
            </a:avLst>
          </a:prstGeom>
          <a:solidFill>
            <a:srgbClr val="F0AF2C"/>
          </a:solidFill>
          <a:ln>
            <a:solidFill>
              <a:srgbClr val="F0AF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309562" y="1358504"/>
            <a:ext cx="7658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下面哪些图形的面积与图①一样大？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58379" y="2100263"/>
          <a:ext cx="8315328" cy="11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596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97061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1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61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1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3" marR="91433" marT="34297" marB="3429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332" name="组合 27"/>
          <p:cNvGrpSpPr/>
          <p:nvPr/>
        </p:nvGrpSpPr>
        <p:grpSpPr bwMode="auto">
          <a:xfrm>
            <a:off x="757238" y="2393157"/>
            <a:ext cx="1190625" cy="598885"/>
            <a:chOff x="791201" y="2748552"/>
            <a:chExt cx="1189785" cy="797465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791201" y="2748552"/>
              <a:ext cx="0" cy="7927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91201" y="2756480"/>
              <a:ext cx="118859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979797" y="2753309"/>
              <a:ext cx="0" cy="7927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92391" y="3536505"/>
              <a:ext cx="118859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37" name="TextBox 56"/>
          <p:cNvSpPr txBox="1">
            <a:spLocks noChangeArrowheads="1"/>
          </p:cNvSpPr>
          <p:nvPr/>
        </p:nvSpPr>
        <p:spPr bwMode="auto">
          <a:xfrm>
            <a:off x="1113235" y="2524126"/>
            <a:ext cx="50482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①</a:t>
            </a:r>
          </a:p>
        </p:txBody>
      </p:sp>
      <p:grpSp>
        <p:nvGrpSpPr>
          <p:cNvPr id="9338" name="组合 62"/>
          <p:cNvGrpSpPr/>
          <p:nvPr/>
        </p:nvGrpSpPr>
        <p:grpSpPr bwMode="auto">
          <a:xfrm>
            <a:off x="2742010" y="2395538"/>
            <a:ext cx="1187053" cy="597694"/>
            <a:chOff x="2775211" y="2750439"/>
            <a:chExt cx="1186691" cy="797331"/>
          </a:xfrm>
        </p:grpSpPr>
        <p:grpSp>
          <p:nvGrpSpPr>
            <p:cNvPr id="9339" name="组合 26"/>
            <p:cNvGrpSpPr/>
            <p:nvPr/>
          </p:nvGrpSpPr>
          <p:grpSpPr bwMode="auto">
            <a:xfrm>
              <a:off x="2775211" y="2750439"/>
              <a:ext cx="1186691" cy="797331"/>
              <a:chOff x="2775211" y="2750439"/>
              <a:chExt cx="1186691" cy="797331"/>
            </a:xfrm>
          </p:grpSpPr>
          <p:cxnSp>
            <p:nvCxnSpPr>
              <p:cNvPr id="13" name="直接连接符 12"/>
              <p:cNvCxnSpPr/>
              <p:nvPr/>
            </p:nvCxnSpPr>
            <p:spPr>
              <a:xfrm rot="5400000" flipV="1">
                <a:off x="3380459" y="2361030"/>
                <a:ext cx="0" cy="791524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rot="5400000" flipV="1">
                <a:off x="3379269" y="3137713"/>
                <a:ext cx="0" cy="791525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981126" y="2752028"/>
                <a:ext cx="0" cy="287483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3770270" y="2750439"/>
                <a:ext cx="0" cy="287484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H="1">
                <a:off x="2775211" y="3029981"/>
                <a:ext cx="198773" cy="0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H="1">
                <a:off x="2783542" y="3268228"/>
                <a:ext cx="197584" cy="0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H="1">
                <a:off x="3763129" y="3028394"/>
                <a:ext cx="198773" cy="0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2983507" y="3260287"/>
                <a:ext cx="0" cy="287483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3761938" y="3258698"/>
                <a:ext cx="0" cy="287484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H="1">
                <a:off x="3772651" y="3265051"/>
                <a:ext cx="180920" cy="0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79972" y="3023628"/>
                <a:ext cx="0" cy="250953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3952380" y="3017275"/>
                <a:ext cx="0" cy="252542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52" name="TextBox 57"/>
            <p:cNvSpPr txBox="1">
              <a:spLocks noChangeArrowheads="1"/>
            </p:cNvSpPr>
            <p:nvPr/>
          </p:nvSpPr>
          <p:spPr bwMode="auto">
            <a:xfrm>
              <a:off x="3120363" y="2924371"/>
              <a:ext cx="504056" cy="49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②</a:t>
              </a:r>
            </a:p>
          </p:txBody>
        </p:sp>
      </p:grpSp>
      <p:grpSp>
        <p:nvGrpSpPr>
          <p:cNvPr id="9353" name="组合 61"/>
          <p:cNvGrpSpPr/>
          <p:nvPr/>
        </p:nvGrpSpPr>
        <p:grpSpPr bwMode="auto">
          <a:xfrm>
            <a:off x="4719638" y="2287192"/>
            <a:ext cx="1190625" cy="707231"/>
            <a:chOff x="4753520" y="2606213"/>
            <a:chExt cx="1189648" cy="943055"/>
          </a:xfrm>
        </p:grpSpPr>
        <p:grpSp>
          <p:nvGrpSpPr>
            <p:cNvPr id="9354" name="组合 46"/>
            <p:cNvGrpSpPr/>
            <p:nvPr/>
          </p:nvGrpSpPr>
          <p:grpSpPr bwMode="auto">
            <a:xfrm>
              <a:off x="4753520" y="2606213"/>
              <a:ext cx="1189648" cy="943055"/>
              <a:chOff x="4753520" y="2606213"/>
              <a:chExt cx="1189648" cy="943055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4753520" y="2757038"/>
                <a:ext cx="0" cy="7922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rot="5400000">
                <a:off x="5348939" y="2947100"/>
                <a:ext cx="0" cy="11884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4759469" y="2761801"/>
                <a:ext cx="28789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5395930" y="2761801"/>
                <a:ext cx="538911" cy="0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rot="5400000">
                <a:off x="5862604" y="2830863"/>
                <a:ext cx="14447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 rot="5400000">
                <a:off x="5787986" y="3400030"/>
                <a:ext cx="288950" cy="0"/>
              </a:xfrm>
              <a:prstGeom prst="line">
                <a:avLst/>
              </a:prstGeom>
              <a:ln w="28575" cap="flat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 flipH="1" flipV="1">
                <a:off x="5144915" y="2606213"/>
                <a:ext cx="256964" cy="152413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 flipH="1">
                <a:off x="5035467" y="2606213"/>
                <a:ext cx="109448" cy="152413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>
                <a:off x="5799221" y="2903100"/>
                <a:ext cx="135620" cy="246084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5799221" y="3149184"/>
                <a:ext cx="133241" cy="122247"/>
              </a:xfrm>
              <a:prstGeom prst="line">
                <a:avLst/>
              </a:prstGeom>
              <a:ln w="28575" cap="rnd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65" name="TextBox 58"/>
            <p:cNvSpPr txBox="1">
              <a:spLocks noChangeArrowheads="1"/>
            </p:cNvSpPr>
            <p:nvPr/>
          </p:nvSpPr>
          <p:spPr bwMode="auto">
            <a:xfrm>
              <a:off x="5112071" y="2924371"/>
              <a:ext cx="504056" cy="492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③</a:t>
              </a:r>
            </a:p>
          </p:txBody>
        </p:sp>
      </p:grpSp>
      <p:grpSp>
        <p:nvGrpSpPr>
          <p:cNvPr id="9366" name="组合 60"/>
          <p:cNvGrpSpPr/>
          <p:nvPr/>
        </p:nvGrpSpPr>
        <p:grpSpPr bwMode="auto">
          <a:xfrm>
            <a:off x="6692503" y="2393157"/>
            <a:ext cx="1584722" cy="598885"/>
            <a:chOff x="6726630" y="2748552"/>
            <a:chExt cx="1584000" cy="797857"/>
          </a:xfrm>
        </p:grpSpPr>
        <p:grpSp>
          <p:nvGrpSpPr>
            <p:cNvPr id="9367" name="组合 55"/>
            <p:cNvGrpSpPr/>
            <p:nvPr/>
          </p:nvGrpSpPr>
          <p:grpSpPr bwMode="auto">
            <a:xfrm>
              <a:off x="6726630" y="2748552"/>
              <a:ext cx="1584000" cy="797857"/>
              <a:chOff x="6726630" y="2748552"/>
              <a:chExt cx="1584000" cy="797857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V="1">
                <a:off x="6732580" y="2748552"/>
                <a:ext cx="11877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6726630" y="3535305"/>
                <a:ext cx="1188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7915522" y="2748552"/>
                <a:ext cx="395108" cy="4013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flipH="1">
                <a:off x="7909572" y="3140343"/>
                <a:ext cx="395108" cy="3997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6737340" y="2754897"/>
                <a:ext cx="397488" cy="3997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flipH="1">
                <a:off x="6726630" y="3145101"/>
                <a:ext cx="396297" cy="4013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74" name="TextBox 59"/>
            <p:cNvSpPr txBox="1">
              <a:spLocks noChangeArrowheads="1"/>
            </p:cNvSpPr>
            <p:nvPr/>
          </p:nvSpPr>
          <p:spPr bwMode="auto">
            <a:xfrm>
              <a:off x="7309267" y="2924371"/>
              <a:ext cx="504056" cy="492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/>
                <a:t>④</a:t>
              </a:r>
            </a:p>
          </p:txBody>
        </p:sp>
      </p:grpSp>
      <p:sp>
        <p:nvSpPr>
          <p:cNvPr id="9375" name="矩形 55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5400000">
                                      <p:cBhvr>
                                        <p:cTn id="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556 L 0.0724 0.059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1.34197E-7 L -0.13073 1.34197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4" grpId="0" animBg="1"/>
      <p:bldP spid="64" grpId="1" animBg="1"/>
      <p:bldP spid="6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8"/>
          <p:cNvSpPr txBox="1">
            <a:spLocks noChangeArrowheads="1"/>
          </p:cNvSpPr>
          <p:nvPr/>
        </p:nvSpPr>
        <p:spPr bwMode="auto">
          <a:xfrm>
            <a:off x="314326" y="1287066"/>
            <a:ext cx="812720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如图，一个长方形少了一块，你认为补上哪个图形就能使这个长方形完整了？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2302669"/>
            <a:ext cx="851654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4"/>
          <p:cNvGrpSpPr/>
          <p:nvPr/>
        </p:nvGrpSpPr>
        <p:grpSpPr bwMode="auto">
          <a:xfrm>
            <a:off x="4424363" y="2599135"/>
            <a:ext cx="1183481" cy="675084"/>
            <a:chOff x="4424017" y="3465895"/>
            <a:chExt cx="1183558" cy="899308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4457357" y="3480169"/>
              <a:ext cx="629882" cy="301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5400000">
              <a:off x="4038825" y="3873711"/>
              <a:ext cx="826348" cy="107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424017" y="4335068"/>
              <a:ext cx="1139502" cy="1586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16200000" flipV="1">
              <a:off x="4911020" y="3668649"/>
              <a:ext cx="840623" cy="55248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8" name="矩形 12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0443E-6 2.59259E-6 L -0.30405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463" y="2230041"/>
            <a:ext cx="6582966" cy="122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梯形 7"/>
          <p:cNvSpPr/>
          <p:nvPr/>
        </p:nvSpPr>
        <p:spPr>
          <a:xfrm>
            <a:off x="1447800" y="2446735"/>
            <a:ext cx="782241" cy="404813"/>
          </a:xfrm>
          <a:prstGeom prst="trapezoid">
            <a:avLst>
              <a:gd name="adj" fmla="val 4725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2432447" y="2446735"/>
            <a:ext cx="594122" cy="404813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1268" name="TextBox 10"/>
          <p:cNvSpPr txBox="1">
            <a:spLocks noChangeArrowheads="1"/>
          </p:cNvSpPr>
          <p:nvPr/>
        </p:nvSpPr>
        <p:spPr bwMode="auto">
          <a:xfrm>
            <a:off x="1322785" y="1501378"/>
            <a:ext cx="6094809" cy="78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下面的哪个图形可以由左侧的两个图形拼成的？</a:t>
            </a:r>
          </a:p>
          <a:p>
            <a:endParaRPr lang="zh-CN" altLang="en-US" sz="1500" dirty="0"/>
          </a:p>
        </p:txBody>
      </p:sp>
      <p:sp>
        <p:nvSpPr>
          <p:cNvPr id="11269" name="矩形 6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38 -0.01482 L 0.42002 0.037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22 -0.0132 L 0.369 0.037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8"/>
          <p:cNvSpPr txBox="1">
            <a:spLocks noChangeArrowheads="1"/>
          </p:cNvSpPr>
          <p:nvPr/>
        </p:nvSpPr>
        <p:spPr bwMode="auto">
          <a:xfrm>
            <a:off x="357187" y="1550194"/>
            <a:ext cx="2663429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右面方格纸中，每个小方格的边长表示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。请画出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个面积都是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12cm</a:t>
            </a:r>
            <a:r>
              <a:rPr lang="en-US" altLang="zh-CN" sz="21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的不同图形。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1496616"/>
            <a:ext cx="4895850" cy="248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5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全屏显示(16:9)</PresentationFormat>
  <Paragraphs>37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9E03BEDD324D4528BD101F67A1E61CA5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