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000000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40EFE-9D94-4A46-8DC7-9AED8C6E525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B0C66-76C4-49D2-B0F2-2D06DFA3DD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B0C66-76C4-49D2-B0F2-2D06DFA3DD9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3738" y="1065213"/>
            <a:ext cx="7772400" cy="111125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2075" y="2327275"/>
            <a:ext cx="6400800" cy="8001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>
                <a:solidFill>
                  <a:srgbClr val="336699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813" y="671513"/>
            <a:ext cx="2058987" cy="54562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9263" y="671513"/>
            <a:ext cx="6026150" cy="54562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029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029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376C511-E500-4645-A0AA-890883688114}" type="slidenum">
              <a:rPr lang="ko-KR" altLang="en-US"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27188"/>
            <a:ext cx="4038600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27188"/>
            <a:ext cx="4038600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2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671513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7188"/>
            <a:ext cx="8229600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ransition spd="med">
    <p:rand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9060" y="3257558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860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期末单元复</a:t>
            </a:r>
            <a:r>
              <a:rPr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习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127641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Unit</a:t>
            </a:r>
            <a:r>
              <a:rPr lang="zh-CN" alt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4  </a:t>
            </a:r>
            <a:r>
              <a:rPr lang="en-US" altLang="zh-CN" sz="4800" b="1" dirty="0"/>
              <a:t>I used to be afraid of the </a:t>
            </a:r>
            <a:r>
              <a:rPr lang="en-US" altLang="zh-CN" sz="4800" b="1" dirty="0" smtClean="0"/>
              <a:t>dark</a:t>
            </a:r>
            <a: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en-US" altLang="zh-CN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79342" y="541014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704" y="1066740"/>
            <a:ext cx="7621588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◆句型过关</a:t>
            </a:r>
          </a:p>
          <a:p>
            <a:pPr>
              <a:lnSpc>
                <a:spcPct val="80000"/>
              </a:lnSpc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根据汉语提示完成句子。</a:t>
            </a:r>
          </a:p>
          <a:p>
            <a:pPr>
              <a:lnSpc>
                <a:spcPct val="80000"/>
              </a:lnSpc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1．他过去真的很矮。</a:t>
            </a:r>
          </a:p>
          <a:p>
            <a:pPr>
              <a:lnSpc>
                <a:spcPct val="80000"/>
              </a:lnSpc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                      really short.</a:t>
            </a:r>
          </a:p>
          <a:p>
            <a:pPr>
              <a:lnSpc>
                <a:spcPct val="80000"/>
              </a:lnSpc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2．我以前在学校不受欢迎。</a:t>
            </a:r>
          </a:p>
          <a:p>
            <a:pPr>
              <a:lnSpc>
                <a:spcPct val="80000"/>
              </a:lnSpc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                    to be popular in school.</a:t>
            </a:r>
          </a:p>
          <a:p>
            <a:pPr>
              <a:lnSpc>
                <a:spcPct val="80000"/>
              </a:lnSpc>
            </a:pP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3．她过去从来不敢问问题。</a:t>
            </a:r>
          </a:p>
          <a:p>
            <a:pPr>
              <a:lnSpc>
                <a:spcPct val="80000"/>
              </a:lnSpc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was never                          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questions.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93538" y="2343050"/>
            <a:ext cx="143981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100" dirty="0">
                <a:solidFill>
                  <a:srgbClr val="CC0000"/>
                </a:solidFill>
              </a:rPr>
              <a:t>used to be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98552" y="3581338"/>
            <a:ext cx="132600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100" dirty="0">
                <a:solidFill>
                  <a:srgbClr val="CC0000"/>
                </a:solidFill>
              </a:rPr>
              <a:t>didn't use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161282" y="4857584"/>
            <a:ext cx="190148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100" dirty="0">
                <a:solidFill>
                  <a:srgbClr val="CC0000"/>
                </a:solidFill>
              </a:rPr>
              <a:t>brave enough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utoUpdateAnimBg="0"/>
      <p:bldP spid="13316" grpId="0" bldLvl="0" autoUpdateAnimBg="0"/>
      <p:bldP spid="13317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128" y="1090353"/>
            <a:ext cx="6858000" cy="38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4．这个聚会真是个好主意！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This party is                great idea!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5．自从我们最后一次见小学同学已经三年了。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It                     three years since we last saw our primary school classmates.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6．我曾经见他每天在图书馆读书。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I used to see him                  in the library every day.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38253" y="1623803"/>
            <a:ext cx="9621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such a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43030" y="2979478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has been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608707" y="4567493"/>
            <a:ext cx="1183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reading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ldLvl="0" autoUpdateAnimBg="0"/>
      <p:bldP spid="14340" grpId="0" bldLvl="0" autoUpdateAnimBg="0"/>
      <p:bldP spid="14341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80908" y="1244596"/>
            <a:ext cx="7696200" cy="30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7．我总是不得不担心我在别人面前是什么样子，不得不小心说话做事。</a:t>
            </a: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I always                  worry about how I appear to others, and I have to be very                           what I say or do.</a:t>
            </a: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8．对于父母来说陪在孩子身边是很重要的。</a:t>
            </a:r>
          </a:p>
          <a:p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It‘s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very important       </a:t>
            </a:r>
            <a:r>
              <a:rPr lang="zh-CN" altLang="en-US" sz="2000" dirty="0">
                <a:latin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parents             there for their children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. 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755112" y="2281553"/>
            <a:ext cx="10807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have to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371602" y="2590822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careful  about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928566" y="4232822"/>
            <a:ext cx="5437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for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267208" y="4232822"/>
            <a:ext cx="7906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to be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ldLvl="0" autoUpdateAnimBg="0"/>
      <p:bldP spid="15364" grpId="0" bldLvl="0" autoUpdateAnimBg="0"/>
      <p:bldP spid="15365" grpId="0" bldLvl="0" autoUpdateAnimBg="0"/>
      <p:bldP spid="15366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81110" y="1143060"/>
            <a:ext cx="8229600" cy="452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400" dirty="0"/>
              <a:t>◆单词过关</a:t>
            </a:r>
          </a:p>
          <a:p>
            <a:pPr>
              <a:lnSpc>
                <a:spcPct val="80000"/>
              </a:lnSpc>
            </a:pPr>
            <a:r>
              <a:rPr lang="zh-CN" altLang="en-US" sz="2400" dirty="0"/>
              <a:t>一、词义助记。</a:t>
            </a:r>
          </a:p>
          <a:p>
            <a:pPr>
              <a:lnSpc>
                <a:spcPct val="80000"/>
              </a:lnSpc>
            </a:pPr>
            <a:r>
              <a:rPr lang="zh-CN" altLang="en-US" sz="2400" dirty="0"/>
              <a:t>1．有幽默感的               　　  2.得分；进球 </a:t>
            </a:r>
          </a:p>
          <a:p>
            <a:pPr>
              <a:lnSpc>
                <a:spcPct val="80000"/>
              </a:lnSpc>
              <a:buFontTx/>
              <a:buNone/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3．私人的；私密的                 4.警卫；守卫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5．英国(人)的                          6.讲话；发言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7．蚂蚁                                    8.有用的  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9．影响                                    </a:t>
            </a:r>
            <a:r>
              <a:rPr lang="zh-CN" altLang="en-US" sz="2400" dirty="0" smtClean="0"/>
              <a:t>10</a:t>
            </a:r>
            <a:r>
              <a:rPr lang="zh-CN" altLang="en-US" sz="2400" dirty="0"/>
              <a:t>.考试；审查</a:t>
            </a:r>
          </a:p>
          <a:p>
            <a:pPr>
              <a:lnSpc>
                <a:spcPct val="80000"/>
              </a:lnSpc>
            </a:pPr>
            <a:endParaRPr lang="zh-CN" altLang="en-US" sz="2400" dirty="0"/>
          </a:p>
          <a:p>
            <a:pPr>
              <a:lnSpc>
                <a:spcPct val="80000"/>
              </a:lnSpc>
            </a:pPr>
            <a:r>
              <a:rPr lang="zh-CN" altLang="en-US" sz="2400" dirty="0"/>
              <a:t>11．确切地；精确地                 12.对付；对待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80150" y="1784448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</a:rPr>
              <a:t>humorous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197048" y="1754465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score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612848" y="2541951"/>
            <a:ext cx="10374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</a:rPr>
              <a:t>private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341262" y="2567265"/>
            <a:ext cx="8851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guard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034679" y="3232210"/>
            <a:ext cx="22525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CC0000"/>
                </a:solidFill>
                <a:latin typeface="Times New Roman" panose="02020603050405020304" pitchFamily="18" charset="0"/>
              </a:rPr>
              <a:t>British               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298534" y="3278465"/>
            <a:ext cx="10214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</a:rPr>
              <a:t>speech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209982" y="3989713"/>
            <a:ext cx="7136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</a:rPr>
              <a:t>ant  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781641" y="3989713"/>
            <a:ext cx="10550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</a:rPr>
              <a:t>helpful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339956" y="4857810"/>
            <a:ext cx="16353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CC0000"/>
                </a:solidFill>
                <a:latin typeface="Times New Roman" panose="02020603050405020304" pitchFamily="18" charset="0"/>
              </a:rPr>
              <a:t>influence   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086534" y="4724366"/>
            <a:ext cx="1702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</a:rPr>
              <a:t>examination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805785" y="5441952"/>
            <a:ext cx="10711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C0000"/>
                </a:solidFill>
                <a:latin typeface="Times New Roman" panose="02020603050405020304" pitchFamily="18" charset="0"/>
              </a:rPr>
              <a:t>exactly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7486641" y="5365754"/>
            <a:ext cx="6960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CC0000"/>
                </a:solidFill>
                <a:latin typeface="Times New Roman" panose="02020603050405020304" pitchFamily="18" charset="0"/>
              </a:rPr>
              <a:t>deal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ldLvl="0" autoUpdateAnimBg="0"/>
      <p:bldP spid="5124" grpId="0" bldLvl="0" autoUpdateAnimBg="0"/>
      <p:bldP spid="5125" grpId="0" bldLvl="0" autoUpdateAnimBg="0"/>
      <p:bldP spid="5126" grpId="0" bldLvl="0" autoUpdateAnimBg="0"/>
      <p:bldP spid="5127" grpId="0" bldLvl="0" autoUpdateAnimBg="0"/>
      <p:bldP spid="5128" grpId="0" bldLvl="0" autoUpdateAnimBg="0"/>
      <p:bldP spid="5129" grpId="0" bldLvl="0" autoUpdateAnimBg="0"/>
      <p:bldP spid="5130" grpId="0" bldLvl="0" autoUpdateAnimBg="0"/>
      <p:bldP spid="5131" grpId="0" bldLvl="0" autoUpdateAnimBg="0"/>
      <p:bldP spid="5132" grpId="0" bldLvl="0" autoUpdateAnimBg="0"/>
      <p:bldP spid="5133" grpId="0" bldLvl="0" autoUpdateAnimBg="0"/>
      <p:bldP spid="5134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902" y="1144512"/>
            <a:ext cx="8229600" cy="518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000" dirty="0">
                <a:sym typeface="Arial" panose="020B0604020202020204" pitchFamily="34" charset="0"/>
              </a:rPr>
              <a:t>二、词形转换。</a:t>
            </a:r>
          </a:p>
          <a:p>
            <a:pPr>
              <a:lnSpc>
                <a:spcPct val="80000"/>
              </a:lnSpc>
            </a:pPr>
            <a:r>
              <a:rPr lang="zh-CN" altLang="en-US" sz="1800" dirty="0">
                <a:sym typeface="Arial" panose="020B0604020202020204" pitchFamily="34" charset="0"/>
              </a:rPr>
              <a:t>1．silence(n.)沉默；无声→              (形容词)</a:t>
            </a:r>
          </a:p>
          <a:p>
            <a:pPr>
              <a:lnSpc>
                <a:spcPct val="80000"/>
              </a:lnSpc>
            </a:pPr>
            <a:endParaRPr lang="zh-CN" altLang="en-US" sz="20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1800" dirty="0">
                <a:sym typeface="Arial" panose="020B0604020202020204" pitchFamily="34" charset="0"/>
              </a:rPr>
              <a:t>2．Asia(n.)亚洲→              (形容词)</a:t>
            </a:r>
          </a:p>
          <a:p>
            <a:pPr>
              <a:lnSpc>
                <a:spcPct val="80000"/>
              </a:lnSpc>
            </a:pPr>
            <a:endParaRPr lang="zh-CN" altLang="en-US" sz="20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1800" dirty="0">
                <a:sym typeface="Arial" panose="020B0604020202020204" pitchFamily="34" charset="0"/>
              </a:rPr>
              <a:t>3．shy(adj.)害羞的→                    (名词)</a:t>
            </a:r>
          </a:p>
          <a:p>
            <a:pPr>
              <a:lnSpc>
                <a:spcPct val="80000"/>
              </a:lnSpc>
            </a:pPr>
            <a:endParaRPr lang="zh-CN" altLang="en-US" sz="20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1800" dirty="0">
                <a:sym typeface="Arial" panose="020B0604020202020204" pitchFamily="34" charset="0"/>
              </a:rPr>
              <a:t>4．Europe(n.)欧洲→                         (形容词)</a:t>
            </a:r>
          </a:p>
          <a:p>
            <a:pPr>
              <a:lnSpc>
                <a:spcPct val="80000"/>
              </a:lnSpc>
            </a:pPr>
            <a:endParaRPr lang="zh-CN" altLang="en-US" sz="20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1800" dirty="0">
                <a:sym typeface="Arial" panose="020B0604020202020204" pitchFamily="34" charset="0"/>
              </a:rPr>
              <a:t>5．Africa(n.)非洲→                          (形容词)</a:t>
            </a:r>
          </a:p>
          <a:p>
            <a:pPr>
              <a:lnSpc>
                <a:spcPct val="80000"/>
              </a:lnSpc>
            </a:pPr>
            <a:endParaRPr lang="zh-CN" altLang="en-US" sz="20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1800" dirty="0">
                <a:sym typeface="Arial" panose="020B0604020202020204" pitchFamily="34" charset="0"/>
              </a:rPr>
              <a:t>6．succeed(v.)成功→           (反义词)</a:t>
            </a:r>
          </a:p>
          <a:p>
            <a:pPr>
              <a:lnSpc>
                <a:spcPct val="80000"/>
              </a:lnSpc>
            </a:pPr>
            <a:endParaRPr lang="zh-CN" altLang="en-US" sz="20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1800" dirty="0">
                <a:sym typeface="Arial" panose="020B0604020202020204" pitchFamily="34" charset="0"/>
              </a:rPr>
              <a:t>7．introduce(v.)介绍→                           (名词)</a:t>
            </a:r>
          </a:p>
          <a:p>
            <a:pPr>
              <a:lnSpc>
                <a:spcPct val="80000"/>
              </a:lnSpc>
            </a:pPr>
            <a:endParaRPr lang="zh-CN" altLang="en-US" sz="20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1800" dirty="0">
                <a:sym typeface="Arial" panose="020B0604020202020204" pitchFamily="34" charset="0"/>
              </a:rPr>
              <a:t>8．proud(adj.)自豪的；骄傲的→                (名词)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134989" y="1349300"/>
            <a:ext cx="7377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silent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94984" y="1958900"/>
            <a:ext cx="7825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Asian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648036" y="2466923"/>
            <a:ext cx="9813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shyness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640787" y="3178123"/>
            <a:ext cx="11673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European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661600" y="3609893"/>
            <a:ext cx="9669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African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650245" y="4295675"/>
            <a:ext cx="5245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fail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764906" y="4829061"/>
            <a:ext cx="14350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introduction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803883" y="5438645"/>
            <a:ext cx="7104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pride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 autoUpdateAnimBg="0"/>
      <p:bldP spid="6148" grpId="0" bldLvl="0" autoUpdateAnimBg="0"/>
      <p:bldP spid="6149" grpId="0" bldLvl="0" autoUpdateAnimBg="0"/>
      <p:bldP spid="6150" grpId="0" bldLvl="0" autoUpdateAnimBg="0"/>
      <p:bldP spid="6151" grpId="0" bldLvl="0" autoUpdateAnimBg="0"/>
      <p:bldP spid="6152" grpId="0" bldLvl="0" autoUpdateAnimBg="0"/>
      <p:bldP spid="6153" grpId="0" bldLvl="0" autoUpdateAnimBg="0"/>
      <p:bldP spid="6154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90574" y="914400"/>
            <a:ext cx="5181600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400" dirty="0">
                <a:sym typeface="Arial" panose="020B0604020202020204" pitchFamily="34" charset="0"/>
              </a:rPr>
              <a:t>◆词组过关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dirty="0">
                <a:sym typeface="Arial" panose="020B0604020202020204" pitchFamily="34" charset="0"/>
              </a:rPr>
              <a:t> 一、汉译英。</a:t>
            </a:r>
          </a:p>
          <a:p>
            <a:pPr>
              <a:lnSpc>
                <a:spcPct val="80000"/>
              </a:lnSpc>
            </a:pPr>
            <a:r>
              <a:rPr lang="zh-CN" altLang="en-US" sz="2400" dirty="0">
                <a:sym typeface="Arial" panose="020B0604020202020204" pitchFamily="34" charset="0"/>
              </a:rPr>
              <a:t>1．过去常常</a:t>
            </a:r>
          </a:p>
          <a:p>
            <a:pPr>
              <a:lnSpc>
                <a:spcPct val="80000"/>
              </a:lnSpc>
              <a:buFontTx/>
              <a:buNone/>
            </a:pPr>
            <a:endParaRPr lang="zh-CN" altLang="en-US" sz="24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>
                <a:sym typeface="Arial" panose="020B0604020202020204" pitchFamily="34" charset="0"/>
              </a:rPr>
              <a:t>2．直发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>
                <a:sym typeface="Arial" panose="020B0604020202020204" pitchFamily="34" charset="0"/>
              </a:rPr>
              <a:t>3．时常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>
                <a:sym typeface="Arial" panose="020B0604020202020204" pitchFamily="34" charset="0"/>
              </a:rPr>
              <a:t>4．沉默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>
                <a:sym typeface="Arial" panose="020B0604020202020204" pitchFamily="34" charset="0"/>
              </a:rPr>
              <a:t>5．取得好成绩 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>
                <a:sym typeface="Arial" panose="020B0604020202020204" pitchFamily="34" charset="0"/>
              </a:rPr>
              <a:t>6．戴眼镜</a:t>
            </a:r>
          </a:p>
          <a:p>
            <a:pPr>
              <a:lnSpc>
                <a:spcPct val="80000"/>
              </a:lnSpc>
            </a:pPr>
            <a:endParaRPr lang="zh-CN" altLang="en-US" sz="24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2400" dirty="0">
                <a:sym typeface="Arial" panose="020B0604020202020204" pitchFamily="34" charset="0"/>
              </a:rPr>
              <a:t>7．变红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184936" y="1449683"/>
            <a:ext cx="11416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used to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648652" y="2262483"/>
            <a:ext cx="17379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straight hair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569158" y="3075283"/>
            <a:ext cx="2419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from time to time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650801" y="3761073"/>
            <a:ext cx="1293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be silent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252215" y="4472273"/>
            <a:ext cx="29867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get good grades/scores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724883" y="5208835"/>
            <a:ext cx="1731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wear glasses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727697" y="5970815"/>
            <a:ext cx="11496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turn red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ldLvl="0" autoUpdateAnimBg="0"/>
      <p:bldP spid="7172" grpId="0" bldLvl="0" autoUpdateAnimBg="0"/>
      <p:bldP spid="7173" grpId="0" bldLvl="0" autoUpdateAnimBg="0"/>
      <p:bldP spid="7174" grpId="0" bldLvl="0" autoUpdateAnimBg="0"/>
      <p:bldP spid="7175" grpId="0" bldLvl="0" autoUpdateAnimBg="0"/>
      <p:bldP spid="7176" grpId="0" bldLvl="0" autoUpdateAnimBg="0"/>
      <p:bldP spid="7177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68019" y="1135063"/>
            <a:ext cx="4724400" cy="452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8</a:t>
            </a: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．作演讲</a:t>
            </a:r>
          </a:p>
          <a:p>
            <a:pPr>
              <a:lnSpc>
                <a:spcPct val="80000"/>
              </a:lnSpc>
              <a:buFontTx/>
              <a:buNone/>
            </a:pP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9</a:t>
            </a: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．应对；处理</a:t>
            </a:r>
          </a:p>
          <a:p>
            <a:pPr>
              <a:lnSpc>
                <a:spcPct val="80000"/>
              </a:lnSpc>
            </a:pP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10</a:t>
            </a: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．敢于做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……</a:t>
            </a:r>
          </a:p>
          <a:p>
            <a:pPr>
              <a:lnSpc>
                <a:spcPct val="80000"/>
              </a:lnSpc>
            </a:pPr>
            <a:endParaRPr lang="en-US" altLang="zh-CN" sz="26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11</a:t>
            </a: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．私人时间</a:t>
            </a:r>
          </a:p>
          <a:p>
            <a:pPr>
              <a:lnSpc>
                <a:spcPct val="80000"/>
              </a:lnSpc>
            </a:pP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12</a:t>
            </a: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．放弃</a:t>
            </a:r>
          </a:p>
          <a:p>
            <a:pPr>
              <a:lnSpc>
                <a:spcPct val="80000"/>
              </a:lnSpc>
            </a:pP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13</a:t>
            </a: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．至少</a:t>
            </a:r>
          </a:p>
          <a:p>
            <a:pPr>
              <a:lnSpc>
                <a:spcPct val="80000"/>
              </a:lnSpc>
            </a:pP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14</a:t>
            </a: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．和某人闲逛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927449" y="1016837"/>
            <a:ext cx="170271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give a speech</a:t>
            </a:r>
            <a:endParaRPr lang="zh-CN" altLang="en-US" sz="22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463945" y="1728037"/>
            <a:ext cx="122661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deal with</a:t>
            </a:r>
            <a:endParaRPr lang="zh-CN" altLang="en-US" sz="2200" dirty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38020" y="2540837"/>
            <a:ext cx="166584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dare to do…</a:t>
            </a:r>
            <a:endParaRPr lang="zh-CN" altLang="en-US" sz="220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309231" y="3353637"/>
            <a:ext cx="154080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private time</a:t>
            </a:r>
            <a:endParaRPr lang="zh-CN" altLang="en-US" sz="22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778335" y="4268037"/>
            <a:ext cx="10230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give up</a:t>
            </a:r>
            <a:endParaRPr lang="zh-CN" altLang="en-US" sz="22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854767" y="5080837"/>
            <a:ext cx="97494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at least</a:t>
            </a:r>
            <a:endParaRPr lang="zh-CN" altLang="en-US" sz="22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425643" y="5867336"/>
            <a:ext cx="212750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hang out with sb.</a:t>
            </a:r>
            <a:endParaRPr lang="zh-CN" altLang="en-US" sz="22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ldLvl="0" autoUpdateAnimBg="0"/>
      <p:bldP spid="8196" grpId="0" bldLvl="0" autoUpdateAnimBg="0"/>
      <p:bldP spid="8197" grpId="0" bldLvl="0" autoUpdateAnimBg="0"/>
      <p:bldP spid="8198" grpId="0" bldLvl="0" autoUpdateAnimBg="0"/>
      <p:bldP spid="8199" grpId="0" bldLvl="0" autoUpdateAnimBg="0"/>
      <p:bldP spid="8200" grpId="0" bldLvl="0" autoUpdateAnimBg="0"/>
      <p:bldP spid="8201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386" y="1414463"/>
            <a:ext cx="4191000" cy="452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en-US" altLang="zh-CN" sz="2600" dirty="0">
                <a:sym typeface="Arial" panose="020B0604020202020204" pitchFamily="34" charset="0"/>
              </a:rPr>
              <a:t>15</a:t>
            </a:r>
            <a:r>
              <a:rPr lang="zh-CN" altLang="en-US" sz="2600" dirty="0">
                <a:sym typeface="Arial" panose="020B0604020202020204" pitchFamily="34" charset="0"/>
              </a:rPr>
              <a:t>．当众</a:t>
            </a:r>
          </a:p>
          <a:p>
            <a:pPr>
              <a:lnSpc>
                <a:spcPct val="80000"/>
              </a:lnSpc>
            </a:pPr>
            <a:endParaRPr lang="zh-CN" altLang="en-US" sz="26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600" dirty="0">
                <a:sym typeface="Arial" panose="020B0604020202020204" pitchFamily="34" charset="0"/>
              </a:rPr>
              <a:t>16</a:t>
            </a:r>
            <a:r>
              <a:rPr lang="zh-CN" altLang="en-US" sz="2600" dirty="0">
                <a:sym typeface="Arial" panose="020B0604020202020204" pitchFamily="34" charset="0"/>
              </a:rPr>
              <a:t>．考试不及格</a:t>
            </a:r>
          </a:p>
          <a:p>
            <a:pPr>
              <a:lnSpc>
                <a:spcPct val="80000"/>
              </a:lnSpc>
            </a:pPr>
            <a:endParaRPr lang="zh-CN" altLang="en-US" sz="26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600" dirty="0">
                <a:sym typeface="Arial" panose="020B0604020202020204" pitchFamily="34" charset="0"/>
              </a:rPr>
              <a:t>17</a:t>
            </a:r>
            <a:r>
              <a:rPr lang="zh-CN" altLang="en-US" sz="2600" dirty="0">
                <a:sym typeface="Arial" panose="020B0604020202020204" pitchFamily="34" charset="0"/>
              </a:rPr>
              <a:t>．成名</a:t>
            </a:r>
          </a:p>
          <a:p>
            <a:pPr>
              <a:lnSpc>
                <a:spcPct val="80000"/>
              </a:lnSpc>
            </a:pPr>
            <a:endParaRPr lang="zh-CN" altLang="en-US" sz="26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600" dirty="0">
                <a:sym typeface="Arial" panose="020B0604020202020204" pitchFamily="34" charset="0"/>
              </a:rPr>
              <a:t>18</a:t>
            </a:r>
            <a:r>
              <a:rPr lang="zh-CN" altLang="en-US" sz="2600" dirty="0">
                <a:sym typeface="Arial" panose="020B0604020202020204" pitchFamily="34" charset="0"/>
              </a:rPr>
              <a:t>．一个</a:t>
            </a:r>
            <a:r>
              <a:rPr lang="en-US" altLang="zh-CN" sz="2600" dirty="0">
                <a:sym typeface="Arial" panose="020B0604020202020204" pitchFamily="34" charset="0"/>
              </a:rPr>
              <a:t>15</a:t>
            </a:r>
            <a:r>
              <a:rPr lang="zh-CN" altLang="en-US" sz="2600" dirty="0">
                <a:sym typeface="Arial" panose="020B0604020202020204" pitchFamily="34" charset="0"/>
              </a:rPr>
              <a:t>岁男孩</a:t>
            </a:r>
          </a:p>
          <a:p>
            <a:pPr>
              <a:lnSpc>
                <a:spcPct val="80000"/>
              </a:lnSpc>
            </a:pPr>
            <a:endParaRPr lang="zh-CN" altLang="en-US" sz="26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600" dirty="0">
                <a:sym typeface="Arial" panose="020B0604020202020204" pitchFamily="34" charset="0"/>
              </a:rPr>
              <a:t>19</a:t>
            </a:r>
            <a:r>
              <a:rPr lang="zh-CN" altLang="en-US" sz="2600" dirty="0">
                <a:sym typeface="Arial" panose="020B0604020202020204" pitchFamily="34" charset="0"/>
              </a:rPr>
              <a:t>．在某方面做得好</a:t>
            </a:r>
          </a:p>
          <a:p>
            <a:pPr>
              <a:lnSpc>
                <a:spcPct val="80000"/>
              </a:lnSpc>
            </a:pPr>
            <a:endParaRPr lang="zh-CN" altLang="en-US" sz="2600" dirty="0"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600" dirty="0">
                <a:sym typeface="Arial" panose="020B0604020202020204" pitchFamily="34" charset="0"/>
              </a:rPr>
              <a:t>20</a:t>
            </a:r>
            <a:r>
              <a:rPr lang="zh-CN" altLang="en-US" sz="2600" dirty="0">
                <a:sym typeface="Arial" panose="020B0604020202020204" pitchFamily="34" charset="0"/>
              </a:rPr>
              <a:t>．缺席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742609" y="1337613"/>
            <a:ext cx="118013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 dirty="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in public</a:t>
            </a:r>
            <a:endParaRPr lang="zh-CN" altLang="en-US" sz="2200" dirty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269626" y="2150413"/>
            <a:ext cx="26645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fail one's examination</a:t>
            </a:r>
            <a:endParaRPr lang="zh-CN" altLang="en-US" sz="22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586426" y="2963213"/>
            <a:ext cx="196239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become famous</a:t>
            </a:r>
            <a:endParaRPr lang="zh-CN" altLang="en-US" sz="22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671288" y="3776013"/>
            <a:ext cx="20024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 15­year­old boy</a:t>
            </a:r>
            <a:endParaRPr lang="zh-CN" altLang="en-US" sz="220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733359" y="4588813"/>
            <a:ext cx="13131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do well in</a:t>
            </a:r>
            <a:endParaRPr lang="zh-CN" altLang="en-US" sz="22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587709" y="5401613"/>
            <a:ext cx="186140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 absent from</a:t>
            </a:r>
            <a:endParaRPr lang="zh-CN" altLang="en-US" sz="22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ldLvl="0" autoUpdateAnimBg="0"/>
      <p:bldP spid="9220" grpId="0" bldLvl="0" autoUpdateAnimBg="0"/>
      <p:bldP spid="9221" grpId="0" bldLvl="0" autoUpdateAnimBg="0"/>
      <p:bldP spid="9222" grpId="0" bldLvl="0" autoUpdateAnimBg="0"/>
      <p:bldP spid="9223" grpId="0" bldLvl="0" autoUpdateAnimBg="0"/>
      <p:bldP spid="9224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584" y="1092200"/>
            <a:ext cx="5334000" cy="452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二、英译汉。</a:t>
            </a:r>
          </a:p>
          <a:p>
            <a:pPr>
              <a:lnSpc>
                <a:spcPct val="8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up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tons of attention</a:t>
            </a:r>
          </a:p>
          <a:p>
            <a:pPr>
              <a:lnSpc>
                <a:spcPct val="80000"/>
              </a:lnSpc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prepared to do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alone</a:t>
            </a:r>
          </a:p>
          <a:p>
            <a:pPr>
              <a:lnSpc>
                <a:spcPct val="80000"/>
              </a:lnSpc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nervous about</a:t>
            </a:r>
          </a:p>
          <a:p>
            <a:pPr>
              <a:lnSpc>
                <a:spcPct val="80000"/>
              </a:lnSpc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time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222576" y="1498600"/>
            <a:ext cx="103105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</a:rPr>
              <a:t>开始做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059411" y="2311400"/>
            <a:ext cx="13131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</a:rPr>
              <a:t>很多关注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742483" y="3225800"/>
            <a:ext cx="18774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</a:rPr>
              <a:t>准备好做某事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300140" y="4140200"/>
            <a:ext cx="7489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</a:rPr>
              <a:t>独处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207718" y="5054600"/>
            <a:ext cx="21595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</a:rPr>
              <a:t>对</a:t>
            </a:r>
            <a:r>
              <a:rPr lang="en-US" altLang="zh-CN" sz="2200">
                <a:solidFill>
                  <a:srgbClr val="CC0000"/>
                </a:solidFill>
              </a:rPr>
              <a:t>……</a:t>
            </a:r>
            <a:r>
              <a:rPr lang="zh-CN" altLang="en-US" sz="2200">
                <a:solidFill>
                  <a:srgbClr val="CC0000"/>
                </a:solidFill>
              </a:rPr>
              <a:t>感到紧张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681140" y="5867400"/>
            <a:ext cx="74892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200">
                <a:solidFill>
                  <a:srgbClr val="CC0000"/>
                </a:solidFill>
              </a:rPr>
              <a:t>一直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utoUpdateAnimBg="0"/>
      <p:bldP spid="10244" grpId="0" bldLvl="0" autoUpdateAnimBg="0"/>
      <p:bldP spid="10245" grpId="0" bldLvl="0" autoUpdateAnimBg="0"/>
      <p:bldP spid="10246" grpId="0" bldLvl="0" autoUpdateAnimBg="0"/>
      <p:bldP spid="10247" grpId="0" bldLvl="0" autoUpdateAnimBg="0"/>
      <p:bldP spid="10248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80990" y="949202"/>
            <a:ext cx="5715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7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have difficulties in</a:t>
            </a:r>
          </a:p>
          <a:p>
            <a:pPr>
              <a:lnSpc>
                <a:spcPct val="80000"/>
              </a:lnSpc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8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take care of</a:t>
            </a:r>
          </a:p>
          <a:p>
            <a:pPr>
              <a:lnSpc>
                <a:spcPct val="80000"/>
              </a:lnSpc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9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feel lonely</a:t>
            </a:r>
          </a:p>
          <a:p>
            <a:pPr>
              <a:lnSpc>
                <a:spcPct val="80000"/>
              </a:lnSpc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10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make the decision to do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sth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. </a:t>
            </a:r>
          </a:p>
          <a:p>
            <a:pPr>
              <a:lnSpc>
                <a:spcPct val="80000"/>
              </a:lnSpc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11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boarding school</a:t>
            </a:r>
          </a:p>
          <a:p>
            <a:pPr>
              <a:lnSpc>
                <a:spcPct val="80000"/>
              </a:lnSpc>
            </a:pP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12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make friends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929931" y="920628"/>
            <a:ext cx="2236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sym typeface="Arial" panose="020B0604020202020204" pitchFamily="34" charset="0"/>
              </a:rPr>
              <a:t>在</a:t>
            </a:r>
            <a:r>
              <a:rPr lang="en-US" altLang="zh-CN" sz="2000">
                <a:solidFill>
                  <a:srgbClr val="CC0000"/>
                </a:solidFill>
                <a:sym typeface="Arial" panose="020B0604020202020204" pitchFamily="34" charset="0"/>
              </a:rPr>
              <a:t>……</a:t>
            </a:r>
            <a:r>
              <a:rPr lang="zh-CN" altLang="en-US" sz="2000">
                <a:solidFill>
                  <a:srgbClr val="CC0000"/>
                </a:solidFill>
                <a:sym typeface="Arial" panose="020B0604020202020204" pitchFamily="34" charset="0"/>
              </a:rPr>
              <a:t>方面有困难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327773" y="1835028"/>
            <a:ext cx="6976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sym typeface="Arial" panose="020B0604020202020204" pitchFamily="34" charset="0"/>
              </a:rPr>
              <a:t>照顾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020492" y="2749428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sym typeface="Arial" panose="020B0604020202020204" pitchFamily="34" charset="0"/>
              </a:rPr>
              <a:t>感到孤单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152852" y="3562228"/>
            <a:ext cx="14670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sym typeface="Arial" panose="020B0604020202020204" pitchFamily="34" charset="0"/>
              </a:rPr>
              <a:t>决定做某事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706292" y="4476628"/>
            <a:ext cx="12105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sym typeface="Arial" panose="020B0604020202020204" pitchFamily="34" charset="0"/>
              </a:rPr>
              <a:t>寄宿学校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555133" y="5391028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CC0000"/>
                </a:solidFill>
                <a:sym typeface="Arial" panose="020B0604020202020204" pitchFamily="34" charset="0"/>
              </a:rPr>
              <a:t>交朋友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 autoUpdateAnimBg="0"/>
      <p:bldP spid="11268" grpId="0" bldLvl="0" autoUpdateAnimBg="0"/>
      <p:bldP spid="11269" grpId="0" bldLvl="0" autoUpdateAnimBg="0"/>
      <p:bldP spid="11270" grpId="0" bldLvl="0" autoUpdateAnimBg="0"/>
      <p:bldP spid="11271" grpId="0" bldLvl="0" autoUpdateAnimBg="0"/>
      <p:bldP spid="11272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43761" y="1138513"/>
            <a:ext cx="5715000" cy="355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8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13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advise sb. to do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sth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. </a:t>
            </a:r>
          </a:p>
          <a:p>
            <a:pPr>
              <a:lnSpc>
                <a:spcPct val="80000"/>
              </a:lnSpc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14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in person</a:t>
            </a:r>
          </a:p>
          <a:p>
            <a:pPr>
              <a:lnSpc>
                <a:spcPct val="80000"/>
              </a:lnSpc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15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think of</a:t>
            </a:r>
          </a:p>
          <a:p>
            <a:pPr>
              <a:lnSpc>
                <a:spcPct val="80000"/>
              </a:lnSpc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16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take pride in</a:t>
            </a:r>
          </a:p>
          <a:p>
            <a:pPr>
              <a:lnSpc>
                <a:spcPct val="80000"/>
              </a:lnSpc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17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be proud of</a:t>
            </a:r>
          </a:p>
          <a:p>
            <a:pPr>
              <a:lnSpc>
                <a:spcPct val="80000"/>
              </a:lnSpc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18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have an influence on sb.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40844" y="1062385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CC0000"/>
                </a:solidFill>
                <a:sym typeface="Arial" panose="020B0604020202020204" pitchFamily="34" charset="0"/>
              </a:rPr>
              <a:t>建议某人做某事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491801" y="190056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CC0000"/>
                </a:solidFill>
                <a:sym typeface="Arial" panose="020B0604020202020204" pitchFamily="34" charset="0"/>
              </a:rPr>
              <a:t>亲自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255462" y="2662543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CC0000"/>
                </a:solidFill>
                <a:sym typeface="Arial" panose="020B0604020202020204" pitchFamily="34" charset="0"/>
              </a:rPr>
              <a:t>关心；想着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539585" y="3424523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CC0000"/>
                </a:solidFill>
                <a:sym typeface="Arial" panose="020B0604020202020204" pitchFamily="34" charset="0"/>
              </a:rPr>
              <a:t>为</a:t>
            </a:r>
            <a:r>
              <a:rPr lang="en-US" altLang="zh-CN" dirty="0">
                <a:solidFill>
                  <a:srgbClr val="CC0000"/>
                </a:solidFill>
                <a:sym typeface="Arial" panose="020B0604020202020204" pitchFamily="34" charset="0"/>
              </a:rPr>
              <a:t>……</a:t>
            </a:r>
            <a:r>
              <a:rPr lang="zh-CN" altLang="en-US" dirty="0">
                <a:solidFill>
                  <a:srgbClr val="CC0000"/>
                </a:solidFill>
                <a:sym typeface="Arial" panose="020B0604020202020204" pitchFamily="34" charset="0"/>
              </a:rPr>
              <a:t>自豪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688611" y="4253156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CC0000"/>
                </a:solidFill>
                <a:sym typeface="Arial" panose="020B0604020202020204" pitchFamily="34" charset="0"/>
              </a:rPr>
              <a:t>为</a:t>
            </a:r>
            <a:r>
              <a:rPr lang="en-US" altLang="zh-CN" dirty="0">
                <a:solidFill>
                  <a:srgbClr val="CC0000"/>
                </a:solidFill>
                <a:sym typeface="Arial" panose="020B0604020202020204" pitchFamily="34" charset="0"/>
              </a:rPr>
              <a:t>……</a:t>
            </a:r>
            <a:r>
              <a:rPr lang="zh-CN" altLang="en-US" dirty="0">
                <a:solidFill>
                  <a:srgbClr val="CC0000"/>
                </a:solidFill>
                <a:sym typeface="Arial" panose="020B0604020202020204" pitchFamily="34" charset="0"/>
              </a:rPr>
              <a:t>骄傲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979011" y="5024681"/>
            <a:ext cx="2031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CC0000"/>
                </a:solidFill>
                <a:sym typeface="Arial" panose="020B0604020202020204" pitchFamily="34" charset="0"/>
              </a:rPr>
              <a:t>对某人有影响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0" autoUpdateAnimBg="0"/>
      <p:bldP spid="12292" grpId="0" bldLvl="0" autoUpdateAnimBg="0"/>
      <p:bldP spid="12293" grpId="0" bldLvl="0" autoUpdateAnimBg="0"/>
      <p:bldP spid="12294" grpId="0" bldLvl="0" autoUpdateAnimBg="0"/>
      <p:bldP spid="12295" grpId="0" bldLvl="0" autoUpdateAnimBg="0"/>
      <p:bldP spid="12296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333333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3080C2"/>
      </a:accent2>
      <a:accent3>
        <a:srgbClr val="FFFFFF"/>
      </a:accent3>
      <a:accent4>
        <a:srgbClr val="2A2A2A"/>
      </a:accent4>
      <a:accent5>
        <a:srgbClr val="ADB8CA"/>
      </a:accent5>
      <a:accent6>
        <a:srgbClr val="2A73B0"/>
      </a:accent6>
      <a:hlink>
        <a:srgbClr val="75A3D1"/>
      </a:hlink>
      <a:folHlink>
        <a:srgbClr val="CCECFF"/>
      </a:folHlink>
    </a:clrScheme>
    <a:fontScheme name="浅蓝色简约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浅蓝色简约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7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8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9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0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1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2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3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4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5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2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C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2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96FF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C9FF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2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093D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3C8EB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</Template>
  <TotalTime>0</TotalTime>
  <Words>656</Words>
  <Application>Microsoft Office PowerPoint</Application>
  <PresentationFormat>全屏显示(4:3)</PresentationFormat>
  <Paragraphs>202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2015-03-09T07:57:00Z</dcterms:created>
  <dcterms:modified xsi:type="dcterms:W3CDTF">2023-01-16T19:49:39Z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C4E3CDFDD946485EBB57533B825778BA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