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3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6" r:id="rId17"/>
    <p:sldId id="272" r:id="rId18"/>
    <p:sldId id="275" r:id="rId19"/>
    <p:sldId id="273" r:id="rId20"/>
    <p:sldId id="274" r:id="rId21"/>
    <p:sldId id="281" r:id="rId22"/>
    <p:sldId id="287" r:id="rId23"/>
    <p:sldId id="288" r:id="rId24"/>
    <p:sldId id="289" r:id="rId25"/>
    <p:sldId id="290" r:id="rId26"/>
    <p:sldId id="292" r:id="rId27"/>
    <p:sldId id="284" r:id="rId28"/>
    <p:sldId id="321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18T15:36:38.624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C6990-B813-49C8-A5CE-55DAA85F8EE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8E2AB-3D7D-4578-88B0-482C9E093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8E2AB-3D7D-4578-88B0-482C9E0937B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EEB4D-9EDE-41B4-B535-8D864A81B3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AD259-BF9E-4BCA-AAC2-052DFE1FC2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2F0E3-DCA2-4AE7-B497-4C599E8CB2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20E85-B0E7-4C66-BBC5-E3EAC2A3EC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EEB4D-9EDE-41B4-B535-8D864A81B3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FFB15-3C4A-43B2-A894-FF16132E69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22935-9753-4B29-AE87-47C56794E1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A165C-2687-46BD-95F6-010AC5FD23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C37D-EA9E-47FC-9683-531A8F8D4D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A6716-2033-4067-9706-8AA25E7603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03492-29C8-4331-994F-7350937DC2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FEB49-995E-40A4-91FB-CD21EDA461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E1330EF-A202-458B-8504-9D833070A0F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www.fs.fed.us/newcentury/images/Individual%2520with%2520trophy.gif&amp;imgrefurl=http://www.fs.fed.us/newcentury/individual_winner_highlight.htm&amp;h=349&amp;w=216&amp;prev=/images%3Fq%3Dindividual%26start%3D60%26svnum%3D10%26hl%3Dzh-CN%26lr%3D%26ie%3DUTF-8%26oe%3DUTF-8%26sa%3DN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.baidu.com/i?ct=503316480&amp;z=0&amp;tn=baiduimagedetail&amp;word=%BF%A8%CD%A8%B1%ED%C7%E9&amp;in=20609&amp;cl=2&amp;cm=1&amp;sc=0&amp;lm=-1&amp;pn=32&amp;rn=1&amp;di=1127011740&amp;ln=1788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295400" y="1905000"/>
            <a:ext cx="64008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solidFill>
                  <a:srgbClr val="0033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Module 11 Body language</a:t>
            </a:r>
            <a:endParaRPr lang="zh-CN" altLang="en-US" sz="3600" b="1" kern="10" dirty="0">
              <a:solidFill>
                <a:srgbClr val="003399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3292475"/>
            <a:ext cx="7010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5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3 Language </a:t>
            </a:r>
            <a:r>
              <a:rPr lang="en-US" altLang="zh-CN" sz="5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in use</a:t>
            </a:r>
          </a:p>
        </p:txBody>
      </p:sp>
      <p:sp>
        <p:nvSpPr>
          <p:cNvPr id="6" name="矩形 5"/>
          <p:cNvSpPr/>
          <p:nvPr/>
        </p:nvSpPr>
        <p:spPr>
          <a:xfrm>
            <a:off x="2728042" y="57150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7712075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Don’t worry. Be happy.</a:t>
            </a:r>
          </a:p>
          <a:p>
            <a:pPr>
              <a:lnSpc>
                <a:spcPct val="115000"/>
              </a:lnSpc>
            </a:pP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不要担心，高兴点儿。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Don’t bring any food or drink into the lab next time.</a:t>
            </a:r>
          </a:p>
          <a:p>
            <a:pPr>
              <a:lnSpc>
                <a:spcPct val="115000"/>
              </a:lnSpc>
            </a:pP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下次不要把任何食物或饮料带到实验室来。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Don’t forget to turn off the lights.</a:t>
            </a:r>
          </a:p>
          <a:p>
            <a:pPr>
              <a:lnSpc>
                <a:spcPct val="115000"/>
              </a:lnSpc>
            </a:pP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不要忘记关灯。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8755dfec4d8131282797910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470150"/>
            <a:ext cx="5472112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PubTriangle"/>
          <p:cNvSpPr>
            <a:spLocks noEditPoints="1" noChangeArrowheads="1"/>
          </p:cNvSpPr>
          <p:nvPr/>
        </p:nvSpPr>
        <p:spPr bwMode="auto">
          <a:xfrm rot="10492525">
            <a:off x="1776413" y="3248025"/>
            <a:ext cx="7259637" cy="1323975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AA100">
              <a:alpha val="64999"/>
            </a:srgbClr>
          </a:soli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195513" y="2778125"/>
            <a:ext cx="54006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</a:pPr>
            <a:r>
              <a:rPr lang="zh-CN" altLang="en-US" sz="5500" b="1" dirty="0">
                <a:solidFill>
                  <a:srgbClr val="009900"/>
                </a:solidFill>
                <a:ea typeface="华文细黑" panose="02010600040101010101" pitchFamily="2" charset="-122"/>
              </a:rPr>
              <a:t>课堂练习答案</a:t>
            </a:r>
          </a:p>
        </p:txBody>
      </p:sp>
      <p:pic>
        <p:nvPicPr>
          <p:cNvPr id="11268" name="Picture 4" descr="2007112165824335_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-116"/>
          <a:stretch>
            <a:fillRect/>
          </a:stretch>
        </p:blipFill>
        <p:spPr bwMode="auto">
          <a:xfrm rot="-275305">
            <a:off x="288925" y="1928813"/>
            <a:ext cx="3851275" cy="249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Nonam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 contrast="42000"/>
          </a:blip>
          <a:srcRect/>
          <a:stretch>
            <a:fillRect/>
          </a:stretch>
        </p:blipFill>
        <p:spPr bwMode="auto">
          <a:xfrm>
            <a:off x="0" y="0"/>
            <a:ext cx="1512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8978" y="1143000"/>
            <a:ext cx="83978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3300"/>
                </a:solidFill>
              </a:rPr>
              <a:t>1</a:t>
            </a:r>
            <a:r>
              <a:rPr lang="en-US" altLang="zh-CN" sz="3600" b="1" dirty="0">
                <a:latin typeface="Times New Roman" panose="02020603050405020304" pitchFamily="18" charset="0"/>
              </a:rPr>
              <a:t> Work in pairs. Talk about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do’s</a:t>
            </a:r>
            <a:r>
              <a:rPr lang="en-US" altLang="zh-CN" sz="3600" b="1" dirty="0">
                <a:latin typeface="Times New Roman" panose="02020603050405020304" pitchFamily="18" charset="0"/>
              </a:rPr>
              <a:t> and </a:t>
            </a:r>
          </a:p>
          <a:p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don’ts</a:t>
            </a:r>
            <a:r>
              <a:rPr lang="en-US" altLang="zh-CN" sz="3600" b="1" dirty="0">
                <a:latin typeface="Times New Roman" panose="02020603050405020304" pitchFamily="18" charset="0"/>
              </a:rPr>
              <a:t> in a foreign country.</a:t>
            </a:r>
          </a:p>
        </p:txBody>
      </p:sp>
      <p:graphicFrame>
        <p:nvGraphicFramePr>
          <p:cNvPr id="10266" name="Group 26"/>
          <p:cNvGraphicFramePr>
            <a:graphicFrameLocks noGrp="1"/>
          </p:cNvGraphicFramePr>
          <p:nvPr/>
        </p:nvGraphicFramePr>
        <p:xfrm>
          <a:off x="477254" y="2514600"/>
          <a:ext cx="8077200" cy="416052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Britain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Stand in line.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Shake hands.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Say ‘please’ and ‘thank you’.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Open doors for others.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Look at people when you talk.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Be on time.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1" name="Group 15"/>
          <p:cNvGraphicFramePr>
            <a:graphicFrameLocks noGrp="1"/>
          </p:cNvGraphicFramePr>
          <p:nvPr/>
        </p:nvGraphicFramePr>
        <p:xfrm>
          <a:off x="914400" y="1676400"/>
          <a:ext cx="7467600" cy="300837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3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Britain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Don’ts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Touch people.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Ask a woman’s age.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Stand too close.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Say anything too personal.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17525" y="1336675"/>
            <a:ext cx="80168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3300"/>
                </a:solidFill>
              </a:rPr>
              <a:t>2</a:t>
            </a:r>
            <a:r>
              <a:rPr lang="en-US" altLang="zh-CN" sz="3600" b="1" dirty="0">
                <a:latin typeface="Times New Roman" panose="02020603050405020304" pitchFamily="18" charset="0"/>
              </a:rPr>
              <a:t> Make a list of do’s and don’ts to help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visitors to Britain.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71600" y="2971800"/>
            <a:ext cx="6340475" cy="22987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 Stand in line.</a:t>
            </a:r>
          </a:p>
          <a:p>
            <a:pPr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 Don’t touch people when you 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talk to them.</a:t>
            </a:r>
          </a:p>
          <a:p>
            <a:pPr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73075" y="1185863"/>
            <a:ext cx="8245475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3300"/>
                </a:solidFill>
              </a:rPr>
              <a:t>3</a:t>
            </a:r>
            <a:r>
              <a:rPr lang="en-US" altLang="zh-CN" sz="3600" b="1" dirty="0">
                <a:latin typeface="Times New Roman" panose="02020603050405020304" pitchFamily="18" charset="0"/>
              </a:rPr>
              <a:t> Rewrite the sentences.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 err="1">
                <a:latin typeface="Times New Roman" panose="02020603050405020304" pitchFamily="18" charset="0"/>
              </a:rPr>
              <a:t>Eg</a:t>
            </a:r>
            <a:r>
              <a:rPr lang="en-US" altLang="zh-CN" sz="3600" b="1" dirty="0">
                <a:latin typeface="Times New Roman" panose="02020603050405020304" pitchFamily="18" charset="0"/>
              </a:rPr>
              <a:t>. It’s important to listen to the teacher.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Listen to the teacher.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You cannot shout in the classroom.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Don’t shout in the classroom.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3400" y="4724400"/>
            <a:ext cx="8016875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It’s important to be careful.</a:t>
            </a:r>
          </a:p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   Be careful.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43678" y="1524000"/>
            <a:ext cx="8763000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It’s important to clean and tidy the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lab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Clean and tidy the lab.</a:t>
            </a:r>
          </a:p>
          <a:p>
            <a:endParaRPr lang="en-US" altLang="zh-CN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3. You cannot touch anything if the 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teacher doesn’t ask you to.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Don’t touch anything if the teacher 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doesn’t ask you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0" y="1320800"/>
            <a:ext cx="786447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4. You cannot bring food or drink into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the lab.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Don’t bring food or drink into the </a:t>
            </a:r>
          </a:p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   lab.</a:t>
            </a:r>
          </a:p>
          <a:p>
            <a:endParaRPr lang="en-US" altLang="zh-CN" sz="36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5. You cannot enter the lab alone.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Don’t enter the lab alone.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12750" y="1066800"/>
            <a:ext cx="8382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</a:rPr>
              <a:t>4</a:t>
            </a:r>
            <a:r>
              <a:rPr lang="en-US" altLang="zh-CN" sz="3600" b="1">
                <a:latin typeface="Times New Roman" panose="02020603050405020304" pitchFamily="18" charset="0"/>
              </a:rPr>
              <a:t> Answer the questions. Use the words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and expressions from the box to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help you.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12750" y="2895600"/>
            <a:ext cx="8093075" cy="17684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all right,      arm in arm,    close   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different,  hold on to,    kiss three times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point at,    shake hands with,    wave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20675" y="4876800"/>
            <a:ext cx="82454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How do the British say hello to each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other when they first meet?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They shake hands.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838200" y="1123950"/>
            <a:ext cx="794067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2. Does body language mean the same 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thing in different countries?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No, it means different things in 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   different countries.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3. How do the Russians say hello to 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each other when they meet?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They kiss three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35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42999" y="3352800"/>
            <a:ext cx="6551613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To learn to use Imperatives to </a:t>
            </a:r>
          </a:p>
          <a:p>
            <a:pPr>
              <a:lnSpc>
                <a:spcPct val="115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express your attitude</a:t>
            </a:r>
          </a:p>
        </p:txBody>
      </p:sp>
      <p:sp>
        <p:nvSpPr>
          <p:cNvPr id="20483" name="WordArt 15"/>
          <p:cNvSpPr>
            <a:spLocks noChangeArrowheads="1" noChangeShapeType="1" noTextEdit="1"/>
          </p:cNvSpPr>
          <p:nvPr/>
        </p:nvSpPr>
        <p:spPr bwMode="auto">
          <a:xfrm>
            <a:off x="3124200" y="1752600"/>
            <a:ext cx="3578225" cy="922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FF66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/>
                <a:cs typeface="Arial" panose="020B0604020202020204"/>
              </a:rPr>
              <a:t>Objective</a:t>
            </a:r>
            <a:endParaRPr lang="zh-CN" altLang="en-US" sz="3600" b="1" kern="10" dirty="0">
              <a:ln w="19050">
                <a:solidFill>
                  <a:srgbClr val="FF66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 panose="020B0604020202020204"/>
              <a:cs typeface="Arial" panose="020B0604020202020204"/>
            </a:endParaRPr>
          </a:p>
        </p:txBody>
      </p:sp>
      <p:pic>
        <p:nvPicPr>
          <p:cNvPr id="20484" name="Picture 4" descr="女英语教师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227138"/>
            <a:ext cx="1600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8763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4. Is it polite to stand close to North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Americans?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No, it is not polite to stand close to    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North Americans.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5. Is it all right to wave goodbye in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Greece</a:t>
            </a:r>
            <a:r>
              <a:rPr lang="en-US" altLang="zh-CN" sz="3600" b="1" dirty="0">
                <a:latin typeface="Times New Roman" panose="02020603050405020304" pitchFamily="18" charset="0"/>
              </a:rPr>
              <a:t>?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No, it is not all right to wave goodbye  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in Greece.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6. How do you usually say goodbye with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body language?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I usually wave.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1495425" y="2074863"/>
            <a:ext cx="6519863" cy="1908175"/>
          </a:xfrm>
          <a:prstGeom prst="ellipse">
            <a:avLst/>
          </a:prstGeom>
          <a:solidFill>
            <a:srgbClr val="00CCFF">
              <a:alpha val="11000"/>
            </a:srgbClr>
          </a:solidFill>
          <a:ln w="6350">
            <a:solidFill>
              <a:srgbClr val="CEBDA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574925" y="2433638"/>
            <a:ext cx="4545013" cy="10985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6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课堂小测验</a:t>
            </a:r>
          </a:p>
        </p:txBody>
      </p:sp>
      <p:grpSp>
        <p:nvGrpSpPr>
          <p:cNvPr id="32775" name="Group 7"/>
          <p:cNvGrpSpPr/>
          <p:nvPr/>
        </p:nvGrpSpPr>
        <p:grpSpPr bwMode="auto">
          <a:xfrm>
            <a:off x="6781800" y="454025"/>
            <a:ext cx="1689100" cy="1069975"/>
            <a:chOff x="4888" y="0"/>
            <a:chExt cx="872" cy="482"/>
          </a:xfrm>
        </p:grpSpPr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4888" y="164"/>
              <a:ext cx="668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kumimoji="1" lang="en-US" altLang="zh-CN" sz="1300" b="1">
                  <a:solidFill>
                    <a:srgbClr val="FF0000"/>
                  </a:solidFill>
                </a:rPr>
                <a:t>Individual activity</a:t>
              </a:r>
            </a:p>
          </p:txBody>
        </p:sp>
        <p:pic>
          <p:nvPicPr>
            <p:cNvPr id="32777" name="Picture 9" descr="Individual%2520with%2520trophy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98" y="0"/>
              <a:ext cx="262" cy="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65125" y="1295400"/>
            <a:ext cx="8397875" cy="527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  <a:buFontTx/>
              <a:buAutoNum type="romanUcPeriod"/>
            </a:pPr>
            <a:r>
              <a:rPr lang="zh-CN" altLang="en-US" sz="3600" b="1" dirty="0">
                <a:latin typeface="Times New Roman" panose="02020603050405020304" pitchFamily="18" charset="0"/>
              </a:rPr>
              <a:t>用括号内所给动词的恰当形式填空。</a:t>
            </a:r>
          </a:p>
          <a:p>
            <a:pPr>
              <a:lnSpc>
                <a:spcPct val="105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It’s an important meeting. _________ (not, be) late.</a:t>
            </a:r>
          </a:p>
          <a:p>
            <a:pPr>
              <a:lnSpc>
                <a:spcPct val="105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___________ (not, make) any noise! Your mother is sleeping.</a:t>
            </a:r>
          </a:p>
          <a:p>
            <a:pPr>
              <a:lnSpc>
                <a:spcPct val="105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__________ (not, speak) with your mouth full of food.</a:t>
            </a:r>
          </a:p>
          <a:p>
            <a:pPr>
              <a:lnSpc>
                <a:spcPct val="105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 (not, talk) and _______ (read) aloud.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172200" y="1879600"/>
            <a:ext cx="248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be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914400" y="3054350"/>
            <a:ext cx="248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make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62000" y="4197350"/>
            <a:ext cx="2533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speak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869950" y="5384800"/>
            <a:ext cx="217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talk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172200" y="5384800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22325" y="1270000"/>
            <a:ext cx="8016875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___________ (not, leave) your   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homework for tomorrow, Larry.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6. _______ (look) out! A car is coming.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7. _______ (give) us ten years and just 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see what our country will be like.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8. _________ (not, let) the baby cry.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403350" y="1390650"/>
            <a:ext cx="240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Don’t leave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504950" y="2794000"/>
            <a:ext cx="1314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Look 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682750" y="3479800"/>
            <a:ext cx="121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Give 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377950" y="4775200"/>
            <a:ext cx="189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Don’t 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219200" y="1295400"/>
            <a:ext cx="66294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II. </a:t>
            </a:r>
            <a:r>
              <a:rPr lang="zh-CN" altLang="en-US" sz="3600" b="1" dirty="0">
                <a:latin typeface="Times New Roman" panose="02020603050405020304" pitchFamily="18" charset="0"/>
              </a:rPr>
              <a:t>翻译下列各句。 </a:t>
            </a:r>
            <a:br>
              <a:rPr lang="zh-CN" altLang="en-US" sz="3600" b="1" dirty="0">
                <a:latin typeface="Times New Roman" panose="02020603050405020304" pitchFamily="18" charset="0"/>
              </a:rPr>
            </a:br>
            <a:r>
              <a:rPr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</a:rPr>
              <a:t>咱们一起玩吧！ </a:t>
            </a:r>
            <a:br>
              <a:rPr lang="zh-CN" altLang="en-US" sz="3600" b="1" dirty="0">
                <a:latin typeface="Times New Roman" panose="02020603050405020304" pitchFamily="18" charset="0"/>
              </a:rPr>
            </a:b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</a:rPr>
              <a:t>请不要迟到。</a:t>
            </a:r>
            <a:br>
              <a:rPr lang="zh-CN" altLang="en-US" sz="3600" b="1" dirty="0">
                <a:latin typeface="Times New Roman" panose="02020603050405020304" pitchFamily="18" charset="0"/>
              </a:rPr>
            </a:b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</a:rPr>
              <a:t>回答这个问题。</a:t>
            </a:r>
            <a:br>
              <a:rPr lang="zh-CN" altLang="en-US" sz="3600" b="1" dirty="0">
                <a:latin typeface="Times New Roman" panose="02020603050405020304" pitchFamily="18" charset="0"/>
              </a:rPr>
            </a:b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4. </a:t>
            </a:r>
            <a:r>
              <a:rPr lang="zh-CN" altLang="en-US" sz="3600" b="1" dirty="0">
                <a:latin typeface="Times New Roman" panose="02020603050405020304" pitchFamily="18" charset="0"/>
              </a:rPr>
              <a:t>不要这么吵。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endParaRPr lang="zh-CN" altLang="en-US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676400" y="2336800"/>
            <a:ext cx="398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Let’s play together.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676400" y="3443288"/>
            <a:ext cx="423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Don’t be late, please.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676400" y="4546600"/>
            <a:ext cx="428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Answer the question.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676400" y="5613400"/>
            <a:ext cx="504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Don’t make such a noise.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  <p:bldP spid="4096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03250" y="1100818"/>
            <a:ext cx="78486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5. </a:t>
            </a:r>
            <a:r>
              <a:rPr lang="zh-CN" altLang="en-US" sz="3600" b="1">
                <a:latin typeface="Times New Roman" panose="02020603050405020304" pitchFamily="18" charset="0"/>
              </a:rPr>
              <a:t>上课安静。</a:t>
            </a:r>
            <a:br>
              <a:rPr lang="zh-CN" altLang="en-US" sz="3600" b="1">
                <a:latin typeface="Times New Roman" panose="02020603050405020304" pitchFamily="18" charset="0"/>
              </a:rPr>
            </a:b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6. </a:t>
            </a:r>
            <a:r>
              <a:rPr lang="zh-CN" altLang="en-US" sz="3600" b="1">
                <a:latin typeface="Times New Roman" panose="02020603050405020304" pitchFamily="18" charset="0"/>
              </a:rPr>
              <a:t>不要随处乱扔垃圾。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endParaRPr lang="zh-CN" altLang="en-US" sz="36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7. </a:t>
            </a:r>
            <a:r>
              <a:rPr lang="zh-CN" altLang="en-US" sz="3600" b="1">
                <a:latin typeface="Times New Roman" panose="02020603050405020304" pitchFamily="18" charset="0"/>
              </a:rPr>
              <a:t>不打架不骂人。</a:t>
            </a:r>
            <a:br>
              <a:rPr lang="zh-CN" altLang="en-US" sz="3600" b="1">
                <a:latin typeface="Times New Roman" panose="02020603050405020304" pitchFamily="18" charset="0"/>
              </a:rPr>
            </a:b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8. </a:t>
            </a:r>
            <a:r>
              <a:rPr lang="zh-CN" altLang="en-US" sz="3600" b="1">
                <a:latin typeface="Times New Roman" panose="02020603050405020304" pitchFamily="18" charset="0"/>
              </a:rPr>
              <a:t>有事请假。</a:t>
            </a:r>
            <a:br>
              <a:rPr lang="zh-CN" altLang="en-US" sz="3600" b="1">
                <a:latin typeface="Times New Roman" panose="02020603050405020304" pitchFamily="18" charset="0"/>
              </a:rPr>
            </a:b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9. </a:t>
            </a:r>
            <a:r>
              <a:rPr lang="zh-CN" altLang="en-US" sz="3600" b="1">
                <a:latin typeface="Times New Roman" panose="02020603050405020304" pitchFamily="18" charset="0"/>
              </a:rPr>
              <a:t>友好待人。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104900" y="1602468"/>
            <a:ext cx="353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Be quiet on class.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060450" y="2777218"/>
            <a:ext cx="671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Don’t throw rubbish everywhere.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060450" y="3812268"/>
            <a:ext cx="607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Don’t fight or say rude words.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060450" y="4910818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Ask for leave.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990600" y="6022068"/>
            <a:ext cx="525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Be friendly to classmates.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0" grpId="0"/>
      <p:bldP spid="41991" grpId="0"/>
      <p:bldP spid="41992" grpId="0"/>
      <p:bldP spid="4199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mem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6" y="1295400"/>
            <a:ext cx="7273925" cy="416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59" name="Picture 3" descr="图片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8150" y="1628775"/>
            <a:ext cx="1582738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3506788" y="1919288"/>
            <a:ext cx="3657600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/>
                <a:cs typeface="Arial" panose="020B0604020202020204"/>
              </a:rPr>
              <a:t>Preview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116013" y="3068638"/>
            <a:ext cx="73596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To preview Unit 1, Module 12</a:t>
            </a:r>
          </a:p>
          <a:p>
            <a:pPr>
              <a:lnSpc>
                <a:spcPct val="150000"/>
              </a:lnSpc>
            </a:pPr>
            <a:r>
              <a:rPr lang="en-GB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To practise the vocabulary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24000" y="3381375"/>
            <a:ext cx="617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Write ten short imperatives.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You can use do’s and don’ts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35846" name="WordArt 6"/>
          <p:cNvSpPr>
            <a:spLocks noChangeArrowheads="1" noChangeShapeType="1" noTextEdit="1"/>
          </p:cNvSpPr>
          <p:nvPr/>
        </p:nvSpPr>
        <p:spPr bwMode="auto">
          <a:xfrm>
            <a:off x="2362200" y="1828800"/>
            <a:ext cx="4267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b="1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307031" y="1600200"/>
            <a:ext cx="6264275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b="1" dirty="0">
                <a:solidFill>
                  <a:srgbClr val="3333FF"/>
                </a:solidFill>
                <a:ea typeface="华文仿宋" panose="02010600040101010101" pitchFamily="2" charset="-122"/>
              </a:rPr>
              <a:t>语法讲解建议采用归纳法，如尽可能多的呈现一些相关例句，或可让学生从已学课文中找相应例句，引导学生试着从所观察到的语言现象中总结出语言规则和语法规律。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>
            <a:off x="838200" y="838200"/>
            <a:ext cx="3848100" cy="719138"/>
            <a:chOff x="476" y="235"/>
            <a:chExt cx="2424" cy="564"/>
          </a:xfrm>
        </p:grpSpPr>
        <p:pic>
          <p:nvPicPr>
            <p:cNvPr id="18435" name="Picture 3" descr="u=3630653305,1900355316&amp;fm=0&amp;gp=40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12" y="379"/>
              <a:ext cx="432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36" name="Picture 4" descr="u=3630653305,1900355316&amp;fm=0&amp;gp=40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8" y="235"/>
              <a:ext cx="432" cy="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76" y="346"/>
              <a:ext cx="242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48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Times New Roman" panose="02020603050405020304"/>
                  <a:cs typeface="Times New Roman" panose="02020603050405020304"/>
                </a:rPr>
                <a:t>Have  A  L        k</a:t>
              </a:r>
              <a:endParaRPr lang="zh-CN" altLang="en-US" sz="4800" b="1" kern="10" dirty="0">
                <a:ln w="12700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endParaRPr>
            </a:p>
          </p:txBody>
        </p:sp>
      </p:grpSp>
      <p:pic>
        <p:nvPicPr>
          <p:cNvPr id="18438" name="Picture 6" descr="miss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46331">
            <a:off x="7162800" y="533400"/>
            <a:ext cx="1008063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85800" y="1752600"/>
            <a:ext cx="79248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</a:rPr>
              <a:t>在本模块中我们接触到了这些句子：</a:t>
            </a:r>
          </a:p>
          <a:p>
            <a:endParaRPr lang="zh-CN" altLang="en-US" sz="3600" b="1" dirty="0"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Don’t stand too close to North Americans.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Give them more personal space.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Be careful!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Wave to say goodbye.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49274" y="1305249"/>
            <a:ext cx="7788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</a:rPr>
              <a:t>课文中的这些句子叫作             。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5321299" y="1381449"/>
            <a:ext cx="132397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黑体" panose="02010609060101010101" charset="-122"/>
                <a:ea typeface="黑体" panose="02010609060101010101" charset="-122"/>
              </a:rPr>
              <a:t>祈使句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49274" y="2067249"/>
            <a:ext cx="76358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</a:rPr>
              <a:t>祈使句用来表达叮嘱、劝告、希望、禁止、警告、请求或命令等。祈使句最常用来表达命令。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61999" y="3918274"/>
            <a:ext cx="76358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Go and wash your hands.</a:t>
            </a:r>
          </a:p>
          <a:p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快去洗手。     （命令）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Be quiet, please.</a:t>
            </a:r>
          </a:p>
          <a:p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请安静。           （请求）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38200" y="1219200"/>
            <a:ext cx="7483475" cy="4964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Be kind to our sister.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要对们的妹妹友善。   （劝告）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Watch your steps.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走路小心。                       （警告）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No littering.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不要乱扔垃圾。                （禁止）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Don’t forget to take an umbrella.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不要忘了带雨伞。             （叮嘱）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1" y="1622425"/>
            <a:ext cx="800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3333FF"/>
                </a:solidFill>
              </a:rPr>
              <a:t>请仔细观察以上祈使句，然后说出祈使句的特点：</a:t>
            </a:r>
            <a:endParaRPr lang="zh-CN" altLang="en-US" sz="3600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" y="2895600"/>
            <a:ext cx="8915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lang="en-US" altLang="zh-CN" b="1" dirty="0">
                <a:solidFill>
                  <a:srgbClr val="FF3300"/>
                </a:solidFill>
              </a:rPr>
              <a:t>◇ </a:t>
            </a:r>
            <a:r>
              <a:rPr lang="zh-CN" altLang="en-US" sz="3600" b="1" dirty="0">
                <a:latin typeface="Times New Roman" panose="02020603050405020304" pitchFamily="18" charset="0"/>
              </a:rPr>
              <a:t>祈使句一般没有主语，说话的对象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   都是第二人称“你”或“你们”，所以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   也可以理解为省略了主语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you</a:t>
            </a:r>
            <a:r>
              <a:rPr lang="zh-CN" altLang="en-US" sz="3600" b="1" dirty="0">
                <a:latin typeface="Times New Roman" panose="02020603050405020304" pitchFamily="18" charset="0"/>
              </a:rPr>
              <a:t>。</a:t>
            </a:r>
          </a:p>
          <a:p>
            <a:r>
              <a:rPr lang="zh-CN" altLang="en-US" b="1" dirty="0">
                <a:solidFill>
                  <a:srgbClr val="FF3300"/>
                </a:solidFill>
              </a:rPr>
              <a:t>◇ </a:t>
            </a:r>
            <a:r>
              <a:rPr lang="zh-CN" altLang="en-US" sz="3600" b="1" dirty="0">
                <a:latin typeface="Times New Roman" panose="02020603050405020304" pitchFamily="18" charset="0"/>
              </a:rPr>
              <a:t>以动词原形开头，无时态和数的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变化</a:t>
            </a:r>
            <a:r>
              <a:rPr lang="zh-CN" altLang="en-US" sz="3600" b="1" dirty="0">
                <a:latin typeface="Times New Roman" panose="02020603050405020304" pitchFamily="18" charset="0"/>
              </a:rPr>
              <a:t>。</a:t>
            </a:r>
          </a:p>
          <a:p>
            <a:r>
              <a:rPr lang="zh-CN" altLang="en-US" b="1" dirty="0">
                <a:solidFill>
                  <a:srgbClr val="FF3300"/>
                </a:solidFill>
              </a:rPr>
              <a:t>◇ </a:t>
            </a:r>
            <a:r>
              <a:rPr lang="zh-CN" altLang="en-US" sz="3600" b="1" dirty="0">
                <a:latin typeface="Times New Roman" panose="02020603050405020304" pitchFamily="18" charset="0"/>
              </a:rPr>
              <a:t>祈使句的否定形式是在动词原形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前加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don’t</a:t>
            </a:r>
            <a:r>
              <a:rPr lang="zh-CN" altLang="en-US" sz="3600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3400" y="1362075"/>
            <a:ext cx="7239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</a:rPr>
              <a:t>◇ </a:t>
            </a:r>
            <a:r>
              <a:rPr lang="zh-CN" altLang="en-US" sz="3600" b="1" dirty="0">
                <a:latin typeface="Times New Roman" panose="02020603050405020304" pitchFamily="18" charset="0"/>
              </a:rPr>
              <a:t>在表达请求时，可以加上</a:t>
            </a:r>
            <a:r>
              <a:rPr lang="en-US" altLang="zh-CN" sz="3600" b="1" dirty="0">
                <a:latin typeface="Times New Roman" panose="02020603050405020304" pitchFamily="18" charset="0"/>
              </a:rPr>
              <a:t>please</a:t>
            </a:r>
            <a:r>
              <a:rPr lang="zh-CN" altLang="en-US" sz="3600" b="1" dirty="0">
                <a:latin typeface="Times New Roman" panose="02020603050405020304" pitchFamily="18" charset="0"/>
              </a:rPr>
              <a:t>；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   表达比较强烈的语气时，可以用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   感叹号。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3200400"/>
            <a:ext cx="6873875" cy="311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More examples: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Please close the door.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请把门关上。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Sit down, please.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请坐。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0" y="1143000"/>
            <a:ext cx="5959475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Come to my office.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到我办公室来。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Stop!        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停！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Hurry up!      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快点！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Please don’t do it.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请不要这么做。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Don’t be late again.  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不要再迟到了。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rrx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rx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rx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x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x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x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x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x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rrxk</Template>
  <TotalTime>0</TotalTime>
  <Words>1077</Words>
  <Application>Microsoft Office PowerPoint</Application>
  <PresentationFormat>全屏显示(4:3)</PresentationFormat>
  <Paragraphs>182</Paragraphs>
  <Slides>28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黑体</vt:lpstr>
      <vt:lpstr>华文仿宋</vt:lpstr>
      <vt:lpstr>华文细黑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第一PPT模板网-WWW.1PPT.COM</Manager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4</cp:revision>
  <cp:lastPrinted>2113-01-01T00:00:00Z</cp:lastPrinted>
  <dcterms:created xsi:type="dcterms:W3CDTF">2113-01-01T00:00:00Z</dcterms:created>
  <dcterms:modified xsi:type="dcterms:W3CDTF">2023-01-16T19:50:06Z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000800f262000000000001024120</vt:lpwstr>
  </property>
  <property fmtid="{D5CDD505-2E9C-101B-9397-08002B2CF9AE}" pid="4" name="ICV">
    <vt:lpwstr>BBD032FA158341E4B74B775D7CE11B63</vt:lpwstr>
  </property>
  <property fmtid="{D5CDD505-2E9C-101B-9397-08002B2CF9AE}" pid="5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