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39" r:id="rId2"/>
    <p:sldId id="363" r:id="rId3"/>
    <p:sldId id="617" r:id="rId4"/>
    <p:sldId id="636" r:id="rId5"/>
    <p:sldId id="619" r:id="rId6"/>
    <p:sldId id="623" r:id="rId7"/>
    <p:sldId id="624" r:id="rId8"/>
    <p:sldId id="625" r:id="rId9"/>
    <p:sldId id="637" r:id="rId10"/>
    <p:sldId id="638" r:id="rId11"/>
    <p:sldId id="627" r:id="rId12"/>
    <p:sldId id="508" r:id="rId13"/>
    <p:sldId id="628" r:id="rId14"/>
    <p:sldId id="629" r:id="rId15"/>
    <p:sldId id="570" r:id="rId16"/>
    <p:sldId id="391" r:id="rId17"/>
    <p:sldId id="565" r:id="rId18"/>
    <p:sldId id="538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>
          <p15:clr>
            <a:srgbClr val="A4A3A4"/>
          </p15:clr>
        </p15:guide>
        <p15:guide id="2" pos="36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328"/>
        <p:guide pos="36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1464773"/>
            <a:ext cx="12192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解</a:t>
            </a:r>
            <a:r>
              <a:rPr lang="zh-CN" altLang="en-US" sz="5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直角三角形的应用</a:t>
            </a:r>
            <a:endParaRPr lang="zh-CN" altLang="en-US" sz="54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3221955"/>
            <a:ext cx="12191999" cy="75713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 </a:t>
            </a:r>
          </a:p>
        </p:txBody>
      </p:sp>
      <p:sp>
        <p:nvSpPr>
          <p:cNvPr id="4" name="箭头: V 形 7"/>
          <p:cNvSpPr/>
          <p:nvPr/>
        </p:nvSpPr>
        <p:spPr>
          <a:xfrm>
            <a:off x="2110559" y="1639403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7"/>
          <p:cNvSpPr/>
          <p:nvPr/>
        </p:nvSpPr>
        <p:spPr>
          <a:xfrm>
            <a:off x="1612170" y="1647714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7"/>
          <p:cNvSpPr/>
          <p:nvPr/>
        </p:nvSpPr>
        <p:spPr>
          <a:xfrm>
            <a:off x="1863424" y="1641347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" y="5552946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739140" y="1073150"/>
            <a:ext cx="10642600" cy="1132205"/>
          </a:xfrm>
          <a:prstGeom prst="rect">
            <a:avLst/>
          </a:prstGeom>
          <a:noFill/>
          <a:ln>
            <a:solidFill>
              <a:srgbClr val="F3E6DE"/>
            </a:solidFill>
          </a:ln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（</a:t>
            </a:r>
            <a:r>
              <a:rPr lang="en-US" altLang="zh-CN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2</a:t>
            </a:r>
            <a:r>
              <a:rPr lang="zh-CN" altLang="en-US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）有关部门规定，文化墙距天桥底部小于</a:t>
            </a:r>
            <a:r>
              <a:rPr lang="en-US" altLang="zh-CN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3m</a:t>
            </a:r>
            <a:r>
              <a:rPr lang="zh-CN" altLang="zh-CN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时应拆除，天桥改造后，该文化墙</a:t>
            </a:r>
            <a:r>
              <a:rPr lang="en-US" altLang="zh-CN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PM</a:t>
            </a:r>
            <a:r>
              <a:rPr lang="zh-CN" altLang="en-US" sz="2800" dirty="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是否需要拆除？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957580" y="2487295"/>
            <a:ext cx="4919980" cy="2195830"/>
            <a:chOff x="1492" y="3995"/>
            <a:chExt cx="7748" cy="3458"/>
          </a:xfrm>
        </p:grpSpPr>
        <p:grpSp>
          <p:nvGrpSpPr>
            <p:cNvPr id="10" name="组合 9"/>
            <p:cNvGrpSpPr/>
            <p:nvPr/>
          </p:nvGrpSpPr>
          <p:grpSpPr>
            <a:xfrm>
              <a:off x="1492" y="3995"/>
              <a:ext cx="7748" cy="3459"/>
              <a:chOff x="1366" y="5302"/>
              <a:chExt cx="8660" cy="4030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1366" y="5302"/>
                <a:ext cx="8660" cy="3995"/>
                <a:chOff x="686" y="5526"/>
                <a:chExt cx="8660" cy="3995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686" y="5526"/>
                  <a:ext cx="8660" cy="3995"/>
                  <a:chOff x="-2000" y="4813"/>
                  <a:chExt cx="11404" cy="3995"/>
                </a:xfrm>
              </p:grpSpPr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538" y="7721"/>
                    <a:ext cx="858" cy="10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3315" y="4813"/>
                    <a:ext cx="858" cy="10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-1222" y="7721"/>
                    <a:ext cx="858" cy="10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grpSp>
                <p:nvGrpSpPr>
                  <p:cNvPr id="8" name="组合 7"/>
                  <p:cNvGrpSpPr/>
                  <p:nvPr/>
                </p:nvGrpSpPr>
                <p:grpSpPr>
                  <a:xfrm>
                    <a:off x="-1912" y="5696"/>
                    <a:ext cx="11316" cy="2046"/>
                    <a:chOff x="-2086" y="6342"/>
                    <a:chExt cx="11316" cy="2784"/>
                  </a:xfrm>
                </p:grpSpPr>
                <p:cxnSp>
                  <p:nvCxnSpPr>
                    <p:cNvPr id="4" name="直接连接符 3"/>
                    <p:cNvCxnSpPr/>
                    <p:nvPr/>
                  </p:nvCxnSpPr>
                  <p:spPr>
                    <a:xfrm>
                      <a:off x="3332" y="6358"/>
                      <a:ext cx="3617" cy="32"/>
                    </a:xfrm>
                    <a:prstGeom prst="line">
                      <a:avLst/>
                    </a:prstGeom>
                    <a:ln w="254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直接连接符 4"/>
                    <p:cNvCxnSpPr/>
                    <p:nvPr/>
                  </p:nvCxnSpPr>
                  <p:spPr>
                    <a:xfrm>
                      <a:off x="-2086" y="9119"/>
                      <a:ext cx="11316" cy="7"/>
                    </a:xfrm>
                    <a:prstGeom prst="line">
                      <a:avLst/>
                    </a:prstGeom>
                    <a:ln w="254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直接连接符 5"/>
                    <p:cNvCxnSpPr/>
                    <p:nvPr/>
                  </p:nvCxnSpPr>
                  <p:spPr>
                    <a:xfrm flipH="1">
                      <a:off x="792" y="6342"/>
                      <a:ext cx="2523" cy="2755"/>
                    </a:xfrm>
                    <a:prstGeom prst="line">
                      <a:avLst/>
                    </a:prstGeom>
                    <a:ln w="254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直接连接符 6"/>
                    <p:cNvCxnSpPr/>
                    <p:nvPr/>
                  </p:nvCxnSpPr>
                  <p:spPr>
                    <a:xfrm>
                      <a:off x="6901" y="6390"/>
                      <a:ext cx="2328" cy="2736"/>
                    </a:xfrm>
                    <a:prstGeom prst="line">
                      <a:avLst/>
                    </a:prstGeom>
                    <a:ln w="254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" name="文本框 8"/>
                  <p:cNvSpPr txBox="1"/>
                  <p:nvPr/>
                </p:nvSpPr>
                <p:spPr>
                  <a:xfrm>
                    <a:off x="-2000" y="7737"/>
                    <a:ext cx="658" cy="10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P</a:t>
                    </a:r>
                  </a:p>
                </p:txBody>
              </p:sp>
              <p:sp>
                <p:nvSpPr>
                  <p:cNvPr id="11" name="文本框 10"/>
                  <p:cNvSpPr txBox="1"/>
                  <p:nvPr/>
                </p:nvSpPr>
                <p:spPr>
                  <a:xfrm rot="18900000">
                    <a:off x="1758" y="6309"/>
                    <a:ext cx="2560" cy="8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：</a:t>
                    </a:r>
                    <a:r>
                      <a:rPr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</a:p>
                </p:txBody>
              </p:sp>
            </p:grpSp>
            <p:cxnSp>
              <p:nvCxnSpPr>
                <p:cNvPr id="2" name="直接连接符 1"/>
                <p:cNvCxnSpPr/>
                <p:nvPr/>
              </p:nvCxnSpPr>
              <p:spPr>
                <a:xfrm flipV="1">
                  <a:off x="989" y="6310"/>
                  <a:ext cx="16" cy="213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接连接符 13"/>
                <p:cNvCxnSpPr/>
                <p:nvPr/>
              </p:nvCxnSpPr>
              <p:spPr>
                <a:xfrm flipH="1">
                  <a:off x="1618" y="6420"/>
                  <a:ext cx="3223" cy="2045"/>
                </a:xfrm>
                <a:prstGeom prst="line">
                  <a:avLst/>
                </a:prstGeom>
                <a:ln w="19050" cmpd="sng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文本框 20"/>
                <p:cNvSpPr txBox="1"/>
                <p:nvPr/>
              </p:nvSpPr>
              <p:spPr>
                <a:xfrm>
                  <a:off x="1038" y="5988"/>
                  <a:ext cx="500" cy="1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M</a:t>
                  </a:r>
                </a:p>
              </p:txBody>
            </p:sp>
            <p:grpSp>
              <p:nvGrpSpPr>
                <p:cNvPr id="24" name="组合 23"/>
                <p:cNvGrpSpPr/>
                <p:nvPr/>
              </p:nvGrpSpPr>
              <p:grpSpPr>
                <a:xfrm>
                  <a:off x="2233" y="6310"/>
                  <a:ext cx="1994" cy="1031"/>
                  <a:chOff x="2233" y="6295"/>
                  <a:chExt cx="1994" cy="1031"/>
                </a:xfrm>
              </p:grpSpPr>
              <p:sp>
                <p:nvSpPr>
                  <p:cNvPr id="22" name="文本框 21"/>
                  <p:cNvSpPr txBox="1"/>
                  <p:nvPr/>
                </p:nvSpPr>
                <p:spPr>
                  <a:xfrm rot="19740000">
                    <a:off x="2233" y="6481"/>
                    <a:ext cx="1994" cy="8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：√</a:t>
                    </a:r>
                    <a:r>
                      <a:rPr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3</a:t>
                    </a:r>
                  </a:p>
                </p:txBody>
              </p:sp>
              <p:cxnSp>
                <p:nvCxnSpPr>
                  <p:cNvPr id="23" name="直接连接符 22"/>
                  <p:cNvCxnSpPr/>
                  <p:nvPr/>
                </p:nvCxnSpPr>
                <p:spPr>
                  <a:xfrm flipV="1">
                    <a:off x="3316" y="6295"/>
                    <a:ext cx="346" cy="252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5" name="组合 34"/>
              <p:cNvGrpSpPr/>
              <p:nvPr/>
            </p:nvGrpSpPr>
            <p:grpSpPr>
              <a:xfrm>
                <a:off x="5200" y="6232"/>
                <a:ext cx="652" cy="3100"/>
                <a:chOff x="5200" y="6232"/>
                <a:chExt cx="652" cy="3100"/>
              </a:xfrm>
            </p:grpSpPr>
            <p:cxnSp>
              <p:nvCxnSpPr>
                <p:cNvPr id="29" name="直接连接符 28"/>
                <p:cNvCxnSpPr/>
                <p:nvPr/>
              </p:nvCxnSpPr>
              <p:spPr>
                <a:xfrm flipH="1">
                  <a:off x="5518" y="6232"/>
                  <a:ext cx="47" cy="2029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组合 29"/>
                <p:cNvGrpSpPr/>
                <p:nvPr/>
              </p:nvGrpSpPr>
              <p:grpSpPr>
                <a:xfrm>
                  <a:off x="5548" y="7943"/>
                  <a:ext cx="304" cy="288"/>
                  <a:chOff x="3819" y="4389"/>
                  <a:chExt cx="304" cy="288"/>
                </a:xfrm>
              </p:grpSpPr>
              <p:cxnSp>
                <p:nvCxnSpPr>
                  <p:cNvPr id="40" name="直接连接符 39"/>
                  <p:cNvCxnSpPr/>
                  <p:nvPr/>
                </p:nvCxnSpPr>
                <p:spPr>
                  <a:xfrm>
                    <a:off x="3819" y="4389"/>
                    <a:ext cx="304" cy="1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/>
                  <p:cNvCxnSpPr/>
                  <p:nvPr/>
                </p:nvCxnSpPr>
                <p:spPr>
                  <a:xfrm flipH="1">
                    <a:off x="4123" y="4389"/>
                    <a:ext cx="0" cy="28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文本框 30"/>
                <p:cNvSpPr txBox="1"/>
                <p:nvPr/>
              </p:nvSpPr>
              <p:spPr>
                <a:xfrm>
                  <a:off x="5200" y="8261"/>
                  <a:ext cx="652" cy="1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</p:grpSp>
        <p:sp>
          <p:nvSpPr>
            <p:cNvPr id="12" name="文本框 11"/>
            <p:cNvSpPr txBox="1"/>
            <p:nvPr/>
          </p:nvSpPr>
          <p:spPr>
            <a:xfrm>
              <a:off x="5343" y="5205"/>
              <a:ext cx="583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862330" y="4683760"/>
            <a:ext cx="5451475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32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分析：</a:t>
            </a:r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PM是否需要拆除，要看AP的长度是否超过3m,解题的关键就转化为求线段PA的长度.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13805" y="2350770"/>
            <a:ext cx="499237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在Rt△BCD中，由tan∠BCD=1:1,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可得，BD=CD=6.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39535" y="3482975"/>
            <a:ext cx="5531485" cy="26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在Rt△ACD中，由tan∠CAD=1:√3,</a:t>
            </a:r>
            <a:endParaRPr lang="en-US" altLang="zh-CN" sz="2800">
              <a:latin typeface="方正准圆简体" panose="02010601030101010101" charset="-122"/>
              <a:ea typeface="方正准圆简体" panose="02010601030101010101" charset="-122"/>
              <a:cs typeface="方正准圆简体" panose="02010601030101010101" charset="-122"/>
            </a:endParaRPr>
          </a:p>
          <a:p>
            <a:pPr fontAlgn="auto">
              <a:lnSpc>
                <a:spcPts val="4060"/>
              </a:lnSpc>
            </a:pP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可得，AD=√3CD=6√3≈10.4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PD=PB+BD=8+6=14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PA=PD-AD=14-10.4≈3.6＞3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文化墙</a:t>
            </a:r>
            <a:r>
              <a:rPr lang="en-US" altLang="zh-CN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PM</a:t>
            </a:r>
            <a:r>
              <a:rPr lang="zh-CN" altLang="en-US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不需要拆除</a:t>
            </a:r>
            <a:r>
              <a:rPr lang="en-US" altLang="zh-CN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.</a:t>
            </a: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11481435" y="3618230"/>
            <a:ext cx="309880" cy="101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636000" y="4127500"/>
            <a:ext cx="2197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10011410" y="4127500"/>
            <a:ext cx="2197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17550" y="1122045"/>
            <a:ext cx="84950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.某水库堤坝的横断面如图所示，迎水坡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的坡度是1∶3，堤坝高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=50 m，则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955" y="2982595"/>
            <a:ext cx="3514090" cy="20669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918200" y="1926590"/>
            <a:ext cx="716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100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44767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内容占位符 7"/>
          <p:cNvSpPr txBox="1">
            <a:spLocks noChangeArrowheads="1"/>
          </p:cNvSpPr>
          <p:nvPr/>
        </p:nvSpPr>
        <p:spPr bwMode="auto">
          <a:xfrm>
            <a:off x="1102995" y="1223010"/>
            <a:ext cx="10179685" cy="1899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4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如图，一名滑雪运动员沿着倾斜角为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34°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的斜坡，从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滑行至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，已知</a:t>
            </a:r>
            <a:r>
              <a:rPr kumimoji="0" lang="en-US" altLang="zh-CN" sz="2800" i="1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500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米，则这名滑雪运动员的高度下降了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米．</a:t>
            </a:r>
          </a:p>
          <a:p>
            <a:pPr marR="0" defTabSz="457200">
              <a:lnSpc>
                <a:spcPct val="14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参考数据：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 34°≈0.56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 34°≈0.83</a:t>
            </a:r>
            <a:r>
              <a:rPr kumimoji="0" lang="zh-CN" altLang="en-US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kern="120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34°≈0.67)</a:t>
            </a:r>
          </a:p>
        </p:txBody>
      </p:sp>
      <p:pic>
        <p:nvPicPr>
          <p:cNvPr id="23565" name="Picture 2" descr="JR13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76670" y="3618230"/>
            <a:ext cx="2763838" cy="2297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矩形 26"/>
          <p:cNvSpPr/>
          <p:nvPr/>
        </p:nvSpPr>
        <p:spPr>
          <a:xfrm>
            <a:off x="9135110" y="1956435"/>
            <a:ext cx="716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2920" y="540385"/>
            <a:ext cx="1098296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.某商场为方便消费者购物，准备将原来的阶梯式自动扶梯改造成斜坡式自动扶梯.如图，已知原阶梯式自动扶梯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长为10 m，坡角∠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=30°，改造后的斜坡式自动扶梯的坡角∠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=15°，请你计算改造后的斜坡式自动扶梯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的长度.（结果精确到0.1 m，参考数据：sin15°≈0.26，cos15°≈0.97，tan15°≈0.27）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7865" y="4222750"/>
            <a:ext cx="3856355" cy="14135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85100" y="2360295"/>
            <a:ext cx="3856355" cy="1413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14755" y="5261610"/>
            <a:ext cx="83312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答：改造后的斜坡式自动扶梯AC的长度约为19.2 m.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5510" y="673100"/>
            <a:ext cx="32899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解：在Rt△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42340" y="1346835"/>
            <a:ext cx="450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=30°，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=10 m，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06780" y="1983105"/>
            <a:ext cx="67468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·sin∠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=10×sin30°=5（m）.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3465" y="2628900"/>
            <a:ext cx="25825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在Rt△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76020" y="3192780"/>
            <a:ext cx="26168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=15°，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02055" y="4647565"/>
            <a:ext cx="78428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ADsin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=5sin15°≈50.26≈19.2（m）.</a:t>
            </a:r>
          </a:p>
        </p:txBody>
      </p:sp>
      <p:graphicFrame>
        <p:nvGraphicFramePr>
          <p:cNvPr id="6163" name="对象 8"/>
          <p:cNvGraphicFramePr>
            <a:graphicFrameLocks noChangeAspect="1"/>
          </p:cNvGraphicFramePr>
          <p:nvPr/>
        </p:nvGraphicFramePr>
        <p:xfrm>
          <a:off x="1263492" y="3762534"/>
          <a:ext cx="2471420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4" imgW="1155700" imgH="405765" progId="Equation.DSMT4">
                  <p:embed/>
                </p:oleObj>
              </mc:Choice>
              <mc:Fallback>
                <p:oleObj r:id="rId4" imgW="11557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3492" y="3762534"/>
                        <a:ext cx="2471420" cy="870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2755" y="684530"/>
            <a:ext cx="9260205" cy="163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水库大坝的横断面是梯形，坝顶宽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6m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，坝高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23m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，斜坡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的坡度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=1∶3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，斜坡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的坡度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=1∶2.5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，求：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斜坡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的坡角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α</a:t>
            </a:r>
            <a:r>
              <a:rPr lang="en-US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精确到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1°)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761038" y="3878287"/>
            <a:ext cx="5766611" cy="1807361"/>
            <a:chOff x="4012" y="4630"/>
            <a:chExt cx="7427" cy="2327"/>
          </a:xfrm>
        </p:grpSpPr>
        <p:graphicFrame>
          <p:nvGraphicFramePr>
            <p:cNvPr id="6" name="Object 39"/>
            <p:cNvGraphicFramePr>
              <a:graphicFrameLocks noChangeAspect="1"/>
            </p:cNvGraphicFramePr>
            <p:nvPr/>
          </p:nvGraphicFramePr>
          <p:xfrm>
            <a:off x="4012" y="5272"/>
            <a:ext cx="18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r:id="rId3" imgW="114300" imgH="216535" progId="Equation.3">
                    <p:embed/>
                  </p:oleObj>
                </mc:Choice>
                <mc:Fallback>
                  <p:oleObj r:id="rId3" imgW="114300" imgH="2165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12" y="5272"/>
                          <a:ext cx="18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oup 49"/>
            <p:cNvGrpSpPr/>
            <p:nvPr/>
          </p:nvGrpSpPr>
          <p:grpSpPr>
            <a:xfrm>
              <a:off x="4229" y="4630"/>
              <a:ext cx="7210" cy="2327"/>
              <a:chOff x="3061" y="1787"/>
              <a:chExt cx="2884" cy="931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3061" y="1787"/>
                <a:ext cx="2884" cy="931"/>
                <a:chOff x="3157" y="2315"/>
                <a:chExt cx="2884" cy="931"/>
              </a:xfrm>
            </p:grpSpPr>
            <p:grpSp>
              <p:nvGrpSpPr>
                <p:cNvPr id="9" name="Group 7"/>
                <p:cNvGrpSpPr/>
                <p:nvPr/>
              </p:nvGrpSpPr>
              <p:grpSpPr>
                <a:xfrm>
                  <a:off x="3312" y="2688"/>
                  <a:ext cx="2064" cy="384"/>
                  <a:chOff x="2592" y="1296"/>
                  <a:chExt cx="2112" cy="672"/>
                </a:xfrm>
              </p:grpSpPr>
              <p:sp>
                <p:nvSpPr>
                  <p:cNvPr id="2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1296"/>
                    <a:ext cx="432" cy="0"/>
                  </a:xfrm>
                  <a:prstGeom prst="line">
                    <a:avLst/>
                  </a:prstGeom>
                  <a:noFill/>
                  <a:ln w="412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92" y="1296"/>
                    <a:ext cx="1008" cy="672"/>
                  </a:xfrm>
                  <a:prstGeom prst="line">
                    <a:avLst/>
                  </a:prstGeom>
                  <a:noFill/>
                  <a:ln w="412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1968"/>
                    <a:ext cx="2112" cy="0"/>
                  </a:xfrm>
                  <a:prstGeom prst="line">
                    <a:avLst/>
                  </a:prstGeom>
                  <a:noFill/>
                  <a:ln w="412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296"/>
                    <a:ext cx="672" cy="672"/>
                  </a:xfrm>
                  <a:prstGeom prst="line">
                    <a:avLst/>
                  </a:prstGeom>
                  <a:noFill/>
                  <a:ln w="412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157" y="2957"/>
                  <a:ext cx="151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1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42" y="2958"/>
                  <a:ext cx="21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  <p:sp>
              <p:nvSpPr>
                <p:cNvPr id="1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92" y="2503"/>
                  <a:ext cx="210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645" y="2494"/>
                  <a:ext cx="228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1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055" y="2691"/>
                  <a:ext cx="716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i</a:t>
                  </a:r>
                  <a:r>
                    <a:rPr lang="en-US" altLang="zh-CN" sz="28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=1:2.5</a:t>
                  </a:r>
                </a:p>
              </p:txBody>
            </p:sp>
            <p:sp>
              <p:nvSpPr>
                <p:cNvPr id="15" name="Line 17"/>
                <p:cNvSpPr>
                  <a:spLocks noChangeShapeType="1"/>
                </p:cNvSpPr>
                <p:nvPr/>
              </p:nvSpPr>
              <p:spPr bwMode="auto">
                <a:xfrm>
                  <a:off x="4752" y="2688"/>
                  <a:ext cx="10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" name="Line 18"/>
                <p:cNvSpPr>
                  <a:spLocks noChangeShapeType="1"/>
                </p:cNvSpPr>
                <p:nvPr/>
              </p:nvSpPr>
              <p:spPr bwMode="auto">
                <a:xfrm>
                  <a:off x="5376" y="306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23" y="2728"/>
                  <a:ext cx="318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23</a:t>
                  </a:r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272" y="240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704" y="240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4272" y="2544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88" y="2315"/>
                  <a:ext cx="199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6</a:t>
                  </a:r>
                </a:p>
              </p:txBody>
            </p:sp>
            <p:sp>
              <p:nvSpPr>
                <p:cNvPr id="22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716" y="2688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" name="Text Box 46"/>
              <p:cNvSpPr txBox="1">
                <a:spLocks noChangeArrowheads="1"/>
              </p:cNvSpPr>
              <p:nvPr/>
            </p:nvSpPr>
            <p:spPr bwMode="auto">
              <a:xfrm>
                <a:off x="4848" y="2324"/>
                <a:ext cx="240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α</a:t>
                </a:r>
              </a:p>
            </p:txBody>
          </p:sp>
          <p:sp>
            <p:nvSpPr>
              <p:cNvPr id="28" name="Freeform 48"/>
              <p:cNvSpPr>
                <a:spLocks noChangeArrowheads="1"/>
              </p:cNvSpPr>
              <p:nvPr/>
            </p:nvSpPr>
            <p:spPr bwMode="auto">
              <a:xfrm>
                <a:off x="5040" y="2432"/>
                <a:ext cx="24" cy="104"/>
              </a:xfrm>
              <a:custGeom>
                <a:avLst/>
                <a:gdLst>
                  <a:gd name="T0" fmla="*/ 24 w 24"/>
                  <a:gd name="T1" fmla="*/ 0 h 104"/>
                  <a:gd name="T2" fmla="*/ 0 w 24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104">
                    <a:moveTo>
                      <a:pt x="24" y="0"/>
                    </a:moveTo>
                    <a:cubicBezTo>
                      <a:pt x="0" y="37"/>
                      <a:pt x="0" y="59"/>
                      <a:pt x="0" y="104"/>
                    </a:cubicBezTo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29" name="Text Box 82"/>
          <p:cNvSpPr txBox="1">
            <a:spLocks noChangeArrowheads="1"/>
          </p:cNvSpPr>
          <p:nvPr/>
        </p:nvSpPr>
        <p:spPr bwMode="auto">
          <a:xfrm>
            <a:off x="514350" y="2669540"/>
            <a:ext cx="663702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斜坡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的坡度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tan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1 : 2.5=0.4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由计算器可算得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≈22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故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斜坡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的坡角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α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26542" y="722112"/>
            <a:ext cx="685673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坝底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与斜坡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的长度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精确到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0.1m).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Text Box 61"/>
          <p:cNvSpPr txBox="1">
            <a:spLocks noChangeArrowheads="1"/>
          </p:cNvSpPr>
          <p:nvPr/>
        </p:nvSpPr>
        <p:spPr bwMode="auto">
          <a:xfrm>
            <a:off x="1252855" y="1459230"/>
            <a:ext cx="7187565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解：分别过点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，垂足分别为点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，由题意可知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=23m,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=6m.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1352052" y="3489324"/>
            <a:ext cx="24384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</a:p>
        </p:txBody>
      </p:sp>
      <p:graphicFrame>
        <p:nvGraphicFramePr>
          <p:cNvPr id="32" name="Object 70"/>
          <p:cNvGraphicFramePr>
            <a:graphicFrameLocks noChangeAspect="1"/>
          </p:cNvGraphicFramePr>
          <p:nvPr/>
        </p:nvGraphicFramePr>
        <p:xfrm>
          <a:off x="1351833" y="4096620"/>
          <a:ext cx="206502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3" imgW="889000" imgH="393700" progId="Equation.DSMT4">
                  <p:embed/>
                </p:oleObj>
              </mc:Choice>
              <mc:Fallback>
                <p:oleObj r:id="rId3" imgW="889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1833" y="4096620"/>
                        <a:ext cx="206502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6358890" y="2676627"/>
            <a:ext cx="5768975" cy="1965325"/>
            <a:chOff x="2543" y="1900"/>
            <a:chExt cx="9084" cy="3096"/>
          </a:xfrm>
        </p:grpSpPr>
        <p:grpSp>
          <p:nvGrpSpPr>
            <p:cNvPr id="5" name="组合 5"/>
            <p:cNvGrpSpPr/>
            <p:nvPr/>
          </p:nvGrpSpPr>
          <p:grpSpPr>
            <a:xfrm>
              <a:off x="2543" y="1900"/>
              <a:ext cx="9083" cy="3096"/>
              <a:chOff x="4013" y="4630"/>
              <a:chExt cx="7428" cy="2532"/>
            </a:xfrm>
          </p:grpSpPr>
          <p:sp>
            <p:nvSpPr>
              <p:cNvPr id="25" name="Text Box 31"/>
              <p:cNvSpPr txBox="1">
                <a:spLocks noChangeArrowheads="1"/>
              </p:cNvSpPr>
              <p:nvPr/>
            </p:nvSpPr>
            <p:spPr bwMode="auto">
              <a:xfrm>
                <a:off x="6700" y="6490"/>
                <a:ext cx="60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31" name="Text Box 32"/>
              <p:cNvSpPr txBox="1">
                <a:spLocks noChangeArrowheads="1"/>
              </p:cNvSpPr>
              <p:nvPr/>
            </p:nvSpPr>
            <p:spPr bwMode="auto">
              <a:xfrm>
                <a:off x="7834" y="6468"/>
                <a:ext cx="60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graphicFrame>
            <p:nvGraphicFramePr>
              <p:cNvPr id="33" name="Object 39"/>
              <p:cNvGraphicFramePr>
                <a:graphicFrameLocks noChangeAspect="1"/>
              </p:cNvGraphicFramePr>
              <p:nvPr/>
            </p:nvGraphicFramePr>
            <p:xfrm>
              <a:off x="4013" y="5273"/>
              <a:ext cx="18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4" r:id="rId5" imgW="114300" imgH="216535" progId="Equation.3">
                      <p:embed/>
                    </p:oleObj>
                  </mc:Choice>
                  <mc:Fallback>
                    <p:oleObj r:id="rId5" imgW="114300" imgH="216535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4013" y="5273"/>
                            <a:ext cx="180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4" name="Group 49"/>
              <p:cNvGrpSpPr/>
              <p:nvPr/>
            </p:nvGrpSpPr>
            <p:grpSpPr>
              <a:xfrm>
                <a:off x="4138" y="4630"/>
                <a:ext cx="7303" cy="2495"/>
                <a:chOff x="3024" y="1787"/>
                <a:chExt cx="2921" cy="998"/>
              </a:xfrm>
            </p:grpSpPr>
            <p:grpSp>
              <p:nvGrpSpPr>
                <p:cNvPr id="35" name="Group 6"/>
                <p:cNvGrpSpPr/>
                <p:nvPr/>
              </p:nvGrpSpPr>
              <p:grpSpPr>
                <a:xfrm>
                  <a:off x="3024" y="1787"/>
                  <a:ext cx="2921" cy="998"/>
                  <a:chOff x="3120" y="2315"/>
                  <a:chExt cx="2921" cy="998"/>
                </a:xfrm>
              </p:grpSpPr>
              <p:grpSp>
                <p:nvGrpSpPr>
                  <p:cNvPr id="36" name="Group 7"/>
                  <p:cNvGrpSpPr/>
                  <p:nvPr/>
                </p:nvGrpSpPr>
                <p:grpSpPr>
                  <a:xfrm>
                    <a:off x="3312" y="2688"/>
                    <a:ext cx="2064" cy="384"/>
                    <a:chOff x="2592" y="1296"/>
                    <a:chExt cx="2112" cy="672"/>
                  </a:xfrm>
                </p:grpSpPr>
                <p:sp>
                  <p:nvSpPr>
                    <p:cNvPr id="41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1296"/>
                      <a:ext cx="432" cy="0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2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92" y="1296"/>
                      <a:ext cx="1008" cy="672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3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1968"/>
                      <a:ext cx="2112" cy="0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296"/>
                      <a:ext cx="672" cy="672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2928"/>
                    <a:ext cx="151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3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5" y="3025"/>
                    <a:ext cx="21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sp>
                <p:nvSpPr>
                  <p:cNvPr id="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69" y="2452"/>
                    <a:ext cx="210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4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96" y="2452"/>
                    <a:ext cx="228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4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55" y="2691"/>
                    <a:ext cx="716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i=1:2.5</a:t>
                    </a:r>
                  </a:p>
                </p:txBody>
              </p:sp>
              <p:sp>
                <p:nvSpPr>
                  <p:cNvPr id="46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688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376" y="3068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3" y="2728"/>
                    <a:ext cx="318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23</a:t>
                    </a:r>
                  </a:p>
                </p:txBody>
              </p:sp>
              <p:sp>
                <p:nvSpPr>
                  <p:cNvPr id="49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2" y="240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40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544"/>
                    <a:ext cx="43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ash"/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8" y="2315"/>
                    <a:ext cx="199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6</a:t>
                    </a:r>
                  </a:p>
                </p:txBody>
              </p:sp>
              <p:sp>
                <p:nvSpPr>
                  <p:cNvPr id="53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716" y="2688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ash"/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848" y="2324"/>
                  <a:ext cx="240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α</a:t>
                  </a:r>
                </a:p>
              </p:txBody>
            </p:sp>
            <p:sp>
              <p:nvSpPr>
                <p:cNvPr id="55" name="Freeform 48"/>
                <p:cNvSpPr>
                  <a:spLocks noChangeArrowheads="1"/>
                </p:cNvSpPr>
                <p:nvPr/>
              </p:nvSpPr>
              <p:spPr bwMode="auto">
                <a:xfrm>
                  <a:off x="5040" y="2432"/>
                  <a:ext cx="24" cy="104"/>
                </a:xfrm>
                <a:custGeom>
                  <a:avLst/>
                  <a:gdLst>
                    <a:gd name="T0" fmla="*/ 24 w 24"/>
                    <a:gd name="T1" fmla="*/ 0 h 104"/>
                    <a:gd name="T2" fmla="*/ 0 w 24"/>
                    <a:gd name="T3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4" h="104">
                      <a:moveTo>
                        <a:pt x="24" y="0"/>
                      </a:moveTo>
                      <a:cubicBezTo>
                        <a:pt x="0" y="37"/>
                        <a:pt x="0" y="59"/>
                        <a:pt x="0" y="104"/>
                      </a:cubicBezTo>
                    </a:path>
                  </a:pathLst>
                </a:custGeom>
                <a:noFill/>
                <a:ln w="28575">
                  <a:solidFill>
                    <a:srgbClr val="00B0F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3758" y="2839"/>
              <a:ext cx="2189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i=1:3</a:t>
              </a:r>
            </a:p>
          </p:txBody>
        </p:sp>
        <p:cxnSp>
          <p:nvCxnSpPr>
            <p:cNvPr id="57" name="直接连接符 9"/>
            <p:cNvCxnSpPr>
              <a:cxnSpLocks noChangeShapeType="1"/>
            </p:cNvCxnSpPr>
            <p:nvPr/>
          </p:nvCxnSpPr>
          <p:spPr bwMode="auto">
            <a:xfrm flipH="1">
              <a:off x="6240" y="3054"/>
              <a:ext cx="0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直接连接符 10"/>
            <p:cNvCxnSpPr>
              <a:cxnSpLocks noChangeShapeType="1"/>
            </p:cNvCxnSpPr>
            <p:nvPr/>
          </p:nvCxnSpPr>
          <p:spPr bwMode="auto">
            <a:xfrm flipH="1">
              <a:off x="7570" y="3054"/>
              <a:ext cx="0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矩形 19"/>
            <p:cNvSpPr>
              <a:spLocks noChangeArrowheads="1"/>
            </p:cNvSpPr>
            <p:nvPr/>
          </p:nvSpPr>
          <p:spPr bwMode="auto">
            <a:xfrm>
              <a:off x="7570" y="3989"/>
              <a:ext cx="227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0" name="矩形 11"/>
            <p:cNvSpPr>
              <a:spLocks noChangeArrowheads="1"/>
            </p:cNvSpPr>
            <p:nvPr/>
          </p:nvSpPr>
          <p:spPr bwMode="auto">
            <a:xfrm>
              <a:off x="6240" y="3989"/>
              <a:ext cx="227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1174750" y="5147945"/>
            <a:ext cx="42367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=3</a:t>
            </a: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×23=69(m)</a:t>
            </a:r>
            <a:endParaRPr lang="zh-CN" altLang="en-US" sz="2800">
              <a:solidFill>
                <a:srgbClr val="FF0000"/>
              </a:solidFill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1"/>
          <p:cNvGrpSpPr/>
          <p:nvPr/>
        </p:nvGrpSpPr>
        <p:grpSpPr>
          <a:xfrm>
            <a:off x="803207" y="499780"/>
            <a:ext cx="6116638" cy="925513"/>
            <a:chOff x="765" y="731"/>
            <a:chExt cx="9633" cy="1456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765" y="1026"/>
              <a:ext cx="685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在</a:t>
              </a:r>
              <a:r>
                <a:rPr lang="en-US" altLang="zh-CN" sz="2800" err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Rt△</a:t>
              </a:r>
              <a:r>
                <a:rPr lang="en-US" altLang="zh-CN" sz="2800" i="1" err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DCF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中，同理可得</a:t>
              </a:r>
            </a:p>
          </p:txBody>
        </p:sp>
        <p:graphicFrame>
          <p:nvGraphicFramePr>
            <p:cNvPr id="11" name="Object 70"/>
            <p:cNvGraphicFramePr>
              <a:graphicFrameLocks noChangeAspect="1"/>
            </p:cNvGraphicFramePr>
            <p:nvPr/>
          </p:nvGraphicFramePr>
          <p:xfrm>
            <a:off x="7144" y="731"/>
            <a:ext cx="3254" cy="1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r:id="rId3" imgW="889000" imgH="393700" progId="Equation.DSMT4">
                    <p:embed/>
                  </p:oleObj>
                </mc:Choice>
                <mc:Fallback>
                  <p:oleObj r:id="rId3" imgW="8890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144" y="731"/>
                          <a:ext cx="3254" cy="1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553499" y="3027430"/>
            <a:ext cx="64817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中，由勾股定理可得</a:t>
            </a:r>
          </a:p>
        </p:txBody>
      </p:sp>
      <p:graphicFrame>
        <p:nvGraphicFramePr>
          <p:cNvPr id="8" name="Object 80"/>
          <p:cNvGraphicFramePr>
            <a:graphicFrameLocks noChangeAspect="1"/>
          </p:cNvGraphicFramePr>
          <p:nvPr/>
        </p:nvGraphicFramePr>
        <p:xfrm>
          <a:off x="553816" y="3711960"/>
          <a:ext cx="61341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5" imgW="2743200" imgH="292100" progId="Equation.DSMT4">
                  <p:embed/>
                </p:oleObj>
              </mc:Choice>
              <mc:Fallback>
                <p:oleObj r:id="rId5" imgW="2743200" imgH="292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3816" y="3711960"/>
                        <a:ext cx="61341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"/>
          <p:cNvSpPr txBox="1">
            <a:spLocks noChangeArrowheads="1"/>
          </p:cNvSpPr>
          <p:nvPr/>
        </p:nvSpPr>
        <p:spPr bwMode="auto">
          <a:xfrm>
            <a:off x="435038" y="4376806"/>
            <a:ext cx="81343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故坝底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的长度为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132.5m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斜坡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的长度为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72.7m.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493510" y="2121637"/>
            <a:ext cx="5768975" cy="1965325"/>
            <a:chOff x="2543" y="1900"/>
            <a:chExt cx="9084" cy="3096"/>
          </a:xfrm>
        </p:grpSpPr>
        <p:grpSp>
          <p:nvGrpSpPr>
            <p:cNvPr id="14" name="组合 5"/>
            <p:cNvGrpSpPr/>
            <p:nvPr/>
          </p:nvGrpSpPr>
          <p:grpSpPr>
            <a:xfrm>
              <a:off x="2543" y="1900"/>
              <a:ext cx="9083" cy="3096"/>
              <a:chOff x="4013" y="4630"/>
              <a:chExt cx="7428" cy="2532"/>
            </a:xfrm>
          </p:grpSpPr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6700" y="6490"/>
                <a:ext cx="60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7834" y="6468"/>
                <a:ext cx="60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graphicFrame>
            <p:nvGraphicFramePr>
              <p:cNvPr id="22" name="Object 39"/>
              <p:cNvGraphicFramePr>
                <a:graphicFrameLocks noChangeAspect="1"/>
              </p:cNvGraphicFramePr>
              <p:nvPr/>
            </p:nvGraphicFramePr>
            <p:xfrm>
              <a:off x="4013" y="5273"/>
              <a:ext cx="18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33" r:id="rId7" imgW="114300" imgH="216535" progId="Equation.3">
                      <p:embed/>
                    </p:oleObj>
                  </mc:Choice>
                  <mc:Fallback>
                    <p:oleObj r:id="rId7" imgW="114300" imgH="216535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4013" y="5273"/>
                            <a:ext cx="180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3" name="Group 49"/>
              <p:cNvGrpSpPr/>
              <p:nvPr/>
            </p:nvGrpSpPr>
            <p:grpSpPr>
              <a:xfrm>
                <a:off x="4138" y="4630"/>
                <a:ext cx="7303" cy="2495"/>
                <a:chOff x="3024" y="1787"/>
                <a:chExt cx="2921" cy="998"/>
              </a:xfrm>
            </p:grpSpPr>
            <p:grpSp>
              <p:nvGrpSpPr>
                <p:cNvPr id="24" name="Group 6"/>
                <p:cNvGrpSpPr/>
                <p:nvPr/>
              </p:nvGrpSpPr>
              <p:grpSpPr>
                <a:xfrm>
                  <a:off x="3024" y="1787"/>
                  <a:ext cx="2921" cy="998"/>
                  <a:chOff x="3120" y="2315"/>
                  <a:chExt cx="2921" cy="998"/>
                </a:xfrm>
              </p:grpSpPr>
              <p:grpSp>
                <p:nvGrpSpPr>
                  <p:cNvPr id="27" name="Group 7"/>
                  <p:cNvGrpSpPr/>
                  <p:nvPr/>
                </p:nvGrpSpPr>
                <p:grpSpPr>
                  <a:xfrm>
                    <a:off x="3312" y="2688"/>
                    <a:ext cx="2064" cy="384"/>
                    <a:chOff x="2592" y="1296"/>
                    <a:chExt cx="2112" cy="672"/>
                  </a:xfrm>
                </p:grpSpPr>
                <p:sp>
                  <p:nvSpPr>
                    <p:cNvPr id="41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1296"/>
                      <a:ext cx="432" cy="0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2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92" y="1296"/>
                      <a:ext cx="1008" cy="672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3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1968"/>
                      <a:ext cx="2112" cy="0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296"/>
                      <a:ext cx="672" cy="672"/>
                    </a:xfrm>
                    <a:prstGeom prst="line">
                      <a:avLst/>
                    </a:prstGeom>
                    <a:noFill/>
                    <a:ln w="412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2928"/>
                    <a:ext cx="151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5" y="3025"/>
                    <a:ext cx="21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sp>
                <p:nvSpPr>
                  <p:cNvPr id="3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69" y="2452"/>
                    <a:ext cx="210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3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96" y="2452"/>
                    <a:ext cx="228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55" y="2691"/>
                    <a:ext cx="716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i=1:2.5</a:t>
                    </a:r>
                  </a:p>
                </p:txBody>
              </p:sp>
              <p:sp>
                <p:nvSpPr>
                  <p:cNvPr id="3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688"/>
                    <a:ext cx="100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376" y="3068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3" y="2728"/>
                    <a:ext cx="318" cy="2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23</a:t>
                    </a:r>
                  </a:p>
                </p:txBody>
              </p:sp>
              <p:sp>
                <p:nvSpPr>
                  <p:cNvPr id="36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2" y="240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40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544"/>
                    <a:ext cx="43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ash"/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8" y="2315"/>
                    <a:ext cx="199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6</a:t>
                    </a:r>
                  </a:p>
                </p:txBody>
              </p:sp>
              <p:sp>
                <p:nvSpPr>
                  <p:cNvPr id="40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716" y="2688"/>
                    <a:ext cx="0" cy="38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ash"/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848" y="2324"/>
                  <a:ext cx="240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α</a:t>
                  </a:r>
                </a:p>
              </p:txBody>
            </p:sp>
            <p:sp>
              <p:nvSpPr>
                <p:cNvPr id="26" name="Freeform 48"/>
                <p:cNvSpPr>
                  <a:spLocks noChangeArrowheads="1"/>
                </p:cNvSpPr>
                <p:nvPr/>
              </p:nvSpPr>
              <p:spPr bwMode="auto">
                <a:xfrm>
                  <a:off x="5040" y="2432"/>
                  <a:ext cx="24" cy="104"/>
                </a:xfrm>
                <a:custGeom>
                  <a:avLst/>
                  <a:gdLst>
                    <a:gd name="T0" fmla="*/ 24 w 24"/>
                    <a:gd name="T1" fmla="*/ 0 h 104"/>
                    <a:gd name="T2" fmla="*/ 0 w 24"/>
                    <a:gd name="T3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4" h="104">
                      <a:moveTo>
                        <a:pt x="24" y="0"/>
                      </a:moveTo>
                      <a:cubicBezTo>
                        <a:pt x="0" y="37"/>
                        <a:pt x="0" y="59"/>
                        <a:pt x="0" y="104"/>
                      </a:cubicBezTo>
                    </a:path>
                  </a:pathLst>
                </a:custGeom>
                <a:noFill/>
                <a:ln w="28575">
                  <a:solidFill>
                    <a:srgbClr val="00B0F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758" y="2839"/>
              <a:ext cx="2189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i=1:3</a:t>
              </a: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 flipH="1">
              <a:off x="6240" y="3054"/>
              <a:ext cx="0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连接符 10"/>
            <p:cNvCxnSpPr>
              <a:cxnSpLocks noChangeShapeType="1"/>
            </p:cNvCxnSpPr>
            <p:nvPr/>
          </p:nvCxnSpPr>
          <p:spPr bwMode="auto">
            <a:xfrm flipH="1">
              <a:off x="7570" y="3054"/>
              <a:ext cx="0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矩形 19"/>
            <p:cNvSpPr>
              <a:spLocks noChangeArrowheads="1"/>
            </p:cNvSpPr>
            <p:nvPr/>
          </p:nvSpPr>
          <p:spPr bwMode="auto">
            <a:xfrm>
              <a:off x="7570" y="3989"/>
              <a:ext cx="227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矩形 11"/>
            <p:cNvSpPr>
              <a:spLocks noChangeArrowheads="1"/>
            </p:cNvSpPr>
            <p:nvPr/>
          </p:nvSpPr>
          <p:spPr bwMode="auto">
            <a:xfrm>
              <a:off x="6240" y="3989"/>
              <a:ext cx="227" cy="2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807720" y="1530985"/>
            <a:ext cx="45764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=2.5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=2.5</a:t>
            </a: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×23=57.5(m)</a:t>
            </a:r>
            <a:endParaRPr lang="zh-CN" altLang="en-US" sz="2800">
              <a:solidFill>
                <a:srgbClr val="FF0000"/>
              </a:solidFill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612775" y="2365375"/>
            <a:ext cx="624903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EF+FD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=69+6+57.5=132.5</a:t>
            </a: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(m)</a:t>
            </a:r>
            <a:endParaRPr lang="zh-CN" altLang="en-US" sz="2800">
              <a:solidFill>
                <a:srgbClr val="FF0000"/>
              </a:solidFill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1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293688" y="2849563"/>
            <a:ext cx="1739900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与坡度有关的问题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2033905" y="1879600"/>
            <a:ext cx="641985" cy="309943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2675890" y="4509770"/>
            <a:ext cx="8548370" cy="121094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坡面的铅垂高度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h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和水平长度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的比叫做坡面的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坡度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或坡比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记作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18"/>
          <p:cNvSpPr txBox="1"/>
          <p:nvPr/>
        </p:nvSpPr>
        <p:spPr>
          <a:xfrm>
            <a:off x="2675890" y="1540510"/>
            <a:ext cx="2971800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坡面与水平面的夹角叫做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坡角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1" name="对象 2"/>
          <p:cNvGraphicFramePr>
            <a:graphicFrameLocks noChangeAspect="1"/>
          </p:cNvGraphicFramePr>
          <p:nvPr/>
        </p:nvGraphicFramePr>
        <p:xfrm>
          <a:off x="3121146" y="2885453"/>
          <a:ext cx="18526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3" imgW="812800" imgH="393700" progId="Equation.DSMT4">
                  <p:embed/>
                </p:oleObj>
              </mc:Choice>
              <mc:Fallback>
                <p:oleObj r:id="rId3" imgW="8128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121146" y="2885453"/>
                        <a:ext cx="18526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248900" y="111887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1047115" y="1505585"/>
            <a:ext cx="8710295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直角三角形中诸元素之间的关系：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（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）</a:t>
            </a:r>
            <a:r>
              <a:rPr kumimoji="0" lang="zh-CN" altLang="en-US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三边之间的关系：</a:t>
            </a:r>
            <a:r>
              <a:rPr kumimoji="0" lang="en-US" sz="2800" i="1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kumimoji="0" lang="en-US" sz="2800" kern="1200" cap="none" spc="0" normalizeH="0" baseline="3000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+</a:t>
            </a:r>
            <a:r>
              <a:rPr kumimoji="0" lang="en-US" sz="2800" i="1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kumimoji="0" lang="en-US" sz="2800" kern="1200" cap="none" spc="0" normalizeH="0" baseline="3000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</a:t>
            </a:r>
            <a:r>
              <a:rPr kumimoji="0" lang="en-US" sz="2800" i="1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kumimoji="0" lang="en-US" sz="2800" kern="1200" cap="none" spc="0" normalizeH="0" baseline="3000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(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勾股定理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（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）</a:t>
            </a:r>
            <a:r>
              <a:rPr kumimoji="0" lang="zh-CN" altLang="en-US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锐角之间的关系：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∠</a:t>
            </a:r>
            <a:r>
              <a:rPr kumimoji="0" lang="en-US" sz="2800" i="1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+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∠</a:t>
            </a:r>
            <a:r>
              <a:rPr kumimoji="0" lang="en-US" sz="2800" i="1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=90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°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（</a:t>
            </a:r>
            <a:r>
              <a:rPr kumimoji="0" 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800" kern="1200" cap="none" spc="0" normalizeH="0" baseline="0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）</a:t>
            </a:r>
            <a:r>
              <a:rPr kumimoji="0" lang="zh-CN" altLang="en-US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边角之间的关系：</a:t>
            </a:r>
            <a:r>
              <a:rPr kumimoji="0" lang="en-US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kumimoji="0" lang="zh-CN" altLang="en-US" sz="280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4910138" y="3529013"/>
          <a:ext cx="4445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2222500" imgH="406400" progId="Equation.DSMT4">
                  <p:embed/>
                </p:oleObj>
              </mc:Choice>
              <mc:Fallback>
                <p:oleObj r:id="rId3" imgW="2222500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10138" y="3529013"/>
                        <a:ext cx="44450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1704340" y="860425"/>
            <a:ext cx="8108315" cy="629920"/>
          </a:xfrm>
          <a:prstGeom prst="rect">
            <a:avLst/>
          </a:prstGeom>
          <a:noFill/>
          <a:ln w="28575" cmpd="thickThin">
            <a:noFill/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看一看：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观察下图中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的事物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，了解它们的应用规律。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rcRect l="20296" t="-953" b="11263"/>
          <a:stretch>
            <a:fillRect/>
          </a:stretch>
        </p:blipFill>
        <p:spPr>
          <a:xfrm>
            <a:off x="2282825" y="1855470"/>
            <a:ext cx="3795395" cy="3049270"/>
          </a:xfrm>
          <a:prstGeom prst="rect">
            <a:avLst/>
          </a:prstGeom>
        </p:spPr>
      </p:pic>
      <p:sp>
        <p:nvSpPr>
          <p:cNvPr id="12" name="直角三角形 11"/>
          <p:cNvSpPr/>
          <p:nvPr/>
        </p:nvSpPr>
        <p:spPr>
          <a:xfrm flipH="1">
            <a:off x="3639820" y="3971925"/>
            <a:ext cx="1792605" cy="814070"/>
          </a:xfrm>
          <a:prstGeom prst="rtTriangl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261735" y="2341880"/>
            <a:ext cx="45548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根据人体工程学原理，设计出合适高度的高跟鞋，满足女性爱美需求的同时，保证穿着者享受舒适的穿着体验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69105" y="4417695"/>
            <a:ext cx="6286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11</a:t>
            </a:r>
            <a:r>
              <a:rPr lang="zh-CN" altLang="en-US" b="1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°</a:t>
            </a:r>
          </a:p>
        </p:txBody>
      </p:sp>
      <p:sp>
        <p:nvSpPr>
          <p:cNvPr id="15" name="弧形 14"/>
          <p:cNvSpPr/>
          <p:nvPr/>
        </p:nvSpPr>
        <p:spPr>
          <a:xfrm>
            <a:off x="3981450" y="4605655"/>
            <a:ext cx="287655" cy="360045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5431" y="1629586"/>
            <a:ext cx="1123324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如图，从山脚到山顶有两条路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，问哪条路比较陡？</a:t>
            </a: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859946" y="4866193"/>
            <a:ext cx="58724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如何用数量来刻画哪条路陡呢？</a:t>
            </a:r>
          </a:p>
        </p:txBody>
      </p:sp>
      <p:grpSp>
        <p:nvGrpSpPr>
          <p:cNvPr id="10" name="组合 6"/>
          <p:cNvGrpSpPr/>
          <p:nvPr/>
        </p:nvGrpSpPr>
        <p:grpSpPr>
          <a:xfrm>
            <a:off x="4583832" y="2201417"/>
            <a:ext cx="6596063" cy="2544762"/>
            <a:chOff x="2449" y="3961"/>
            <a:chExt cx="10387" cy="4007"/>
          </a:xfrm>
        </p:grpSpPr>
        <p:pic>
          <p:nvPicPr>
            <p:cNvPr id="11" name="Picture 11" descr="e125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2914" y="4518"/>
              <a:ext cx="9008" cy="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文本框 3"/>
            <p:cNvSpPr txBox="1">
              <a:spLocks noChangeArrowheads="1"/>
            </p:cNvSpPr>
            <p:nvPr/>
          </p:nvSpPr>
          <p:spPr bwMode="auto">
            <a:xfrm>
              <a:off x="2449" y="7060"/>
              <a:ext cx="669" cy="8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" name="文本框 4"/>
            <p:cNvSpPr txBox="1">
              <a:spLocks noChangeArrowheads="1"/>
            </p:cNvSpPr>
            <p:nvPr/>
          </p:nvSpPr>
          <p:spPr bwMode="auto">
            <a:xfrm>
              <a:off x="8008" y="3961"/>
              <a:ext cx="1178" cy="8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" name="文本框 5"/>
            <p:cNvSpPr txBox="1">
              <a:spLocks noChangeArrowheads="1"/>
            </p:cNvSpPr>
            <p:nvPr/>
          </p:nvSpPr>
          <p:spPr bwMode="auto">
            <a:xfrm>
              <a:off x="11658" y="7146"/>
              <a:ext cx="1178" cy="8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3" name="Text Box 45"/>
          <p:cNvSpPr txBox="1"/>
          <p:nvPr/>
        </p:nvSpPr>
        <p:spPr>
          <a:xfrm>
            <a:off x="9330690" y="987425"/>
            <a:ext cx="864870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坡面</a:t>
            </a:r>
          </a:p>
        </p:txBody>
      </p:sp>
      <p:sp>
        <p:nvSpPr>
          <p:cNvPr id="22538" name="Line 10"/>
          <p:cNvSpPr/>
          <p:nvPr/>
        </p:nvSpPr>
        <p:spPr>
          <a:xfrm flipV="1">
            <a:off x="8683308" y="2256155"/>
            <a:ext cx="2667000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9" name="Line 11"/>
          <p:cNvSpPr/>
          <p:nvPr/>
        </p:nvSpPr>
        <p:spPr>
          <a:xfrm flipV="1">
            <a:off x="8683308" y="1189355"/>
            <a:ext cx="1684337" cy="10826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0" name="Line 12"/>
          <p:cNvSpPr/>
          <p:nvPr/>
        </p:nvSpPr>
        <p:spPr>
          <a:xfrm>
            <a:off x="10367645" y="1189355"/>
            <a:ext cx="9826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1" name="Freeform 13"/>
          <p:cNvSpPr/>
          <p:nvPr/>
        </p:nvSpPr>
        <p:spPr>
          <a:xfrm>
            <a:off x="9140508" y="1979930"/>
            <a:ext cx="160337" cy="276225"/>
          </a:xfrm>
          <a:custGeom>
            <a:avLst/>
            <a:gdLst/>
            <a:ahLst/>
            <a:cxnLst>
              <a:cxn ang="0">
                <a:pos x="502115198" y="652139019"/>
              </a:cxn>
              <a:cxn ang="0">
                <a:pos x="301268430" y="100328708"/>
              </a:cxn>
              <a:cxn ang="0">
                <a:pos x="0" y="0"/>
              </a:cxn>
            </a:cxnLst>
            <a:rect l="l" t="t" r="r" b="b"/>
            <a:pathLst>
              <a:path w="48" h="117">
                <a:moveTo>
                  <a:pt x="45" y="117"/>
                </a:moveTo>
                <a:cubicBezTo>
                  <a:pt x="41" y="84"/>
                  <a:pt x="48" y="44"/>
                  <a:pt x="27" y="18"/>
                </a:cubicBezTo>
                <a:cubicBezTo>
                  <a:pt x="20" y="10"/>
                  <a:pt x="0" y="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2" name="Text Box 14"/>
          <p:cNvSpPr txBox="1"/>
          <p:nvPr/>
        </p:nvSpPr>
        <p:spPr>
          <a:xfrm>
            <a:off x="9164320" y="1730693"/>
            <a:ext cx="4349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i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</a:p>
        </p:txBody>
      </p:sp>
      <p:sp>
        <p:nvSpPr>
          <p:cNvPr id="22543" name="Line 15"/>
          <p:cNvSpPr/>
          <p:nvPr/>
        </p:nvSpPr>
        <p:spPr>
          <a:xfrm flipH="1">
            <a:off x="10367645" y="1189355"/>
            <a:ext cx="0" cy="10842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4" name="Rectangle 16"/>
          <p:cNvSpPr/>
          <p:nvPr/>
        </p:nvSpPr>
        <p:spPr>
          <a:xfrm>
            <a:off x="10367645" y="2092643"/>
            <a:ext cx="160338" cy="1809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45" name="Line 17"/>
          <p:cNvSpPr/>
          <p:nvPr/>
        </p:nvSpPr>
        <p:spPr>
          <a:xfrm flipH="1">
            <a:off x="8683308" y="2273618"/>
            <a:ext cx="0" cy="3619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6" name="Line 18"/>
          <p:cNvSpPr/>
          <p:nvPr/>
        </p:nvSpPr>
        <p:spPr>
          <a:xfrm flipH="1">
            <a:off x="10367645" y="2273618"/>
            <a:ext cx="0" cy="3619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8683308" y="2285318"/>
            <a:ext cx="1684337" cy="460963"/>
            <a:chOff x="3744" y="3698"/>
            <a:chExt cx="1008" cy="245"/>
          </a:xfrm>
        </p:grpSpPr>
        <p:sp>
          <p:nvSpPr>
            <p:cNvPr id="12299" name="Text Box 20"/>
            <p:cNvSpPr txBox="1"/>
            <p:nvPr/>
          </p:nvSpPr>
          <p:spPr>
            <a:xfrm>
              <a:off x="4166" y="3698"/>
              <a:ext cx="298" cy="2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</a:p>
          </p:txBody>
        </p:sp>
        <p:sp>
          <p:nvSpPr>
            <p:cNvPr id="12300" name="Line 21"/>
            <p:cNvSpPr/>
            <p:nvPr/>
          </p:nvSpPr>
          <p:spPr>
            <a:xfrm>
              <a:off x="4320" y="3840"/>
              <a:ext cx="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01" name="Line 22"/>
            <p:cNvSpPr/>
            <p:nvPr/>
          </p:nvSpPr>
          <p:spPr>
            <a:xfrm flipH="1">
              <a:off x="3744" y="3840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10412095" y="1189355"/>
            <a:ext cx="498475" cy="1084263"/>
            <a:chOff x="4779" y="3120"/>
            <a:chExt cx="298" cy="576"/>
          </a:xfrm>
        </p:grpSpPr>
        <p:sp>
          <p:nvSpPr>
            <p:cNvPr id="12303" name="Line 24"/>
            <p:cNvSpPr/>
            <p:nvPr/>
          </p:nvSpPr>
          <p:spPr>
            <a:xfrm flipH="1" flipV="1">
              <a:off x="4896" y="3120"/>
              <a:ext cx="0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04" name="Line 25"/>
            <p:cNvSpPr/>
            <p:nvPr/>
          </p:nvSpPr>
          <p:spPr>
            <a:xfrm flipH="1">
              <a:off x="4896" y="3504"/>
              <a:ext cx="0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05" name="Text Box 26"/>
            <p:cNvSpPr txBox="1"/>
            <p:nvPr/>
          </p:nvSpPr>
          <p:spPr>
            <a:xfrm>
              <a:off x="4779" y="3282"/>
              <a:ext cx="298" cy="2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</a:p>
          </p:txBody>
        </p:sp>
      </p:grpSp>
      <p:sp>
        <p:nvSpPr>
          <p:cNvPr id="21524" name="Text Box 27"/>
          <p:cNvSpPr txBox="1"/>
          <p:nvPr/>
        </p:nvSpPr>
        <p:spPr>
          <a:xfrm>
            <a:off x="8538845" y="1341755"/>
            <a:ext cx="10842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i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i= h : l</a:t>
            </a:r>
          </a:p>
        </p:txBody>
      </p:sp>
      <p:sp>
        <p:nvSpPr>
          <p:cNvPr id="22557" name="Text Box 29"/>
          <p:cNvSpPr txBox="1"/>
          <p:nvPr/>
        </p:nvSpPr>
        <p:spPr>
          <a:xfrm>
            <a:off x="1589405" y="1113790"/>
            <a:ext cx="1200150" cy="521970"/>
          </a:xfrm>
          <a:prstGeom prst="rect">
            <a:avLst/>
          </a:prstGeom>
          <a:noFill/>
          <a:ln w="38100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坡角</a:t>
            </a:r>
          </a:p>
        </p:txBody>
      </p:sp>
      <p:sp>
        <p:nvSpPr>
          <p:cNvPr id="22558" name="Rectangle 30"/>
          <p:cNvSpPr/>
          <p:nvPr/>
        </p:nvSpPr>
        <p:spPr>
          <a:xfrm>
            <a:off x="1919605" y="1788478"/>
            <a:ext cx="6341745" cy="521970"/>
          </a:xfrm>
          <a:prstGeom prst="rect">
            <a:avLst/>
          </a:prstGeom>
          <a:noFill/>
          <a:ln w="38100">
            <a:noFill/>
          </a:ln>
        </p:spPr>
        <p:txBody>
          <a:bodyPr wrap="square" anchor="ctr" anchorCtr="0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坡面与水平面的夹角叫做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坡角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，记作</a:t>
            </a:r>
            <a:r>
              <a:rPr lang="en-US" altLang="zh-CN" sz="2800" i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α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.</a:t>
            </a:r>
          </a:p>
        </p:txBody>
      </p:sp>
      <p:sp>
        <p:nvSpPr>
          <p:cNvPr id="22559" name="Rectangle 31"/>
          <p:cNvSpPr/>
          <p:nvPr/>
        </p:nvSpPr>
        <p:spPr>
          <a:xfrm>
            <a:off x="1683385" y="2443481"/>
            <a:ext cx="2966085" cy="521970"/>
          </a:xfrm>
          <a:prstGeom prst="rect">
            <a:avLst/>
          </a:prstGeom>
          <a:noFill/>
          <a:ln w="38100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坡度（或坡比） </a:t>
            </a:r>
          </a:p>
        </p:txBody>
      </p:sp>
      <p:sp>
        <p:nvSpPr>
          <p:cNvPr id="22563" name="Rectangle 35"/>
          <p:cNvSpPr/>
          <p:nvPr/>
        </p:nvSpPr>
        <p:spPr>
          <a:xfrm>
            <a:off x="1764665" y="4607879"/>
            <a:ext cx="5984240" cy="521970"/>
          </a:xfrm>
          <a:prstGeom prst="rect">
            <a:avLst/>
          </a:prstGeom>
          <a:noFill/>
          <a:ln w="38100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坡度通常写成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1∶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的形式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如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=1∶6.</a:t>
            </a:r>
          </a:p>
        </p:txBody>
      </p:sp>
      <p:sp>
        <p:nvSpPr>
          <p:cNvPr id="12312" name="Rectangle 33"/>
          <p:cNvSpPr/>
          <p:nvPr/>
        </p:nvSpPr>
        <p:spPr>
          <a:xfrm>
            <a:off x="1750060" y="3074035"/>
            <a:ext cx="8016875" cy="1252855"/>
          </a:xfrm>
          <a:prstGeom prst="rect">
            <a:avLst/>
          </a:prstGeom>
          <a:noFill/>
          <a:ln w="38100">
            <a:noFill/>
          </a:ln>
        </p:spPr>
        <p:txBody>
          <a:bodyPr wrap="none" anchor="ctr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如图所示，坡面的铅垂高度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和水平长度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90000"/>
              </a:lnSpc>
            </a:pP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的比叫做坡面的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坡度（或坡比）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记作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即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67" name="Rectangle 39"/>
          <p:cNvSpPr/>
          <p:nvPr/>
        </p:nvSpPr>
        <p:spPr>
          <a:xfrm>
            <a:off x="1782445" y="5294631"/>
            <a:ext cx="3321685" cy="521970"/>
          </a:xfrm>
          <a:prstGeom prst="rect">
            <a:avLst/>
          </a:prstGeom>
          <a:noFill/>
          <a:ln w="38100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坡度与坡角的关系</a:t>
            </a:r>
          </a:p>
        </p:txBody>
      </p:sp>
      <p:graphicFrame>
        <p:nvGraphicFramePr>
          <p:cNvPr id="21534" name="Object 40"/>
          <p:cNvGraphicFramePr>
            <a:graphicFrameLocks noGrp="1"/>
          </p:cNvGraphicFramePr>
          <p:nvPr>
            <p:ph idx="4294967295"/>
          </p:nvPr>
        </p:nvGraphicFramePr>
        <p:xfrm>
          <a:off x="3198495" y="5878195"/>
          <a:ext cx="2080260" cy="61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5" imgW="788035" imgH="228600" progId="Equation.3">
                  <p:embed/>
                </p:oleObj>
              </mc:Choice>
              <mc:Fallback>
                <p:oleObj r:id="rId5" imgW="788035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98495" y="5878195"/>
                        <a:ext cx="2080260" cy="61849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0" name="Text Box 42"/>
          <p:cNvSpPr txBox="1"/>
          <p:nvPr/>
        </p:nvSpPr>
        <p:spPr>
          <a:xfrm>
            <a:off x="7639050" y="5926455"/>
            <a:ext cx="38760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坡度等于坡角的正切值</a:t>
            </a:r>
          </a:p>
        </p:txBody>
      </p:sp>
      <p:sp>
        <p:nvSpPr>
          <p:cNvPr id="22574" name="Text Box 46"/>
          <p:cNvSpPr txBox="1"/>
          <p:nvPr/>
        </p:nvSpPr>
        <p:spPr>
          <a:xfrm>
            <a:off x="9042083" y="2619693"/>
            <a:ext cx="1295400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水平面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79120" y="297815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21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2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8207" name="对象 2"/>
          <p:cNvGraphicFramePr>
            <a:graphicFrameLocks noChangeAspect="1"/>
          </p:cNvGraphicFramePr>
          <p:nvPr/>
        </p:nvGraphicFramePr>
        <p:xfrm>
          <a:off x="8418513" y="3625216"/>
          <a:ext cx="784860" cy="86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7" imgW="368300" imgH="405765" progId="Equation.DSMT4">
                  <p:embed/>
                </p:oleObj>
              </mc:Choice>
              <mc:Fallback>
                <p:oleObj r:id="rId7" imgW="3683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18513" y="3625216"/>
                        <a:ext cx="784860" cy="8680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云形标注 23"/>
          <p:cNvSpPr/>
          <p:nvPr/>
        </p:nvSpPr>
        <p:spPr>
          <a:xfrm>
            <a:off x="8335645" y="4577080"/>
            <a:ext cx="3033395" cy="1312545"/>
          </a:xfrm>
          <a:prstGeom prst="cloudCallout">
            <a:avLst>
              <a:gd name="adj1" fmla="val -72001"/>
              <a:gd name="adj2" fmla="val -3858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 b="1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/>
            <a:r>
              <a:rPr lang="zh-CN" altLang="en-US" sz="2400" b="1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坡度</a:t>
            </a:r>
            <a:r>
              <a:rPr lang="zh-CN" altLang="en-US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zh-CN" altLang="en-US" sz="2400" b="1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坡角</a:t>
            </a:r>
            <a:r>
              <a:rPr lang="zh-CN" altLang="en-US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有什么区别？</a:t>
            </a:r>
            <a:endParaRPr lang="zh-CN" altLang="en-US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zh-CN" altLang="en-US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3" grpId="0" animBg="1"/>
      <p:bldP spid="22542" grpId="0"/>
      <p:bldP spid="22544" grpId="0" animBg="1"/>
      <p:bldP spid="21524" grpId="0"/>
      <p:bldP spid="22557" grpId="0"/>
      <p:bldP spid="22558" grpId="0"/>
      <p:bldP spid="22559" grpId="0"/>
      <p:bldP spid="22563" grpId="0"/>
      <p:bldP spid="12312" grpId="0"/>
      <p:bldP spid="22567" grpId="0"/>
      <p:bldP spid="22570" grpId="0"/>
      <p:bldP spid="22574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95935" y="636270"/>
            <a:ext cx="113030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ts val="4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如图，一山坡的坡度为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=1:2.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小刚从山脚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出发， 沿山坡向上走了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240m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到达点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这座山坡的坡角是多少度？小刚上升了多少米（角度精确到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0.01°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，长度精确到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0.1m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）？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516370" y="2661920"/>
            <a:ext cx="5401310" cy="2825115"/>
            <a:chOff x="5703" y="5559"/>
            <a:chExt cx="8506" cy="4449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email"/>
            <a:srcRect l="133" t="8105" b="6649"/>
            <a:stretch>
              <a:fillRect/>
            </a:stretch>
          </p:blipFill>
          <p:spPr>
            <a:xfrm>
              <a:off x="6165" y="5559"/>
              <a:ext cx="7489" cy="4449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5703" y="9092"/>
              <a:ext cx="555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3654" y="6091"/>
              <a:ext cx="555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C</a:t>
              </a:r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6165" y="6507"/>
              <a:ext cx="7489" cy="291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27" y="8573"/>
              <a:ext cx="1160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i</a:t>
              </a:r>
              <a:r>
                <a:rPr lang="en-US" altLang="zh-CN" sz="2000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=1:2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95935" y="2368550"/>
            <a:ext cx="610933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解：用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α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表示坡角的大小，由题意可得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616200" y="3031490"/>
            <a:ext cx="29552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，因此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α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≈26.57°.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59155" y="3638550"/>
            <a:ext cx="25596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11835" y="4262755"/>
            <a:ext cx="58121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=26.57°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=240m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60730" y="5591810"/>
            <a:ext cx="48736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=240×sin26.57°≈107.3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）．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10565" y="6165850"/>
            <a:ext cx="94481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答：这座山坡的坡角约为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26.57°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，小刚上升了约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107.3 m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</a:p>
        </p:txBody>
      </p:sp>
      <p:graphicFrame>
        <p:nvGraphicFramePr>
          <p:cNvPr id="8207" name="对象 2"/>
          <p:cNvGraphicFramePr>
            <a:graphicFrameLocks noChangeAspect="1"/>
          </p:cNvGraphicFramePr>
          <p:nvPr/>
        </p:nvGraphicFramePr>
        <p:xfrm>
          <a:off x="1128569" y="2786603"/>
          <a:ext cx="139573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4" imgW="634365" imgH="405765" progId="Equation.DSMT4">
                  <p:embed/>
                </p:oleObj>
              </mc:Choice>
              <mc:Fallback>
                <p:oleObj r:id="rId4" imgW="634365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8569" y="2786603"/>
                        <a:ext cx="1395730" cy="895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2"/>
          <p:cNvGraphicFramePr>
            <a:graphicFrameLocks noChangeAspect="1"/>
          </p:cNvGraphicFramePr>
          <p:nvPr/>
        </p:nvGraphicFramePr>
        <p:xfrm>
          <a:off x="836151" y="4730973"/>
          <a:ext cx="33813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6" imgW="1536700" imgH="405765" progId="Equation.DSMT4">
                  <p:embed/>
                </p:oleObj>
              </mc:Choice>
              <mc:Fallback>
                <p:oleObj r:id="rId6" imgW="15367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6151" y="4730973"/>
                        <a:ext cx="3381375" cy="895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6" name="文本框 5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9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0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502285" y="653415"/>
            <a:ext cx="108115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如图所示，铁路路基的横断面为四边形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，其中，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A=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根据图中标注的数据计算路基下底的宽和坡角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（角的度数精确到度）（参考数据：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tan38°≈0.8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448945" y="3235325"/>
            <a:ext cx="6428105" cy="2122805"/>
            <a:chOff x="565" y="4932"/>
            <a:chExt cx="10123" cy="3343"/>
          </a:xfrm>
        </p:grpSpPr>
        <p:sp>
          <p:nvSpPr>
            <p:cNvPr id="36" name="文本框 35"/>
            <p:cNvSpPr txBox="1"/>
            <p:nvPr/>
          </p:nvSpPr>
          <p:spPr>
            <a:xfrm>
              <a:off x="3117" y="5016"/>
              <a:ext cx="60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822" y="5030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65" y="7326"/>
              <a:ext cx="66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100" y="5696"/>
              <a:ext cx="8303" cy="2046"/>
              <a:chOff x="926" y="6342"/>
              <a:chExt cx="8303" cy="2784"/>
            </a:xfrm>
          </p:grpSpPr>
          <p:cxnSp>
            <p:nvCxnSpPr>
              <p:cNvPr id="4" name="直接连接符 3"/>
              <p:cNvCxnSpPr/>
              <p:nvPr/>
            </p:nvCxnSpPr>
            <p:spPr>
              <a:xfrm>
                <a:off x="3332" y="6358"/>
                <a:ext cx="3617" cy="32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>
                <a:off x="926" y="9016"/>
                <a:ext cx="8303" cy="11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>
                <a:off x="942" y="6342"/>
                <a:ext cx="2374" cy="2642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6901" y="6390"/>
                <a:ext cx="2328" cy="2736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9284" y="7453"/>
              <a:ext cx="65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D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039" y="4932"/>
              <a:ext cx="93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10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 rot="19080000">
              <a:off x="891" y="5825"/>
              <a:ext cx="282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：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1.25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7088" y="5731"/>
              <a:ext cx="2924" cy="1964"/>
              <a:chOff x="7103" y="5731"/>
              <a:chExt cx="2924" cy="1964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7103" y="5731"/>
                <a:ext cx="2925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9386" y="5745"/>
                <a:ext cx="31" cy="1950"/>
              </a:xfrm>
              <a:prstGeom prst="straightConnector1">
                <a:avLst/>
              </a:prstGeom>
              <a:ln w="25400" cmpd="sng">
                <a:solidFill>
                  <a:schemeClr val="tx1"/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9418" y="6277"/>
              <a:ext cx="127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6979285" y="3366770"/>
            <a:ext cx="4413250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想一想：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如何添加辅助线，可以使坡角及已知的长度4到直角三角形中？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579110" y="849134"/>
            <a:ext cx="5193675" cy="1962259"/>
            <a:chOff x="467" y="4952"/>
            <a:chExt cx="10221" cy="3484"/>
          </a:xfrm>
        </p:grpSpPr>
        <p:sp>
          <p:nvSpPr>
            <p:cNvPr id="36" name="文本框 35"/>
            <p:cNvSpPr txBox="1"/>
            <p:nvPr/>
          </p:nvSpPr>
          <p:spPr>
            <a:xfrm>
              <a:off x="3079" y="4952"/>
              <a:ext cx="858" cy="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546" y="4952"/>
              <a:ext cx="858" cy="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67" y="7260"/>
              <a:ext cx="858" cy="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100" y="5696"/>
              <a:ext cx="8303" cy="2046"/>
              <a:chOff x="926" y="6342"/>
              <a:chExt cx="8303" cy="2784"/>
            </a:xfrm>
          </p:grpSpPr>
          <p:cxnSp>
            <p:nvCxnSpPr>
              <p:cNvPr id="4" name="直接连接符 3"/>
              <p:cNvCxnSpPr/>
              <p:nvPr/>
            </p:nvCxnSpPr>
            <p:spPr>
              <a:xfrm>
                <a:off x="3332" y="6358"/>
                <a:ext cx="3617" cy="32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>
                <a:off x="926" y="9016"/>
                <a:ext cx="8303" cy="11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>
                <a:off x="942" y="6342"/>
                <a:ext cx="2374" cy="2642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6901" y="6390"/>
                <a:ext cx="2328" cy="2736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9074" y="7509"/>
              <a:ext cx="658" cy="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D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817" y="4969"/>
              <a:ext cx="1270" cy="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10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 rot="19080000">
              <a:off x="891" y="5825"/>
              <a:ext cx="2826" cy="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：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1.25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7088" y="5731"/>
              <a:ext cx="2924" cy="1964"/>
              <a:chOff x="7103" y="5731"/>
              <a:chExt cx="2924" cy="1964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7103" y="5731"/>
                <a:ext cx="2925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9386" y="5745"/>
                <a:ext cx="31" cy="1950"/>
              </a:xfrm>
              <a:prstGeom prst="straightConnector1">
                <a:avLst/>
              </a:prstGeom>
              <a:ln w="25400" cmpd="sng">
                <a:solidFill>
                  <a:schemeClr val="tx1"/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9418" y="6277"/>
              <a:ext cx="1270" cy="1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65430" y="2985770"/>
            <a:ext cx="5354955" cy="217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解：如图，作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垂足分别为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由题意可知，四边形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BEFC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为矩形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835785" y="1261745"/>
            <a:ext cx="2251075" cy="1573530"/>
            <a:chOff x="3483" y="2946"/>
            <a:chExt cx="3545" cy="2478"/>
          </a:xfrm>
        </p:grpSpPr>
        <p:cxnSp>
          <p:nvCxnSpPr>
            <p:cNvPr id="2" name="直接连接符 1"/>
            <p:cNvCxnSpPr/>
            <p:nvPr/>
          </p:nvCxnSpPr>
          <p:spPr>
            <a:xfrm flipH="1">
              <a:off x="3819" y="2946"/>
              <a:ext cx="78" cy="1745"/>
            </a:xfrm>
            <a:prstGeom prst="line">
              <a:avLst/>
            </a:prstGeom>
            <a:ln w="2222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6692" y="2988"/>
              <a:ext cx="78" cy="1745"/>
            </a:xfrm>
            <a:prstGeom prst="line">
              <a:avLst/>
            </a:prstGeom>
            <a:ln w="2222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/>
            <p:cNvGrpSpPr/>
            <p:nvPr/>
          </p:nvGrpSpPr>
          <p:grpSpPr>
            <a:xfrm>
              <a:off x="3819" y="4389"/>
              <a:ext cx="304" cy="289"/>
              <a:chOff x="3656" y="7503"/>
              <a:chExt cx="419" cy="304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3656" y="7503"/>
                <a:ext cx="419" cy="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H="1">
                <a:off x="4075" y="7503"/>
                <a:ext cx="0" cy="3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6724" y="4443"/>
              <a:ext cx="304" cy="289"/>
              <a:chOff x="3656" y="7503"/>
              <a:chExt cx="419" cy="304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3656" y="7503"/>
                <a:ext cx="419" cy="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H="1">
                <a:off x="4075" y="7503"/>
                <a:ext cx="0" cy="3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文本框 24"/>
            <p:cNvSpPr txBox="1"/>
            <p:nvPr/>
          </p:nvSpPr>
          <p:spPr>
            <a:xfrm>
              <a:off x="6344" y="4602"/>
              <a:ext cx="52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F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483" y="4560"/>
              <a:ext cx="52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E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5629910" y="1135380"/>
            <a:ext cx="6455410" cy="425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BEA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CF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≌△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DCF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DF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ABE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α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=38°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÷0.8=5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FD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=5+10+5=20</a:t>
            </a:r>
          </a:p>
          <a:p>
            <a:pPr fontAlgn="auto">
              <a:lnSpc>
                <a:spcPts val="406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答：路基下底的宽为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20m,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坡角α约为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38°.</a:t>
            </a:r>
          </a:p>
        </p:txBody>
      </p:sp>
      <p:graphicFrame>
        <p:nvGraphicFramePr>
          <p:cNvPr id="6163" name="对象 8"/>
          <p:cNvGraphicFramePr>
            <a:graphicFrameLocks noChangeAspect="1"/>
          </p:cNvGraphicFramePr>
          <p:nvPr/>
        </p:nvGraphicFramePr>
        <p:xfrm>
          <a:off x="7834789" y="2615724"/>
          <a:ext cx="3367405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574800" imgH="405765" progId="Equation.DSMT4">
                  <p:embed/>
                </p:oleObj>
              </mc:Choice>
              <mc:Fallback>
                <p:oleObj r:id="rId3" imgW="15748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34789" y="2615724"/>
                        <a:ext cx="3367405" cy="870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6979285" y="3366770"/>
            <a:ext cx="4413250" cy="1132205"/>
          </a:xfrm>
          <a:prstGeom prst="rect">
            <a:avLst/>
          </a:prstGeom>
          <a:noFill/>
          <a:ln>
            <a:solidFill>
              <a:srgbClr val="F3E6DE"/>
            </a:solidFill>
          </a:ln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（</a:t>
            </a: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1</a:t>
            </a:r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）若新坡角为α，求坡角α的度数</a:t>
            </a:r>
            <a:r>
              <a:rPr lang="en-US" altLang="zh-CN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.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867410" y="3366770"/>
            <a:ext cx="5499100" cy="2439670"/>
            <a:chOff x="686" y="5526"/>
            <a:chExt cx="8660" cy="3842"/>
          </a:xfrm>
        </p:grpSpPr>
        <p:grpSp>
          <p:nvGrpSpPr>
            <p:cNvPr id="19" name="组合 18"/>
            <p:cNvGrpSpPr/>
            <p:nvPr/>
          </p:nvGrpSpPr>
          <p:grpSpPr>
            <a:xfrm>
              <a:off x="686" y="5526"/>
              <a:ext cx="8660" cy="3843"/>
              <a:chOff x="-2000" y="4813"/>
              <a:chExt cx="11404" cy="3843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538" y="7721"/>
                <a:ext cx="858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3315" y="4813"/>
                <a:ext cx="858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-1222" y="7721"/>
                <a:ext cx="858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1912" y="5696"/>
                <a:ext cx="11316" cy="2046"/>
                <a:chOff x="-2086" y="6342"/>
                <a:chExt cx="11316" cy="2784"/>
              </a:xfrm>
            </p:grpSpPr>
            <p:cxnSp>
              <p:nvCxnSpPr>
                <p:cNvPr id="4" name="直接连接符 3"/>
                <p:cNvCxnSpPr/>
                <p:nvPr/>
              </p:nvCxnSpPr>
              <p:spPr>
                <a:xfrm>
                  <a:off x="3332" y="6358"/>
                  <a:ext cx="3617" cy="32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直接连接符 4"/>
                <p:cNvCxnSpPr/>
                <p:nvPr/>
              </p:nvCxnSpPr>
              <p:spPr>
                <a:xfrm>
                  <a:off x="-2086" y="9119"/>
                  <a:ext cx="11316" cy="7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接连接符 5"/>
                <p:cNvCxnSpPr/>
                <p:nvPr/>
              </p:nvCxnSpPr>
              <p:spPr>
                <a:xfrm flipH="1">
                  <a:off x="792" y="6342"/>
                  <a:ext cx="2523" cy="2755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>
                  <a:off x="6901" y="6390"/>
                  <a:ext cx="2328" cy="2736"/>
                </a:xfrm>
                <a:prstGeom prst="line">
                  <a:avLst/>
                </a:prstGeom>
                <a:ln w="254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文本框 8"/>
              <p:cNvSpPr txBox="1"/>
              <p:nvPr/>
            </p:nvSpPr>
            <p:spPr>
              <a:xfrm>
                <a:off x="-2000" y="7737"/>
                <a:ext cx="658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>
                    <a:latin typeface="黑体" panose="02010609060101010101" pitchFamily="49" charset="-122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 rot="18900000">
                <a:off x="1879" y="6539"/>
                <a:ext cx="1737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：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cxnSp>
          <p:nvCxnSpPr>
            <p:cNvPr id="2" name="直接连接符 1"/>
            <p:cNvCxnSpPr/>
            <p:nvPr/>
          </p:nvCxnSpPr>
          <p:spPr>
            <a:xfrm flipV="1">
              <a:off x="989" y="6310"/>
              <a:ext cx="16" cy="21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1618" y="6420"/>
              <a:ext cx="3223" cy="2045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1038" y="5988"/>
              <a:ext cx="50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2233" y="6310"/>
              <a:ext cx="1994" cy="910"/>
              <a:chOff x="2233" y="6295"/>
              <a:chExt cx="1994" cy="910"/>
            </a:xfrm>
          </p:grpSpPr>
          <p:sp>
            <p:nvSpPr>
              <p:cNvPr id="22" name="文本框 21"/>
              <p:cNvSpPr txBox="1"/>
              <p:nvPr/>
            </p:nvSpPr>
            <p:spPr>
              <a:xfrm rot="19740000">
                <a:off x="2233" y="6481"/>
                <a:ext cx="1994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：√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 flipV="1">
                <a:off x="3316" y="6295"/>
                <a:ext cx="346" cy="25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26"/>
          <p:cNvGrpSpPr/>
          <p:nvPr/>
        </p:nvGrpSpPr>
        <p:grpSpPr>
          <a:xfrm>
            <a:off x="976630" y="1012190"/>
            <a:ext cx="10238105" cy="2173605"/>
            <a:chOff x="1538" y="1594"/>
            <a:chExt cx="16123" cy="3423"/>
          </a:xfrm>
        </p:grpSpPr>
        <p:sp>
          <p:nvSpPr>
            <p:cNvPr id="13" name="文本框 12"/>
            <p:cNvSpPr txBox="1"/>
            <p:nvPr/>
          </p:nvSpPr>
          <p:spPr>
            <a:xfrm>
              <a:off x="1538" y="1594"/>
              <a:ext cx="16123" cy="3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例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 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某地的一座人行天桥如图所示，天桥高为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6m</a:t>
              </a:r>
              <a:r>
                <a:rPr lang="zh-CN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，坡面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BC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的坡度为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1:1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，文化墙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PM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在天桥底部正前方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8m</a:t>
              </a:r>
              <a:r>
                <a:rPr lang="zh-CN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处（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PB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的长），为了方便行人推车过天桥，有关部门决定降低坡度，使新坡度为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1</a:t>
              </a: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：√</a:t>
              </a:r>
              <a:r>
                <a:rPr lang="en-US" altLang="zh-CN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3.</a:t>
              </a:r>
            </a:p>
            <a:p>
              <a:pPr fontAlgn="auto">
                <a:lnSpc>
                  <a:spcPts val="4060"/>
                </a:lnSpc>
              </a:pPr>
              <a:r>
                <a:rPr lang="zh-CN" altLang="en-US" sz="2800" dirty="0">
                  <a:solidFill>
                    <a:schemeClr val="tx1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（参考数据：                               ）</a:t>
              </a:r>
            </a:p>
          </p:txBody>
        </p:sp>
        <p:graphicFrame>
          <p:nvGraphicFramePr>
            <p:cNvPr id="25" name="对象 2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841" y="4103"/>
            <a:ext cx="4656" cy="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r:id="rId3" imgW="1459865" imgH="241300" progId="Equation.KSEE3">
                    <p:embed/>
                  </p:oleObj>
                </mc:Choice>
                <mc:Fallback>
                  <p:oleObj r:id="rId3" imgW="1459865" imgH="2413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841" y="4103"/>
                          <a:ext cx="4656" cy="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直接连接符 25"/>
            <p:cNvCxnSpPr/>
            <p:nvPr/>
          </p:nvCxnSpPr>
          <p:spPr>
            <a:xfrm>
              <a:off x="16416" y="3433"/>
              <a:ext cx="56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3302000" y="3957320"/>
            <a:ext cx="414020" cy="1871345"/>
            <a:chOff x="5200" y="6232"/>
            <a:chExt cx="652" cy="2947"/>
          </a:xfrm>
        </p:grpSpPr>
        <p:cxnSp>
          <p:nvCxnSpPr>
            <p:cNvPr id="29" name="直接连接符 28"/>
            <p:cNvCxnSpPr/>
            <p:nvPr/>
          </p:nvCxnSpPr>
          <p:spPr>
            <a:xfrm flipH="1">
              <a:off x="5518" y="6232"/>
              <a:ext cx="47" cy="2029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组合 29"/>
            <p:cNvGrpSpPr/>
            <p:nvPr/>
          </p:nvGrpSpPr>
          <p:grpSpPr>
            <a:xfrm>
              <a:off x="5548" y="7943"/>
              <a:ext cx="304" cy="288"/>
              <a:chOff x="3819" y="4389"/>
              <a:chExt cx="304" cy="288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3819" y="4389"/>
                <a:ext cx="304" cy="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H="1">
                <a:off x="4123" y="4389"/>
                <a:ext cx="0" cy="2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5200" y="8261"/>
              <a:ext cx="652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24040" y="4796155"/>
            <a:ext cx="4372610" cy="1607820"/>
            <a:chOff x="10904" y="7553"/>
            <a:chExt cx="6886" cy="2532"/>
          </a:xfrm>
        </p:grpSpPr>
        <p:sp>
          <p:nvSpPr>
            <p:cNvPr id="42" name="矩形 41"/>
            <p:cNvSpPr/>
            <p:nvPr/>
          </p:nvSpPr>
          <p:spPr>
            <a:xfrm>
              <a:off x="10904" y="7553"/>
              <a:ext cx="6886" cy="25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9" name="对象 3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463" y="7739"/>
            <a:ext cx="4953" cy="2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r:id="rId5" imgW="1727200" imgH="634365" progId="Equation.KSEE3">
                    <p:embed/>
                  </p:oleObj>
                </mc:Choice>
                <mc:Fallback>
                  <p:oleObj r:id="rId5" imgW="1727200" imgH="63436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463" y="7739"/>
                          <a:ext cx="4953" cy="21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宽屏</PresentationFormat>
  <Paragraphs>168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方正准圆简体</vt:lpstr>
      <vt:lpstr>黑体</vt:lpstr>
      <vt:lpstr>宋体</vt:lpstr>
      <vt:lpstr>微软雅黑</vt:lpstr>
      <vt:lpstr>Arial</vt:lpstr>
      <vt:lpstr>Times New Roman</vt:lpstr>
      <vt:lpstr>WWW.2PPT.COM
</vt:lpstr>
      <vt:lpstr>Equation.DSMT4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2021-07-01T11:19:00Z</cp:lastPrinted>
  <dcterms:created xsi:type="dcterms:W3CDTF">2021-07-01T11:19:00Z</dcterms:created>
  <dcterms:modified xsi:type="dcterms:W3CDTF">2023-01-16T19:50:26Z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D505538AC9524E8C9DEDBE5133666AD8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