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9" r:id="rId2"/>
    <p:sldId id="393" r:id="rId3"/>
    <p:sldId id="418" r:id="rId4"/>
    <p:sldId id="275" r:id="rId5"/>
    <p:sldId id="342" r:id="rId6"/>
    <p:sldId id="414" r:id="rId7"/>
    <p:sldId id="417" r:id="rId8"/>
    <p:sldId id="419" r:id="rId9"/>
    <p:sldId id="432" r:id="rId10"/>
    <p:sldId id="373" r:id="rId11"/>
    <p:sldId id="404" r:id="rId12"/>
    <p:sldId id="394" r:id="rId13"/>
    <p:sldId id="387" r:id="rId14"/>
    <p:sldId id="396" r:id="rId15"/>
    <p:sldId id="359" r:id="rId16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7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647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wmf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页眉占位符 686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1" name="日期占位符 68610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2" name="页脚占位符 68611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b="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3" name="灯片编号占位符 68612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3CA3DABB-84C9-4061-9EE1-368A50C2226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87046C3D-98CF-473D-8E5B-9284190728E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FE8422B-4312-4763-8F93-B3CE8E1ACEFF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51EB56-0F64-4012-A20D-BEDD964E328C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63BA11-E212-4CD0-9638-2A0B8F4FB16A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BEE8E2-D47D-4B49-B90E-D36D9638BE15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253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19318F-4C63-4FEE-8710-887588DD8687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97D86-DD8C-4B74-8BCF-A6FDD23566D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EBB9-FADC-4D93-8080-00252B3C2F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E1B3-9A5E-43BE-B563-96DEC0BE485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FEDF7-F9D0-4F8B-A15A-A248E223919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94A5-610C-435F-851A-B987C16A8BF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CB0EB-69EB-4513-9F20-6FCE6AFFDB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96E8-1857-4695-B008-4B069F6B076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E09DA-1AF9-49CF-BFAB-264C9277D3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54ABC-96C1-4B65-A768-7BE8A9F1166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CC858-9F82-4F95-8466-274CDF83BDD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4A32D-65C1-41A0-B1C0-C8C403E9B9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6A97DC8B-1AAB-4B7A-A2C0-774BAB3DD0DC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3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e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64863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35560" y="4873467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584757" y="1655863"/>
            <a:ext cx="58272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zh-CN" altLang="en-US" sz="44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三角形相似的条件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4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05" name="MH_SubTitle_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06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07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08" name="MH_SubTitle_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09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0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1" name="MH_Text_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2" name="MH_SubTitle_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3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4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5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6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17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grpSp>
        <p:nvGrpSpPr>
          <p:cNvPr id="4118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4119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b="0">
                <a:ea typeface="黑体" panose="02010609060101010101" pitchFamily="49" charset="-122"/>
              </a:endParaRPr>
            </a:p>
          </p:txBody>
        </p:sp>
      </p:grpSp>
      <p:sp>
        <p:nvSpPr>
          <p:cNvPr id="4121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grpSp>
        <p:nvGrpSpPr>
          <p:cNvPr id="4122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4123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b="0">
                <a:ea typeface="黑体" panose="02010609060101010101" pitchFamily="49" charset="-122"/>
              </a:endParaRPr>
            </a:p>
          </p:txBody>
        </p:sp>
      </p:grpSp>
      <p:sp>
        <p:nvSpPr>
          <p:cNvPr id="4125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pic>
        <p:nvPicPr>
          <p:cNvPr id="4126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28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b="0">
              <a:ea typeface="黑体" panose="02010609060101010101" pitchFamily="49" charset="-122"/>
            </a:endParaRPr>
          </a:p>
        </p:txBody>
      </p:sp>
      <p:sp>
        <p:nvSpPr>
          <p:cNvPr id="4129" name="文本框 1113"/>
          <p:cNvSpPr txBox="1">
            <a:spLocks noChangeArrowheads="1"/>
          </p:cNvSpPr>
          <p:nvPr/>
        </p:nvSpPr>
        <p:spPr bwMode="auto">
          <a:xfrm>
            <a:off x="3702160" y="2571750"/>
            <a:ext cx="15776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0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30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3000" b="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zh-CN" altLang="en-US" sz="3000" b="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29994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5" name="Rectangle 2"/>
          <p:cNvSpPr>
            <a:spLocks noChangeArrowheads="1"/>
          </p:cNvSpPr>
          <p:nvPr/>
        </p:nvSpPr>
        <p:spPr bwMode="auto">
          <a:xfrm>
            <a:off x="128588" y="1771650"/>
            <a:ext cx="9015412" cy="333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解：∵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=1.5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8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</a:p>
          <a:p>
            <a:pPr>
              <a:lnSpc>
                <a:spcPct val="18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∵                    ∴</a:t>
            </a:r>
          </a:p>
          <a:p>
            <a:pPr>
              <a:lnSpc>
                <a:spcPct val="18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又∵∠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EAD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CAB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∴△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两边成比例且夹角相等的两个三角形相似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8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∴		   ∴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=3.          ∴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6875" y="951310"/>
            <a:ext cx="8783638" cy="114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例1</a:t>
            </a:r>
            <a:r>
              <a:rPr lang="en-US" altLang="zh-CN" sz="2000" b="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如图所示，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上的点，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=1.5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              ，求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3" name="等腰三角形 6399"/>
          <p:cNvSpPr>
            <a:spLocks noChangeArrowheads="1"/>
          </p:cNvSpPr>
          <p:nvPr/>
        </p:nvSpPr>
        <p:spPr bwMode="auto">
          <a:xfrm>
            <a:off x="6300789" y="2351485"/>
            <a:ext cx="1806575" cy="875109"/>
          </a:xfrm>
          <a:prstGeom prst="triangle">
            <a:avLst>
              <a:gd name="adj" fmla="val 74870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5364" name="文本框 6401"/>
          <p:cNvSpPr txBox="1">
            <a:spLocks noChangeArrowheads="1"/>
          </p:cNvSpPr>
          <p:nvPr/>
        </p:nvSpPr>
        <p:spPr bwMode="auto">
          <a:xfrm>
            <a:off x="7442201" y="1915716"/>
            <a:ext cx="442913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5365" name="文本框 6404"/>
          <p:cNvSpPr txBox="1">
            <a:spLocks noChangeArrowheads="1"/>
          </p:cNvSpPr>
          <p:nvPr/>
        </p:nvSpPr>
        <p:spPr bwMode="auto">
          <a:xfrm>
            <a:off x="8018463" y="3140869"/>
            <a:ext cx="44291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5366" name="文本框 6405"/>
          <p:cNvSpPr txBox="1">
            <a:spLocks noChangeArrowheads="1"/>
          </p:cNvSpPr>
          <p:nvPr/>
        </p:nvSpPr>
        <p:spPr bwMode="auto">
          <a:xfrm>
            <a:off x="5929313" y="3107531"/>
            <a:ext cx="4445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aphicFrame>
        <p:nvGraphicFramePr>
          <p:cNvPr id="15367" name="对象 6413"/>
          <p:cNvGraphicFramePr/>
          <p:nvPr/>
        </p:nvGraphicFramePr>
        <p:xfrm>
          <a:off x="3275856" y="1495425"/>
          <a:ext cx="1044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r:id="rId4" imgW="749300" imgH="520700" progId="Equation.3">
                  <p:embed/>
                </p:oleObj>
              </mc:Choice>
              <mc:Fallback>
                <p:oleObj r:id="rId4" imgW="749300" imgH="520700" progId="Equation.3">
                  <p:embed/>
                  <p:pic>
                    <p:nvPicPr>
                      <p:cNvPr id="0" name="对象 64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95425"/>
                        <a:ext cx="10445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16" name="对象 6415"/>
          <p:cNvGraphicFramePr/>
          <p:nvPr/>
        </p:nvGraphicFramePr>
        <p:xfrm>
          <a:off x="1152526" y="2247901"/>
          <a:ext cx="1101725" cy="54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r:id="rId6" imgW="800100" imgH="520700" progId="Equation.3">
                  <p:embed/>
                </p:oleObj>
              </mc:Choice>
              <mc:Fallback>
                <p:oleObj r:id="rId6" imgW="800100" imgH="520700" progId="Equation.3">
                  <p:embed/>
                  <p:pic>
                    <p:nvPicPr>
                      <p:cNvPr id="0" name="对象 641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6" y="2247901"/>
                        <a:ext cx="1101725" cy="545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17" name="对象 6416"/>
          <p:cNvGraphicFramePr/>
          <p:nvPr/>
        </p:nvGraphicFramePr>
        <p:xfrm>
          <a:off x="1138238" y="2842022"/>
          <a:ext cx="1181100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r:id="rId8" imgW="597535" imgH="393700" progId="Equation.3">
                  <p:embed/>
                </p:oleObj>
              </mc:Choice>
              <mc:Fallback>
                <p:oleObj r:id="rId8" imgW="597535" imgH="393700" progId="Equation.3">
                  <p:embed/>
                  <p:pic>
                    <p:nvPicPr>
                      <p:cNvPr id="0" name="对象 641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2842022"/>
                        <a:ext cx="1181100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18" name="对象 6417"/>
          <p:cNvGraphicFramePr/>
          <p:nvPr/>
        </p:nvGraphicFramePr>
        <p:xfrm>
          <a:off x="3059113" y="2842022"/>
          <a:ext cx="1344612" cy="54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10" imgW="724535" imgH="393700" progId="Equation.3">
                  <p:embed/>
                </p:oleObj>
              </mc:Choice>
              <mc:Fallback>
                <p:oleObj r:id="rId10" imgW="724535" imgH="393700" progId="Equation.3">
                  <p:embed/>
                  <p:pic>
                    <p:nvPicPr>
                      <p:cNvPr id="0" name="对象 641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842022"/>
                        <a:ext cx="1344612" cy="548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7" name="对象 6426"/>
          <p:cNvGraphicFramePr/>
          <p:nvPr/>
        </p:nvGraphicFramePr>
        <p:xfrm>
          <a:off x="1235076" y="4300538"/>
          <a:ext cx="1776413" cy="5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12" imgW="1282700" imgH="520700" progId="Equation.3">
                  <p:embed/>
                </p:oleObj>
              </mc:Choice>
              <mc:Fallback>
                <p:oleObj r:id="rId12" imgW="1282700" imgH="520700" progId="Equation.3">
                  <p:embed/>
                  <p:pic>
                    <p:nvPicPr>
                      <p:cNvPr id="0" name="对象 642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6" y="4300538"/>
                        <a:ext cx="1776413" cy="544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8" name="对象 6427"/>
          <p:cNvGraphicFramePr/>
          <p:nvPr/>
        </p:nvGraphicFramePr>
        <p:xfrm>
          <a:off x="6000750" y="4300538"/>
          <a:ext cx="12969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14" imgW="673735" imgH="393700" progId="Equation.3">
                  <p:embed/>
                </p:oleObj>
              </mc:Choice>
              <mc:Fallback>
                <p:oleObj r:id="rId14" imgW="673735" imgH="393700" progId="Equation.3">
                  <p:embed/>
                  <p:pic>
                    <p:nvPicPr>
                      <p:cNvPr id="0" name="对象 642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300538"/>
                        <a:ext cx="12969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直接连接符 6428"/>
          <p:cNvSpPr>
            <a:spLocks noChangeShapeType="1"/>
          </p:cNvSpPr>
          <p:nvPr/>
        </p:nvSpPr>
        <p:spPr bwMode="auto">
          <a:xfrm>
            <a:off x="6732588" y="2950369"/>
            <a:ext cx="1295400" cy="1071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文本框 6429"/>
          <p:cNvSpPr txBox="1">
            <a:spLocks noChangeArrowheads="1"/>
          </p:cNvSpPr>
          <p:nvPr/>
        </p:nvSpPr>
        <p:spPr bwMode="auto">
          <a:xfrm>
            <a:off x="6300788" y="2571750"/>
            <a:ext cx="44291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5375" name="文本框 6430"/>
          <p:cNvSpPr txBox="1">
            <a:spLocks noChangeArrowheads="1"/>
          </p:cNvSpPr>
          <p:nvPr/>
        </p:nvSpPr>
        <p:spPr bwMode="auto">
          <a:xfrm>
            <a:off x="8027988" y="2733675"/>
            <a:ext cx="44291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5376" name="圆角矩形 31"/>
          <p:cNvSpPr>
            <a:spLocks noChangeArrowheads="1"/>
          </p:cNvSpPr>
          <p:nvPr/>
        </p:nvSpPr>
        <p:spPr bwMode="auto">
          <a:xfrm>
            <a:off x="415925" y="451248"/>
            <a:ext cx="1512888" cy="3976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zh-CN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ChangeArrowheads="1"/>
          </p:cNvSpPr>
          <p:nvPr/>
        </p:nvSpPr>
        <p:spPr bwMode="auto">
          <a:xfrm>
            <a:off x="285751" y="482204"/>
            <a:ext cx="775017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b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例2</a:t>
            </a:r>
            <a:r>
              <a:rPr lang="en-US" altLang="zh-CN" b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ea typeface="黑体" panose="02010609060101010101" pitchFamily="49" charset="-122"/>
              </a:rPr>
              <a:t> </a:t>
            </a:r>
            <a:r>
              <a:rPr lang="en-US" altLang="zh-CN" b="0">
                <a:solidFill>
                  <a:schemeClr val="tx1"/>
                </a:solidFill>
                <a:ea typeface="黑体" panose="02010609060101010101" pitchFamily="49" charset="-122"/>
              </a:rPr>
              <a:t>中</a:t>
            </a:r>
            <a:r>
              <a:rPr lang="zh-CN" altLang="en-US" b="0">
                <a:solidFill>
                  <a:schemeClr val="tx1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b="0">
                <a:solidFill>
                  <a:schemeClr val="tx1"/>
                </a:solidFill>
                <a:ea typeface="黑体" panose="02010609060101010101" pitchFamily="49" charset="-122"/>
              </a:rPr>
              <a:t>是边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b="0">
                <a:solidFill>
                  <a:schemeClr val="tx1"/>
                </a:solidFill>
                <a:ea typeface="黑体" panose="02010609060101010101" pitchFamily="49" charset="-122"/>
              </a:rPr>
              <a:t>上的高，且                 　　　　　　　求证：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ACB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=90</a:t>
            </a:r>
            <a:r>
              <a:rPr lang="en-US" altLang="zh-CN" b="0">
                <a:solidFill>
                  <a:schemeClr val="tx1"/>
                </a:solidFill>
                <a:ea typeface="黑体" panose="02010609060101010101" pitchFamily="49" charset="-122"/>
              </a:rPr>
              <a:t>°</a:t>
            </a:r>
            <a:r>
              <a:rPr lang="zh-CN" altLang="en-US" b="0">
                <a:solidFill>
                  <a:schemeClr val="tx1"/>
                </a:solidFill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7410" name="Line 9"/>
          <p:cNvSpPr>
            <a:spLocks noChangeShapeType="1"/>
          </p:cNvSpPr>
          <p:nvPr/>
        </p:nvSpPr>
        <p:spPr bwMode="auto">
          <a:xfrm>
            <a:off x="6705600" y="1939529"/>
            <a:ext cx="1790700" cy="110728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 flipH="1">
            <a:off x="5953126" y="1925242"/>
            <a:ext cx="752475" cy="110728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5724525" y="3003948"/>
            <a:ext cx="205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413" name="Line 13"/>
          <p:cNvSpPr>
            <a:spLocks noChangeShapeType="1"/>
          </p:cNvSpPr>
          <p:nvPr/>
        </p:nvSpPr>
        <p:spPr bwMode="auto">
          <a:xfrm>
            <a:off x="5953126" y="3032523"/>
            <a:ext cx="2543175" cy="119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8532813" y="3003948"/>
            <a:ext cx="205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15" name="Line 15"/>
          <p:cNvSpPr>
            <a:spLocks noChangeShapeType="1"/>
          </p:cNvSpPr>
          <p:nvPr/>
        </p:nvSpPr>
        <p:spPr bwMode="auto">
          <a:xfrm flipV="1">
            <a:off x="6719888" y="1924050"/>
            <a:ext cx="0" cy="1133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6588125" y="1653779"/>
            <a:ext cx="205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6516688" y="305752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347" name="Rectangle 19"/>
          <p:cNvSpPr>
            <a:spLocks noChangeArrowheads="1"/>
          </p:cNvSpPr>
          <p:nvPr/>
        </p:nvSpPr>
        <p:spPr bwMode="auto">
          <a:xfrm>
            <a:off x="179388" y="1383507"/>
            <a:ext cx="58674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解： ∵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是边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上的高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>
              <a:lnSpc>
                <a:spcPct val="160000"/>
              </a:lnSpc>
            </a:pP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CDB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  <a:endParaRPr lang="zh-CN" altLang="en-US" b="0">
              <a:latin typeface="Times New Roman" panose="02020603050405020304" pitchFamily="18" charset="0"/>
            </a:endParaRPr>
          </a:p>
        </p:txBody>
      </p:sp>
      <p:graphicFrame>
        <p:nvGraphicFramePr>
          <p:cNvPr id="14348" name="对象 65564"/>
          <p:cNvGraphicFramePr/>
          <p:nvPr/>
        </p:nvGraphicFramePr>
        <p:xfrm>
          <a:off x="2060575" y="2408634"/>
          <a:ext cx="171132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r:id="rId3" imgW="1155700" imgH="520700" progId="Equation.3">
                  <p:embed/>
                </p:oleObj>
              </mc:Choice>
              <mc:Fallback>
                <p:oleObj r:id="rId3" imgW="1155700" imgH="520700" progId="Equation.3">
                  <p:embed/>
                  <p:pic>
                    <p:nvPicPr>
                      <p:cNvPr id="0" name="对象 6556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408634"/>
                        <a:ext cx="171132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文本框 65566"/>
          <p:cNvSpPr txBox="1">
            <a:spLocks noChangeArrowheads="1"/>
          </p:cNvSpPr>
          <p:nvPr/>
        </p:nvSpPr>
        <p:spPr bwMode="auto">
          <a:xfrm>
            <a:off x="2005013" y="2950369"/>
            <a:ext cx="691247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∽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  <a:endParaRPr lang="zh-CN" altLang="en-US" b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7421" name="对象 65572"/>
          <p:cNvGraphicFramePr/>
          <p:nvPr/>
        </p:nvGraphicFramePr>
        <p:xfrm>
          <a:off x="6929438" y="482203"/>
          <a:ext cx="13065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r:id="rId5" imgW="927100" imgH="520700" progId="Equation.3">
                  <p:embed/>
                </p:oleObj>
              </mc:Choice>
              <mc:Fallback>
                <p:oleObj r:id="rId5" imgW="927100" imgH="520700" progId="Equation.3">
                  <p:embed/>
                  <p:pic>
                    <p:nvPicPr>
                      <p:cNvPr id="0" name="对象 6557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482203"/>
                        <a:ext cx="13065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0348"/>
          <p:cNvSpPr txBox="1">
            <a:spLocks noChangeArrowheads="1"/>
          </p:cNvSpPr>
          <p:nvPr/>
        </p:nvSpPr>
        <p:spPr bwMode="auto">
          <a:xfrm>
            <a:off x="571501" y="642938"/>
            <a:ext cx="81375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b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一边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上一点，连接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AD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,使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△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∽ △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DBA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的条件是 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（       ）</a:t>
            </a:r>
          </a:p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en-US" altLang="zh-CN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BC=AD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BC=AB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AD</a:t>
            </a:r>
          </a:p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</a:p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</a:p>
        </p:txBody>
      </p:sp>
      <p:sp>
        <p:nvSpPr>
          <p:cNvPr id="10351" name="文本框 10350"/>
          <p:cNvSpPr txBox="1">
            <a:spLocks noChangeArrowheads="1"/>
          </p:cNvSpPr>
          <p:nvPr/>
        </p:nvSpPr>
        <p:spPr bwMode="auto">
          <a:xfrm>
            <a:off x="7429501" y="117871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435" name="矩形 80"/>
          <p:cNvSpPr>
            <a:spLocks noChangeArrowheads="1"/>
          </p:cNvSpPr>
          <p:nvPr/>
        </p:nvSpPr>
        <p:spPr bwMode="auto">
          <a:xfrm>
            <a:off x="11114" y="28575"/>
            <a:ext cx="1176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800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b="0" dirty="0">
              <a:solidFill>
                <a:srgbClr val="228B8B"/>
              </a:solidFill>
            </a:endParaRPr>
          </a:p>
        </p:txBody>
      </p:sp>
      <p:grpSp>
        <p:nvGrpSpPr>
          <p:cNvPr id="18436" name="组合 5"/>
          <p:cNvGrpSpPr/>
          <p:nvPr/>
        </p:nvGrpSpPr>
        <p:grpSpPr bwMode="auto">
          <a:xfrm>
            <a:off x="4490403" y="2404587"/>
            <a:ext cx="3967797" cy="2073335"/>
            <a:chOff x="7077" y="5039"/>
            <a:chExt cx="6247" cy="4354"/>
          </a:xfrm>
        </p:grpSpPr>
        <p:cxnSp>
          <p:nvCxnSpPr>
            <p:cNvPr id="18437" name="直接连接符 1"/>
            <p:cNvCxnSpPr>
              <a:cxnSpLocks noChangeShapeType="1"/>
            </p:cNvCxnSpPr>
            <p:nvPr/>
          </p:nvCxnSpPr>
          <p:spPr bwMode="auto">
            <a:xfrm>
              <a:off x="7767" y="8349"/>
              <a:ext cx="487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8" name="直接连接符 2"/>
            <p:cNvCxnSpPr>
              <a:cxnSpLocks noChangeShapeType="1"/>
            </p:cNvCxnSpPr>
            <p:nvPr/>
          </p:nvCxnSpPr>
          <p:spPr bwMode="auto">
            <a:xfrm flipV="1">
              <a:off x="7767" y="5967"/>
              <a:ext cx="3061" cy="23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9" name="直接连接符 3"/>
            <p:cNvCxnSpPr>
              <a:cxnSpLocks noChangeShapeType="1"/>
            </p:cNvCxnSpPr>
            <p:nvPr/>
          </p:nvCxnSpPr>
          <p:spPr bwMode="auto">
            <a:xfrm>
              <a:off x="10819" y="5938"/>
              <a:ext cx="1824" cy="24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0" name="直接连接符 4"/>
            <p:cNvCxnSpPr>
              <a:cxnSpLocks noChangeShapeType="1"/>
            </p:cNvCxnSpPr>
            <p:nvPr/>
          </p:nvCxnSpPr>
          <p:spPr bwMode="auto">
            <a:xfrm>
              <a:off x="10799" y="5938"/>
              <a:ext cx="824" cy="24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文本框 6401"/>
            <p:cNvSpPr txBox="1">
              <a:spLocks noChangeArrowheads="1"/>
            </p:cNvSpPr>
            <p:nvPr/>
          </p:nvSpPr>
          <p:spPr bwMode="auto">
            <a:xfrm>
              <a:off x="10477" y="5039"/>
              <a:ext cx="697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8442" name="文本框 6405"/>
            <p:cNvSpPr txBox="1">
              <a:spLocks noChangeArrowheads="1"/>
            </p:cNvSpPr>
            <p:nvPr/>
          </p:nvSpPr>
          <p:spPr bwMode="auto">
            <a:xfrm>
              <a:off x="7077" y="7768"/>
              <a:ext cx="700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8443" name="文本框 6404"/>
            <p:cNvSpPr txBox="1">
              <a:spLocks noChangeArrowheads="1"/>
            </p:cNvSpPr>
            <p:nvPr/>
          </p:nvSpPr>
          <p:spPr bwMode="auto">
            <a:xfrm>
              <a:off x="12627" y="7725"/>
              <a:ext cx="697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8444" name="文本框 6430"/>
            <p:cNvSpPr txBox="1">
              <a:spLocks noChangeArrowheads="1"/>
            </p:cNvSpPr>
            <p:nvPr/>
          </p:nvSpPr>
          <p:spPr bwMode="auto">
            <a:xfrm>
              <a:off x="11286" y="8113"/>
              <a:ext cx="697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6505"/>
          <p:cNvSpPr txBox="1">
            <a:spLocks noChangeArrowheads="1"/>
          </p:cNvSpPr>
          <p:nvPr/>
        </p:nvSpPr>
        <p:spPr bwMode="auto">
          <a:xfrm>
            <a:off x="611188" y="735806"/>
            <a:ext cx="800100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已知在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zh-CN" altLang="en-US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</a:t>
            </a:r>
            <a:r>
              <a:rPr lang="zh-CN" altLang="en-US" b="0" baseline="30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=6cm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=4.8cm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=5cm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A′C</a:t>
            </a:r>
            <a:r>
              <a:rPr lang="en-US" altLang="zh-CN" b="0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=3cm.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求证：△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zh-CN" altLang="en-US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∽△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512" name="文本框 16511"/>
          <p:cNvSpPr txBox="1">
            <a:spLocks noChangeArrowheads="1"/>
          </p:cNvSpPr>
          <p:nvPr/>
        </p:nvSpPr>
        <p:spPr bwMode="auto">
          <a:xfrm>
            <a:off x="1547813" y="2572941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证明：</a:t>
            </a:r>
          </a:p>
        </p:txBody>
      </p:sp>
      <p:sp>
        <p:nvSpPr>
          <p:cNvPr id="16516" name="文本框 16515"/>
          <p:cNvSpPr txBox="1">
            <a:spLocks noChangeArrowheads="1"/>
          </p:cNvSpPr>
          <p:nvPr/>
        </p:nvSpPr>
        <p:spPr bwMode="auto">
          <a:xfrm>
            <a:off x="2482850" y="3112294"/>
            <a:ext cx="42672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= 90°，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ea typeface="黑体" panose="02010609060101010101" pitchFamily="49" charset="-122"/>
              </a:rPr>
              <a:t>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′.</a:t>
            </a:r>
          </a:p>
        </p:txBody>
      </p:sp>
      <p:graphicFrame>
        <p:nvGraphicFramePr>
          <p:cNvPr id="16518" name="对象 16517"/>
          <p:cNvGraphicFramePr/>
          <p:nvPr/>
        </p:nvGraphicFramePr>
        <p:xfrm>
          <a:off x="2605089" y="2463404"/>
          <a:ext cx="3921125" cy="636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r:id="rId3" imgW="1816100" imgH="393700" progId="Equation.3">
                  <p:embed/>
                </p:oleObj>
              </mc:Choice>
              <mc:Fallback>
                <p:oleObj r:id="rId3" imgW="1816100" imgH="393700" progId="Equation.3">
                  <p:embed/>
                  <p:pic>
                    <p:nvPicPr>
                      <p:cNvPr id="0" name="对象 165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9" y="2463404"/>
                        <a:ext cx="3921125" cy="636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41086"/>
          <p:cNvSpPr>
            <a:spLocks noChangeArrowheads="1"/>
          </p:cNvSpPr>
          <p:nvPr/>
        </p:nvSpPr>
        <p:spPr bwMode="auto">
          <a:xfrm>
            <a:off x="395288" y="519113"/>
            <a:ext cx="59039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为锐角三角形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BD、CE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为高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△ 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ADE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t>∽ △ 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b="0" i="1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zh-CN" altLang="en-US" i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文本框 41089"/>
          <p:cNvSpPr txBox="1">
            <a:spLocks noChangeArrowheads="1"/>
          </p:cNvSpPr>
          <p:nvPr/>
        </p:nvSpPr>
        <p:spPr bwMode="auto">
          <a:xfrm>
            <a:off x="179389" y="1276350"/>
            <a:ext cx="48974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zh-CN" altLang="en-US" b="0">
                <a:latin typeface="Times New Roman" panose="02020603050405020304" pitchFamily="18" charset="0"/>
              </a:rPr>
              <a:t>∵</a:t>
            </a:r>
            <a:r>
              <a:rPr lang="zh-CN" altLang="en-US" i="1">
                <a:latin typeface="Times New Roman" panose="02020603050405020304" pitchFamily="18" charset="0"/>
              </a:rPr>
              <a:t>BD</a:t>
            </a:r>
            <a:r>
              <a:rPr lang="zh-CN" altLang="en-US" b="0">
                <a:latin typeface="Times New Roman" panose="02020603050405020304" pitchFamily="18" charset="0"/>
              </a:rPr>
              <a:t>⊥</a:t>
            </a:r>
            <a:r>
              <a:rPr lang="zh-CN" altLang="en-US" i="1">
                <a:latin typeface="Times New Roman" panose="02020603050405020304" pitchFamily="18" charset="0"/>
              </a:rPr>
              <a:t>AC</a:t>
            </a:r>
            <a:r>
              <a:rPr lang="zh-CN" altLang="en-US">
                <a:latin typeface="Times New Roman" panose="02020603050405020304" pitchFamily="18" charset="0"/>
              </a:rPr>
              <a:t>，</a:t>
            </a:r>
            <a:r>
              <a:rPr lang="zh-CN" altLang="en-US" i="1">
                <a:latin typeface="Times New Roman" panose="02020603050405020304" pitchFamily="18" charset="0"/>
              </a:rPr>
              <a:t>CE</a:t>
            </a:r>
            <a:r>
              <a:rPr lang="zh-CN" altLang="en-US" b="0">
                <a:latin typeface="Times New Roman" panose="02020603050405020304" pitchFamily="18" charset="0"/>
              </a:rPr>
              <a:t>⊥</a:t>
            </a:r>
            <a:r>
              <a:rPr lang="zh-CN" altLang="en-US" i="1">
                <a:latin typeface="Times New Roman" panose="02020603050405020304" pitchFamily="18" charset="0"/>
              </a:rPr>
              <a:t>AB</a:t>
            </a:r>
            <a:r>
              <a:rPr lang="zh-CN" altLang="en-US" b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∴∠</a:t>
            </a:r>
            <a:r>
              <a:rPr lang="zh-CN" altLang="en-US" i="1">
                <a:latin typeface="Times New Roman" panose="02020603050405020304" pitchFamily="18" charset="0"/>
              </a:rPr>
              <a:t>ABD</a:t>
            </a:r>
            <a:r>
              <a:rPr lang="zh-CN" altLang="en-US" b="0">
                <a:latin typeface="Times New Roman" panose="02020603050405020304" pitchFamily="18" charset="0"/>
              </a:rPr>
              <a:t>+∠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=90°， 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   ∠</a:t>
            </a:r>
            <a:r>
              <a:rPr lang="zh-CN" altLang="en-US" i="1">
                <a:latin typeface="Times New Roman" panose="02020603050405020304" pitchFamily="18" charset="0"/>
              </a:rPr>
              <a:t>ACE</a:t>
            </a:r>
            <a:r>
              <a:rPr lang="zh-CN" altLang="en-US" b="0">
                <a:latin typeface="Times New Roman" panose="02020603050405020304" pitchFamily="18" charset="0"/>
              </a:rPr>
              <a:t>+∠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= 90°.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∴ ∠</a:t>
            </a:r>
            <a:r>
              <a:rPr lang="zh-CN" altLang="en-US" i="1">
                <a:latin typeface="Times New Roman" panose="02020603050405020304" pitchFamily="18" charset="0"/>
              </a:rPr>
              <a:t>ABD</a:t>
            </a:r>
            <a:r>
              <a:rPr lang="zh-CN" altLang="en-US" b="0">
                <a:latin typeface="Times New Roman" panose="02020603050405020304" pitchFamily="18" charset="0"/>
              </a:rPr>
              <a:t>= ∠</a:t>
            </a:r>
            <a:r>
              <a:rPr lang="zh-CN" altLang="en-US" i="1">
                <a:latin typeface="Times New Roman" panose="02020603050405020304" pitchFamily="18" charset="0"/>
              </a:rPr>
              <a:t>ACE</a:t>
            </a:r>
            <a:r>
              <a:rPr lang="zh-CN" altLang="en-US" b="0" i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b="0">
                <a:latin typeface="Times New Roman" panose="02020603050405020304" pitchFamily="18" charset="0"/>
              </a:rPr>
              <a:t>∵ 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= 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 ∴△ </a:t>
            </a:r>
            <a:r>
              <a:rPr lang="zh-CN" altLang="en-US" i="1">
                <a:latin typeface="Times New Roman" panose="02020603050405020304" pitchFamily="18" charset="0"/>
              </a:rPr>
              <a:t>ABD</a:t>
            </a:r>
            <a:r>
              <a:rPr lang="zh-CN" altLang="en-US" b="0" i="1">
                <a:latin typeface="Times New Roman" panose="02020603050405020304" pitchFamily="18" charset="0"/>
              </a:rPr>
              <a:t> </a:t>
            </a:r>
            <a:r>
              <a:rPr lang="zh-CN" altLang="en-US" b="0">
                <a:latin typeface="Times New Roman" panose="02020603050405020304" pitchFamily="18" charset="0"/>
              </a:rPr>
              <a:t>∽ △ </a:t>
            </a:r>
            <a:r>
              <a:rPr lang="zh-CN" altLang="en-US" i="1">
                <a:latin typeface="Times New Roman" panose="02020603050405020304" pitchFamily="18" charset="0"/>
              </a:rPr>
              <a:t>ACE</a:t>
            </a:r>
            <a:r>
              <a:rPr lang="zh-CN" altLang="en-US" b="0" i="1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∴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</a:t>
            </a:r>
            <a:r>
              <a:rPr lang="en-US" altLang="zh-CN" b="0">
                <a:latin typeface="Times New Roman" panose="02020603050405020304" pitchFamily="18" charset="0"/>
              </a:rPr>
              <a:t>           </a:t>
            </a:r>
            <a:r>
              <a:rPr lang="zh-CN" altLang="en-US" b="0">
                <a:latin typeface="Times New Roman" panose="02020603050405020304" pitchFamily="18" charset="0"/>
              </a:rPr>
              <a:t>∵ 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= ∠</a:t>
            </a:r>
            <a:r>
              <a:rPr lang="zh-CN" altLang="en-US" i="1">
                <a:latin typeface="Times New Roman" panose="02020603050405020304" pitchFamily="18" charset="0"/>
              </a:rPr>
              <a:t>A</a:t>
            </a:r>
            <a:r>
              <a:rPr lang="zh-CN" altLang="en-US" b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∴ △ </a:t>
            </a:r>
            <a:r>
              <a:rPr lang="zh-CN" altLang="en-US" i="1">
                <a:latin typeface="Times New Roman" panose="02020603050405020304" pitchFamily="18" charset="0"/>
              </a:rPr>
              <a:t>ADE</a:t>
            </a:r>
            <a:r>
              <a:rPr lang="zh-CN" altLang="en-US" b="0">
                <a:latin typeface="Times New Roman" panose="02020603050405020304" pitchFamily="18" charset="0"/>
              </a:rPr>
              <a:t> ∽ △ </a:t>
            </a:r>
            <a:r>
              <a:rPr lang="zh-CN" altLang="en-US" i="1">
                <a:latin typeface="Times New Roman" panose="02020603050405020304" pitchFamily="18" charset="0"/>
              </a:rPr>
              <a:t>ABC</a:t>
            </a:r>
            <a:r>
              <a:rPr lang="zh-CN" altLang="en-US" b="0" i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b="0">
                <a:latin typeface="Times New Roman" panose="02020603050405020304" pitchFamily="18" charset="0"/>
              </a:rPr>
              <a:t>                 </a:t>
            </a:r>
          </a:p>
        </p:txBody>
      </p:sp>
      <p:graphicFrame>
        <p:nvGraphicFramePr>
          <p:cNvPr id="18436" name="对象 41090"/>
          <p:cNvGraphicFramePr>
            <a:graphicFrameLocks noChangeAspect="1"/>
          </p:cNvGraphicFramePr>
          <p:nvPr/>
        </p:nvGraphicFramePr>
        <p:xfrm>
          <a:off x="1587500" y="3580210"/>
          <a:ext cx="1296988" cy="47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4" imgW="1422400" imgH="660400" progId="Equation.DSMT4">
                  <p:embed/>
                </p:oleObj>
              </mc:Choice>
              <mc:Fallback>
                <p:oleObj r:id="rId4" imgW="1422400" imgH="660400" progId="Equation.DSMT4">
                  <p:embed/>
                  <p:pic>
                    <p:nvPicPr>
                      <p:cNvPr id="0" name="对象 41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3580210"/>
                        <a:ext cx="1296988" cy="475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8" name="组合 9"/>
          <p:cNvGrpSpPr/>
          <p:nvPr/>
        </p:nvGrpSpPr>
        <p:grpSpPr bwMode="auto">
          <a:xfrm>
            <a:off x="4642804" y="1646158"/>
            <a:ext cx="4303077" cy="2669411"/>
            <a:chOff x="7312" y="3457"/>
            <a:chExt cx="6776" cy="5604"/>
          </a:xfrm>
        </p:grpSpPr>
        <p:cxnSp>
          <p:nvCxnSpPr>
            <p:cNvPr id="21509" name="直接连接符 1"/>
            <p:cNvCxnSpPr>
              <a:cxnSpLocks noChangeShapeType="1"/>
            </p:cNvCxnSpPr>
            <p:nvPr/>
          </p:nvCxnSpPr>
          <p:spPr bwMode="auto">
            <a:xfrm flipV="1">
              <a:off x="7951" y="8122"/>
              <a:ext cx="5826" cy="5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0" name="直接连接符 2"/>
            <p:cNvCxnSpPr>
              <a:cxnSpLocks noChangeShapeType="1"/>
            </p:cNvCxnSpPr>
            <p:nvPr/>
          </p:nvCxnSpPr>
          <p:spPr bwMode="auto">
            <a:xfrm flipV="1">
              <a:off x="7994" y="4266"/>
              <a:ext cx="3558" cy="3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1" name="直接连接符 3"/>
            <p:cNvCxnSpPr>
              <a:cxnSpLocks noChangeShapeType="1"/>
            </p:cNvCxnSpPr>
            <p:nvPr/>
          </p:nvCxnSpPr>
          <p:spPr bwMode="auto">
            <a:xfrm>
              <a:off x="11509" y="4266"/>
              <a:ext cx="2268" cy="3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2" name="直接连接符 5"/>
            <p:cNvCxnSpPr>
              <a:cxnSpLocks noChangeShapeType="1"/>
            </p:cNvCxnSpPr>
            <p:nvPr/>
          </p:nvCxnSpPr>
          <p:spPr bwMode="auto">
            <a:xfrm flipH="1" flipV="1">
              <a:off x="10602" y="5287"/>
              <a:ext cx="3146" cy="282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直接连接符 6"/>
            <p:cNvCxnSpPr>
              <a:cxnSpLocks noChangeShapeType="1"/>
            </p:cNvCxnSpPr>
            <p:nvPr/>
          </p:nvCxnSpPr>
          <p:spPr bwMode="auto">
            <a:xfrm flipV="1">
              <a:off x="7992" y="5514"/>
              <a:ext cx="4198" cy="262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直接连接符 7"/>
            <p:cNvCxnSpPr>
              <a:cxnSpLocks noChangeShapeType="1"/>
            </p:cNvCxnSpPr>
            <p:nvPr/>
          </p:nvCxnSpPr>
          <p:spPr bwMode="auto">
            <a:xfrm>
              <a:off x="10595" y="5307"/>
              <a:ext cx="1595" cy="20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5" name="文本框 6401"/>
            <p:cNvSpPr txBox="1">
              <a:spLocks noChangeArrowheads="1"/>
            </p:cNvSpPr>
            <p:nvPr/>
          </p:nvSpPr>
          <p:spPr bwMode="auto">
            <a:xfrm>
              <a:off x="11268" y="3457"/>
              <a:ext cx="697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1516" name="文本框 6405"/>
            <p:cNvSpPr txBox="1">
              <a:spLocks noChangeArrowheads="1"/>
            </p:cNvSpPr>
            <p:nvPr/>
          </p:nvSpPr>
          <p:spPr bwMode="auto">
            <a:xfrm>
              <a:off x="7312" y="7782"/>
              <a:ext cx="700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1517" name="文本框 6430"/>
            <p:cNvSpPr txBox="1">
              <a:spLocks noChangeArrowheads="1"/>
            </p:cNvSpPr>
            <p:nvPr/>
          </p:nvSpPr>
          <p:spPr bwMode="auto">
            <a:xfrm>
              <a:off x="12411" y="4845"/>
              <a:ext cx="697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1518" name="Rectangle 17"/>
            <p:cNvSpPr>
              <a:spLocks noChangeArrowheads="1"/>
            </p:cNvSpPr>
            <p:nvPr/>
          </p:nvSpPr>
          <p:spPr bwMode="auto">
            <a:xfrm>
              <a:off x="13765" y="7992"/>
              <a:ext cx="32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19" name="文本框 6429"/>
            <p:cNvSpPr txBox="1">
              <a:spLocks noChangeArrowheads="1"/>
            </p:cNvSpPr>
            <p:nvPr/>
          </p:nvSpPr>
          <p:spPr bwMode="auto">
            <a:xfrm>
              <a:off x="9807" y="4607"/>
              <a:ext cx="697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1520" name="文本框 8"/>
            <p:cNvSpPr txBox="1">
              <a:spLocks noChangeArrowheads="1"/>
            </p:cNvSpPr>
            <p:nvPr/>
          </p:nvSpPr>
          <p:spPr bwMode="auto">
            <a:xfrm>
              <a:off x="11055" y="6081"/>
              <a:ext cx="697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/>
          <p:nvPr/>
        </p:nvSpPr>
        <p:spPr>
          <a:xfrm>
            <a:off x="755651" y="2085975"/>
            <a:ext cx="2303463" cy="120032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b="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利用两边及夹角判定三角形相似 </a:t>
            </a:r>
            <a:endParaRPr lang="en-US" altLang="zh-CN" b="0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293" name="左大括号 17"/>
          <p:cNvSpPr/>
          <p:nvPr/>
        </p:nvSpPr>
        <p:spPr bwMode="auto">
          <a:xfrm>
            <a:off x="3419475" y="1491854"/>
            <a:ext cx="71438" cy="2199084"/>
          </a:xfrm>
          <a:prstGeom prst="leftBrace">
            <a:avLst>
              <a:gd name="adj1" fmla="val 32683"/>
              <a:gd name="adj2" fmla="val 50000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 sz="1800" b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3706813" y="1038226"/>
            <a:ext cx="4392612" cy="830997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b="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b="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：两边对应成比例且夹角相等的两个三角形相似</a:t>
            </a:r>
            <a:endParaRPr lang="en-US" altLang="zh-CN" b="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6" name="矩形 80"/>
          <p:cNvSpPr>
            <a:spLocks noChangeArrowheads="1"/>
          </p:cNvSpPr>
          <p:nvPr/>
        </p:nvSpPr>
        <p:spPr bwMode="auto">
          <a:xfrm>
            <a:off x="57150" y="27385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b="0" dirty="0">
              <a:solidFill>
                <a:srgbClr val="228B8B"/>
              </a:solidFill>
            </a:endParaRP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3706813" y="3437335"/>
            <a:ext cx="4394200" cy="461665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相似三角形的判定定理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的运用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3" grpId="0" animBg="1"/>
      <p:bldP spid="12295" grpId="0" bldLvl="0" animBg="1"/>
      <p:bldP spid="1230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3779839" y="897732"/>
            <a:ext cx="2078037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346" name="Rectangle 1"/>
          <p:cNvSpPr>
            <a:spLocks noChangeArrowheads="1"/>
          </p:cNvSpPr>
          <p:nvPr/>
        </p:nvSpPr>
        <p:spPr bwMode="auto">
          <a:xfrm>
            <a:off x="214313" y="1418142"/>
            <a:ext cx="8393112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掌握相似三角形的判定定理</a:t>
            </a:r>
            <a:r>
              <a:rPr lang="en-US" altLang="zh-CN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；（重点）</a:t>
            </a:r>
          </a:p>
          <a:p>
            <a:pPr indent="200025" algn="just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能熟练运用相似三角形的判定定理</a:t>
            </a:r>
            <a:r>
              <a:rPr lang="en-US" altLang="zh-CN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本框 9219"/>
          <p:cNvSpPr txBox="1">
            <a:spLocks noChangeArrowheads="1"/>
          </p:cNvSpPr>
          <p:nvPr/>
        </p:nvSpPr>
        <p:spPr bwMode="auto">
          <a:xfrm>
            <a:off x="428625" y="857250"/>
            <a:ext cx="7500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000" b="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b="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b="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有两边对应成比例的两个三角形相似吗?</a:t>
            </a:r>
          </a:p>
        </p:txBody>
      </p:sp>
      <p:grpSp>
        <p:nvGrpSpPr>
          <p:cNvPr id="2" name="组合 9225"/>
          <p:cNvGrpSpPr/>
          <p:nvPr/>
        </p:nvGrpSpPr>
        <p:grpSpPr bwMode="auto">
          <a:xfrm>
            <a:off x="357189" y="1339454"/>
            <a:ext cx="7540625" cy="1457801"/>
            <a:chOff x="0" y="0"/>
            <a:chExt cx="11875" cy="3061"/>
          </a:xfrm>
        </p:grpSpPr>
        <p:sp>
          <p:nvSpPr>
            <p:cNvPr id="6147" name="等腰三角形 9226"/>
            <p:cNvSpPr>
              <a:spLocks noChangeArrowheads="1"/>
            </p:cNvSpPr>
            <p:nvPr/>
          </p:nvSpPr>
          <p:spPr bwMode="auto">
            <a:xfrm>
              <a:off x="762" y="0"/>
              <a:ext cx="1701" cy="306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等腰三角形 9227"/>
            <p:cNvSpPr>
              <a:spLocks noChangeArrowheads="1"/>
            </p:cNvSpPr>
            <p:nvPr/>
          </p:nvSpPr>
          <p:spPr bwMode="auto">
            <a:xfrm>
              <a:off x="4277" y="341"/>
              <a:ext cx="7598" cy="238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文本框 9228"/>
            <p:cNvSpPr txBox="1">
              <a:spLocks noChangeArrowheads="1"/>
            </p:cNvSpPr>
            <p:nvPr/>
          </p:nvSpPr>
          <p:spPr bwMode="auto">
            <a:xfrm>
              <a:off x="0" y="1007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6150" name="文本框 9229"/>
            <p:cNvSpPr txBox="1">
              <a:spLocks noChangeArrowheads="1"/>
            </p:cNvSpPr>
            <p:nvPr/>
          </p:nvSpPr>
          <p:spPr bwMode="auto">
            <a:xfrm>
              <a:off x="2236" y="1020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6151" name="文本框 9230"/>
            <p:cNvSpPr txBox="1">
              <a:spLocks noChangeArrowheads="1"/>
            </p:cNvSpPr>
            <p:nvPr/>
          </p:nvSpPr>
          <p:spPr bwMode="auto">
            <a:xfrm>
              <a:off x="10174" y="793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5</a:t>
              </a:r>
            </a:p>
          </p:txBody>
        </p:sp>
        <p:sp>
          <p:nvSpPr>
            <p:cNvPr id="6152" name="文本框 9231"/>
            <p:cNvSpPr txBox="1">
              <a:spLocks noChangeArrowheads="1"/>
            </p:cNvSpPr>
            <p:nvPr/>
          </p:nvSpPr>
          <p:spPr bwMode="auto">
            <a:xfrm flipH="1">
              <a:off x="5184" y="793"/>
              <a:ext cx="50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5</a:t>
              </a:r>
            </a:p>
          </p:txBody>
        </p:sp>
      </p:grpSp>
      <p:sp>
        <p:nvSpPr>
          <p:cNvPr id="9234" name="文本框 9233"/>
          <p:cNvSpPr txBox="1">
            <a:spLocks noChangeArrowheads="1"/>
          </p:cNvSpPr>
          <p:nvPr/>
        </p:nvSpPr>
        <p:spPr bwMode="auto">
          <a:xfrm>
            <a:off x="7643813" y="1553766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a typeface="华文新魏" panose="02010800040101010101" pitchFamily="2" charset="-122"/>
              </a:rPr>
              <a:t>不相似</a:t>
            </a:r>
          </a:p>
        </p:txBody>
      </p:sp>
      <p:sp>
        <p:nvSpPr>
          <p:cNvPr id="6154" name="圆角矩形 31"/>
          <p:cNvSpPr>
            <a:spLocks noChangeArrowheads="1"/>
          </p:cNvSpPr>
          <p:nvPr/>
        </p:nvSpPr>
        <p:spPr bwMode="auto">
          <a:xfrm>
            <a:off x="214313" y="375048"/>
            <a:ext cx="1911350" cy="3976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zh-CN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文本框 9219"/>
          <p:cNvSpPr txBox="1">
            <a:spLocks noChangeArrowheads="1"/>
          </p:cNvSpPr>
          <p:nvPr/>
        </p:nvSpPr>
        <p:spPr bwMode="auto">
          <a:xfrm>
            <a:off x="428626" y="2787253"/>
            <a:ext cx="8429625" cy="83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b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b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类比三角形全等的判定方法（</a:t>
            </a:r>
            <a:r>
              <a:rPr lang="en-US" altLang="zh-CN" sz="20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SAS,SSS</a:t>
            </a:r>
            <a:r>
              <a:rPr lang="zh-CN" altLang="en-US" sz="20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），猜想可以添加什么条件来判定两个三角形相似？</a:t>
            </a:r>
          </a:p>
        </p:txBody>
      </p:sp>
      <p:grpSp>
        <p:nvGrpSpPr>
          <p:cNvPr id="3" name="组合 9225"/>
          <p:cNvGrpSpPr/>
          <p:nvPr/>
        </p:nvGrpSpPr>
        <p:grpSpPr bwMode="auto">
          <a:xfrm>
            <a:off x="357189" y="3643313"/>
            <a:ext cx="8467725" cy="1134666"/>
            <a:chOff x="-113" y="338"/>
            <a:chExt cx="13336" cy="2381"/>
          </a:xfrm>
        </p:grpSpPr>
        <p:sp>
          <p:nvSpPr>
            <p:cNvPr id="6157" name="等腰三角形 22"/>
            <p:cNvSpPr>
              <a:spLocks noChangeArrowheads="1"/>
            </p:cNvSpPr>
            <p:nvPr/>
          </p:nvSpPr>
          <p:spPr bwMode="auto">
            <a:xfrm>
              <a:off x="-113" y="675"/>
              <a:ext cx="5737" cy="18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等腰三角形 23"/>
            <p:cNvSpPr>
              <a:spLocks noChangeArrowheads="1"/>
            </p:cNvSpPr>
            <p:nvPr/>
          </p:nvSpPr>
          <p:spPr bwMode="auto">
            <a:xfrm>
              <a:off x="5625" y="338"/>
              <a:ext cx="7598" cy="238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文本框 9228"/>
            <p:cNvSpPr txBox="1">
              <a:spLocks noChangeArrowheads="1"/>
            </p:cNvSpPr>
            <p:nvPr/>
          </p:nvSpPr>
          <p:spPr bwMode="auto">
            <a:xfrm>
              <a:off x="1350" y="788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6160" name="文本框 9229"/>
            <p:cNvSpPr txBox="1">
              <a:spLocks noChangeArrowheads="1"/>
            </p:cNvSpPr>
            <p:nvPr/>
          </p:nvSpPr>
          <p:spPr bwMode="auto">
            <a:xfrm>
              <a:off x="3825" y="900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6161" name="文本框 9230"/>
            <p:cNvSpPr txBox="1">
              <a:spLocks noChangeArrowheads="1"/>
            </p:cNvSpPr>
            <p:nvPr/>
          </p:nvSpPr>
          <p:spPr bwMode="auto">
            <a:xfrm>
              <a:off x="11025" y="900"/>
              <a:ext cx="76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5</a:t>
              </a:r>
            </a:p>
          </p:txBody>
        </p:sp>
        <p:sp>
          <p:nvSpPr>
            <p:cNvPr id="6162" name="文本框 9231"/>
            <p:cNvSpPr txBox="1">
              <a:spLocks noChangeArrowheads="1"/>
            </p:cNvSpPr>
            <p:nvPr/>
          </p:nvSpPr>
          <p:spPr bwMode="auto">
            <a:xfrm flipH="1">
              <a:off x="7538" y="563"/>
              <a:ext cx="50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ea typeface="华文新魏" panose="02010800040101010101" pitchFamily="2" charset="-122"/>
                </a:rPr>
                <a:t>5</a:t>
              </a:r>
            </a:p>
          </p:txBody>
        </p:sp>
      </p:grpSp>
      <p:sp>
        <p:nvSpPr>
          <p:cNvPr id="29" name="弧形 28"/>
          <p:cNvSpPr/>
          <p:nvPr/>
        </p:nvSpPr>
        <p:spPr bwMode="auto">
          <a:xfrm rot="9472923">
            <a:off x="2000250" y="3684985"/>
            <a:ext cx="642938" cy="214313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30" name="弧形 29"/>
          <p:cNvSpPr/>
          <p:nvPr/>
        </p:nvSpPr>
        <p:spPr bwMode="auto">
          <a:xfrm rot="9472923">
            <a:off x="6229350" y="3544491"/>
            <a:ext cx="642938" cy="214313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31" name="文本框 9233"/>
          <p:cNvSpPr txBox="1">
            <a:spLocks noChangeArrowheads="1"/>
          </p:cNvSpPr>
          <p:nvPr/>
        </p:nvSpPr>
        <p:spPr bwMode="auto">
          <a:xfrm>
            <a:off x="7702550" y="3403997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a typeface="华文新魏" panose="02010800040101010101" pitchFamily="2" charset="-122"/>
              </a:rPr>
              <a:t>相似</a:t>
            </a:r>
          </a:p>
        </p:txBody>
      </p:sp>
      <p:sp>
        <p:nvSpPr>
          <p:cNvPr id="6166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 b="0">
              <a:solidFill>
                <a:srgbClr val="228B8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34" grpId="0" bldLvl="0"/>
      <p:bldP spid="21" grpId="0"/>
      <p:bldP spid="3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2146"/>
          <p:cNvSpPr>
            <a:spLocks noChangeArrowheads="1"/>
          </p:cNvSpPr>
          <p:nvPr/>
        </p:nvSpPr>
        <p:spPr bwMode="auto">
          <a:xfrm>
            <a:off x="357189" y="1479381"/>
            <a:ext cx="83581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①任意画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4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再画△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sz="20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，使∠</a:t>
            </a:r>
            <a:r>
              <a:rPr lang="en-US" altLang="zh-CN" sz="20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  <a:p>
            <a:pPr>
              <a:lnSpc>
                <a:spcPct val="14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量出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B′C</a:t>
            </a:r>
            <a:r>
              <a:rPr lang="en-US" altLang="zh-CN" sz="20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的长，计算      的值，并比较是否三边都对应成比例？</a:t>
            </a:r>
          </a:p>
          <a:p>
            <a:pPr>
              <a:lnSpc>
                <a:spcPct val="14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④量出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的度数，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B′=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吗？由此可推出∠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  <a:r>
              <a:rPr lang="en-US" altLang="zh-CN" sz="20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吗？为什么？</a:t>
            </a:r>
          </a:p>
          <a:p>
            <a:pPr>
              <a:lnSpc>
                <a:spcPct val="14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⑤由上面的画图，你能发现△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sz="20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与△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有何关系？与你周围的同学交流</a:t>
            </a:r>
            <a:r>
              <a:rPr lang="en-US" altLang="zh-CN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graphicFrame>
        <p:nvGraphicFramePr>
          <p:cNvPr id="7170" name="对象 2148"/>
          <p:cNvGraphicFramePr/>
          <p:nvPr/>
        </p:nvGraphicFramePr>
        <p:xfrm>
          <a:off x="4283968" y="1923678"/>
          <a:ext cx="3597275" cy="53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4" imgW="1828165" imgH="393700" progId="Equation.DSMT4">
                  <p:embed/>
                </p:oleObj>
              </mc:Choice>
              <mc:Fallback>
                <p:oleObj r:id="rId4" imgW="1828165" imgH="393700" progId="Equation.DSMT4">
                  <p:embed/>
                  <p:pic>
                    <p:nvPicPr>
                      <p:cNvPr id="0" name="对象 214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923678"/>
                        <a:ext cx="3597275" cy="535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" name="云形标注 2149"/>
          <p:cNvSpPr>
            <a:spLocks noChangeArrowheads="1"/>
          </p:cNvSpPr>
          <p:nvPr/>
        </p:nvSpPr>
        <p:spPr bwMode="auto">
          <a:xfrm>
            <a:off x="5305425" y="3911204"/>
            <a:ext cx="3822700" cy="892969"/>
          </a:xfrm>
          <a:prstGeom prst="cloudCallout">
            <a:avLst>
              <a:gd name="adj1" fmla="val -82764"/>
              <a:gd name="adj2" fmla="val -40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2200" b="0">
                <a:ea typeface="黑体" panose="02010609060101010101" pitchFamily="49" charset="-122"/>
              </a:rPr>
              <a:t>我发现这两个三角形是相似的</a:t>
            </a:r>
          </a:p>
        </p:txBody>
      </p:sp>
      <p:graphicFrame>
        <p:nvGraphicFramePr>
          <p:cNvPr id="7172" name="对象 1"/>
          <p:cNvGraphicFramePr/>
          <p:nvPr/>
        </p:nvGraphicFramePr>
        <p:xfrm>
          <a:off x="3563888" y="2355726"/>
          <a:ext cx="698500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6" imgW="381635" imgH="394335" progId="Equation.3">
                  <p:embed/>
                </p:oleObj>
              </mc:Choice>
              <mc:Fallback>
                <p:oleObj r:id="rId6" imgW="381635" imgH="394335" progId="Equation.3">
                  <p:embed/>
                  <p:pic>
                    <p:nvPicPr>
                      <p:cNvPr id="0" name="对象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55726"/>
                        <a:ext cx="698500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3" name="组合 6147"/>
          <p:cNvGrpSpPr/>
          <p:nvPr/>
        </p:nvGrpSpPr>
        <p:grpSpPr bwMode="auto">
          <a:xfrm>
            <a:off x="325439" y="214312"/>
            <a:ext cx="4553894" cy="739246"/>
            <a:chOff x="0" y="0"/>
            <a:chExt cx="7173" cy="1551"/>
          </a:xfrm>
        </p:grpSpPr>
        <p:sp>
          <p:nvSpPr>
            <p:cNvPr id="717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29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相似三角形的判定定理</a:t>
              </a:r>
              <a:r>
                <a:rPr lang="en-US" altLang="zh-CN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</a:p>
          </p:txBody>
        </p:sp>
        <p:sp>
          <p:nvSpPr>
            <p:cNvPr id="717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357228" y="91082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画一画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80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1800" b="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4202"/>
          <p:cNvSpPr txBox="1">
            <a:spLocks noChangeArrowheads="1"/>
          </p:cNvSpPr>
          <p:nvPr/>
        </p:nvSpPr>
        <p:spPr bwMode="auto">
          <a:xfrm>
            <a:off x="764926" y="857251"/>
            <a:ext cx="6748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中，已知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i="1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9218" name="对象 4203"/>
          <p:cNvGraphicFramePr/>
          <p:nvPr/>
        </p:nvGraphicFramePr>
        <p:xfrm>
          <a:off x="1000125" y="1178719"/>
          <a:ext cx="1708150" cy="558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4" imgW="902335" imgH="393700" progId="Equation.3">
                  <p:embed/>
                </p:oleObj>
              </mc:Choice>
              <mc:Fallback>
                <p:oleObj r:id="rId4" imgW="902335" imgH="393700" progId="Equation.3">
                  <p:embed/>
                  <p:pic>
                    <p:nvPicPr>
                      <p:cNvPr id="0" name="对象 42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178719"/>
                        <a:ext cx="1708150" cy="558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矩形 4204"/>
          <p:cNvSpPr>
            <a:spLocks noChangeArrowheads="1"/>
          </p:cNvSpPr>
          <p:nvPr/>
        </p:nvSpPr>
        <p:spPr bwMode="auto">
          <a:xfrm>
            <a:off x="512763" y="2383632"/>
            <a:ext cx="4646612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证明：在△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的边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上截取点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A′D=AB</a:t>
            </a:r>
            <a:r>
              <a:rPr lang="zh-CN" altLang="en-US" b="0" i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′,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205" name="矩形 4205"/>
          <p:cNvSpPr>
            <a:spLocks noChangeArrowheads="1"/>
          </p:cNvSpPr>
          <p:nvPr/>
        </p:nvSpPr>
        <p:spPr bwMode="auto">
          <a:xfrm>
            <a:off x="468314" y="3413522"/>
            <a:ext cx="3068469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′,</a:t>
            </a:r>
          </a:p>
          <a:p>
            <a:pPr>
              <a:lnSpc>
                <a:spcPct val="130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0" i="1">
                <a:latin typeface="Times New Roman" panose="02020603050405020304" pitchFamily="18" charset="0"/>
                <a:ea typeface="黑体" panose="02010609060101010101" pitchFamily="49" charset="-122"/>
              </a:rPr>
              <a:t>′.</a:t>
            </a:r>
            <a:endParaRPr lang="zh-CN" altLang="en-US" b="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8206" name="对象 4206"/>
          <p:cNvGraphicFramePr/>
          <p:nvPr/>
        </p:nvGraphicFramePr>
        <p:xfrm>
          <a:off x="509589" y="4223148"/>
          <a:ext cx="1951037" cy="58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6" imgW="1320800" imgH="520700" progId="Equation.3">
                  <p:embed/>
                </p:oleObj>
              </mc:Choice>
              <mc:Fallback>
                <p:oleObj r:id="rId6" imgW="1320800" imgH="520700" progId="Equation.3">
                  <p:embed/>
                  <p:pic>
                    <p:nvPicPr>
                      <p:cNvPr id="0" name="对象 420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9" y="4223148"/>
                        <a:ext cx="1951037" cy="582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文本框 1"/>
          <p:cNvSpPr txBox="1">
            <a:spLocks noChangeArrowheads="1"/>
          </p:cNvSpPr>
          <p:nvPr/>
        </p:nvSpPr>
        <p:spPr bwMode="auto">
          <a:xfrm>
            <a:off x="857251" y="1768078"/>
            <a:ext cx="357982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求证：△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A′B′C</a:t>
            </a:r>
            <a:r>
              <a:rPr lang="en-US" altLang="zh-CN" b="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′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∽△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9223" name="组合 1"/>
          <p:cNvGrpSpPr/>
          <p:nvPr/>
        </p:nvGrpSpPr>
        <p:grpSpPr bwMode="auto">
          <a:xfrm>
            <a:off x="3198814" y="3039667"/>
            <a:ext cx="2655887" cy="1521175"/>
            <a:chOff x="9557" y="5254"/>
            <a:chExt cx="4183" cy="3193"/>
          </a:xfrm>
        </p:grpSpPr>
        <p:cxnSp>
          <p:nvCxnSpPr>
            <p:cNvPr id="9224" name="直接连接符 12"/>
            <p:cNvCxnSpPr>
              <a:cxnSpLocks noChangeShapeType="1"/>
            </p:cNvCxnSpPr>
            <p:nvPr/>
          </p:nvCxnSpPr>
          <p:spPr bwMode="auto">
            <a:xfrm flipV="1">
              <a:off x="10350" y="5854"/>
              <a:ext cx="1953" cy="226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直接连接符 13"/>
            <p:cNvCxnSpPr>
              <a:cxnSpLocks noChangeShapeType="1"/>
            </p:cNvCxnSpPr>
            <p:nvPr/>
          </p:nvCxnSpPr>
          <p:spPr bwMode="auto">
            <a:xfrm>
              <a:off x="12263" y="5857"/>
              <a:ext cx="809" cy="226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直接连接符 14"/>
            <p:cNvCxnSpPr>
              <a:cxnSpLocks noChangeShapeType="1"/>
            </p:cNvCxnSpPr>
            <p:nvPr/>
          </p:nvCxnSpPr>
          <p:spPr bwMode="auto">
            <a:xfrm>
              <a:off x="10350" y="8122"/>
              <a:ext cx="27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7" name="Text Box 8"/>
            <p:cNvSpPr txBox="1">
              <a:spLocks noChangeArrowheads="1"/>
            </p:cNvSpPr>
            <p:nvPr/>
          </p:nvSpPr>
          <p:spPr bwMode="auto">
            <a:xfrm>
              <a:off x="9557" y="7668"/>
              <a:ext cx="41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>
              <a:off x="12312" y="5254"/>
              <a:ext cx="33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13437" y="7672"/>
              <a:ext cx="30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cxnSp>
        <p:nvCxnSpPr>
          <p:cNvPr id="8219" name="直接连接符 5"/>
          <p:cNvCxnSpPr>
            <a:cxnSpLocks noChangeShapeType="1"/>
          </p:cNvCxnSpPr>
          <p:nvPr/>
        </p:nvCxnSpPr>
        <p:spPr bwMode="auto">
          <a:xfrm>
            <a:off x="6872288" y="3974306"/>
            <a:ext cx="1655762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31" name="组合 1"/>
          <p:cNvGrpSpPr/>
          <p:nvPr/>
        </p:nvGrpSpPr>
        <p:grpSpPr bwMode="auto">
          <a:xfrm>
            <a:off x="6080125" y="2624137"/>
            <a:ext cx="2986088" cy="2004537"/>
            <a:chOff x="9575" y="5510"/>
            <a:chExt cx="4702" cy="4209"/>
          </a:xfrm>
        </p:grpSpPr>
        <p:cxnSp>
          <p:nvCxnSpPr>
            <p:cNvPr id="9232" name="直接连接符 2"/>
            <p:cNvCxnSpPr>
              <a:cxnSpLocks noChangeShapeType="1"/>
            </p:cNvCxnSpPr>
            <p:nvPr/>
          </p:nvCxnSpPr>
          <p:spPr bwMode="auto">
            <a:xfrm flipV="1">
              <a:off x="10095" y="9057"/>
              <a:ext cx="3563" cy="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3" name="直接连接符 3"/>
            <p:cNvCxnSpPr>
              <a:cxnSpLocks noChangeShapeType="1"/>
            </p:cNvCxnSpPr>
            <p:nvPr/>
          </p:nvCxnSpPr>
          <p:spPr bwMode="auto">
            <a:xfrm flipV="1">
              <a:off x="10075" y="6110"/>
              <a:ext cx="2562" cy="299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4" name="直接连接符 4"/>
            <p:cNvCxnSpPr>
              <a:cxnSpLocks noChangeShapeType="1"/>
            </p:cNvCxnSpPr>
            <p:nvPr/>
          </p:nvCxnSpPr>
          <p:spPr bwMode="auto">
            <a:xfrm>
              <a:off x="12597" y="6113"/>
              <a:ext cx="1061" cy="29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5" name="Text Box 8"/>
            <p:cNvSpPr txBox="1">
              <a:spLocks noChangeArrowheads="1"/>
            </p:cNvSpPr>
            <p:nvPr/>
          </p:nvSpPr>
          <p:spPr bwMode="auto">
            <a:xfrm>
              <a:off x="9575" y="8831"/>
              <a:ext cx="778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B'</a:t>
              </a:r>
            </a:p>
          </p:txBody>
        </p:sp>
        <p:sp>
          <p:nvSpPr>
            <p:cNvPr id="9236" name="Text Box 8"/>
            <p:cNvSpPr txBox="1">
              <a:spLocks noChangeArrowheads="1"/>
            </p:cNvSpPr>
            <p:nvPr/>
          </p:nvSpPr>
          <p:spPr bwMode="auto">
            <a:xfrm>
              <a:off x="12647" y="5510"/>
              <a:ext cx="58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A'</a:t>
              </a:r>
            </a:p>
          </p:txBody>
        </p:sp>
        <p:sp>
          <p:nvSpPr>
            <p:cNvPr id="9237" name="Text Box 8"/>
            <p:cNvSpPr txBox="1">
              <a:spLocks noChangeArrowheads="1"/>
            </p:cNvSpPr>
            <p:nvPr/>
          </p:nvSpPr>
          <p:spPr bwMode="auto">
            <a:xfrm>
              <a:off x="10033" y="7920"/>
              <a:ext cx="64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38" name="Text Box 8"/>
            <p:cNvSpPr txBox="1">
              <a:spLocks noChangeArrowheads="1"/>
            </p:cNvSpPr>
            <p:nvPr/>
          </p:nvSpPr>
          <p:spPr bwMode="auto">
            <a:xfrm>
              <a:off x="13498" y="7830"/>
              <a:ext cx="33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9239" name="Text Box 8"/>
            <p:cNvSpPr txBox="1">
              <a:spLocks noChangeArrowheads="1"/>
            </p:cNvSpPr>
            <p:nvPr/>
          </p:nvSpPr>
          <p:spPr bwMode="auto">
            <a:xfrm>
              <a:off x="13771" y="8944"/>
              <a:ext cx="50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C'</a:t>
              </a:r>
              <a:endParaRPr lang="zh-CN" altLang="en-US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40" name="圆角矩形 31"/>
          <p:cNvSpPr>
            <a:spLocks noChangeArrowheads="1"/>
          </p:cNvSpPr>
          <p:nvPr/>
        </p:nvSpPr>
        <p:spPr bwMode="auto">
          <a:xfrm>
            <a:off x="285750" y="428625"/>
            <a:ext cx="1714500" cy="3976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验证猜想</a:t>
            </a:r>
            <a:endParaRPr lang="zh-CN" altLang="zh-CN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66564"/>
          <p:cNvSpPr>
            <a:spLocks noChangeArrowheads="1"/>
          </p:cNvSpPr>
          <p:nvPr/>
        </p:nvSpPr>
        <p:spPr bwMode="auto">
          <a:xfrm>
            <a:off x="0" y="519112"/>
            <a:ext cx="7181850" cy="40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A′D=AB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5000"/>
              </a:lnSpc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AC.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5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又∠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A′=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∴△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55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∴△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A′B′C′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0242" name="对象 66565"/>
          <p:cNvGraphicFramePr/>
          <p:nvPr/>
        </p:nvGraphicFramePr>
        <p:xfrm>
          <a:off x="2771775" y="627460"/>
          <a:ext cx="1703388" cy="55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3" imgW="901700" imgH="393700" progId="Equation.3">
                  <p:embed/>
                </p:oleObj>
              </mc:Choice>
              <mc:Fallback>
                <p:oleObj r:id="rId3" imgW="901700" imgH="393700" progId="Equation.3">
                  <p:embed/>
                  <p:pic>
                    <p:nvPicPr>
                      <p:cNvPr id="0" name="对象 6656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627460"/>
                        <a:ext cx="1703388" cy="558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对象 66566"/>
          <p:cNvGraphicFramePr/>
          <p:nvPr/>
        </p:nvGraphicFramePr>
        <p:xfrm>
          <a:off x="900114" y="1168004"/>
          <a:ext cx="3017837" cy="589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5" imgW="1511300" imgH="393700" progId="Equation.3">
                  <p:embed/>
                </p:oleObj>
              </mc:Choice>
              <mc:Fallback>
                <p:oleObj r:id="rId5" imgW="1511300" imgH="393700" progId="Equation.3">
                  <p:embed/>
                  <p:pic>
                    <p:nvPicPr>
                      <p:cNvPr id="0" name="对象 6656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4" y="1168004"/>
                        <a:ext cx="3017837" cy="589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8" name="组合 1"/>
          <p:cNvGrpSpPr/>
          <p:nvPr/>
        </p:nvGrpSpPr>
        <p:grpSpPr bwMode="auto">
          <a:xfrm>
            <a:off x="3700464" y="2501505"/>
            <a:ext cx="2225675" cy="1521175"/>
            <a:chOff x="10009" y="5254"/>
            <a:chExt cx="3505" cy="3193"/>
          </a:xfrm>
        </p:grpSpPr>
        <p:cxnSp>
          <p:nvCxnSpPr>
            <p:cNvPr id="11269" name="直接连接符 12"/>
            <p:cNvCxnSpPr>
              <a:cxnSpLocks noChangeShapeType="1"/>
            </p:cNvCxnSpPr>
            <p:nvPr/>
          </p:nvCxnSpPr>
          <p:spPr bwMode="auto">
            <a:xfrm flipV="1">
              <a:off x="10350" y="5854"/>
              <a:ext cx="1953" cy="226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0" name="直接连接符 13"/>
            <p:cNvCxnSpPr>
              <a:cxnSpLocks noChangeShapeType="1"/>
            </p:cNvCxnSpPr>
            <p:nvPr/>
          </p:nvCxnSpPr>
          <p:spPr bwMode="auto">
            <a:xfrm>
              <a:off x="12263" y="5857"/>
              <a:ext cx="809" cy="226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1" name="直接连接符 14"/>
            <p:cNvCxnSpPr>
              <a:cxnSpLocks noChangeShapeType="1"/>
            </p:cNvCxnSpPr>
            <p:nvPr/>
          </p:nvCxnSpPr>
          <p:spPr bwMode="auto">
            <a:xfrm>
              <a:off x="10350" y="8122"/>
              <a:ext cx="27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0009" y="7668"/>
              <a:ext cx="41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12312" y="5254"/>
              <a:ext cx="33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13211" y="7672"/>
              <a:ext cx="30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1275" name="组合 1"/>
          <p:cNvGrpSpPr/>
          <p:nvPr/>
        </p:nvGrpSpPr>
        <p:grpSpPr bwMode="auto">
          <a:xfrm>
            <a:off x="6526213" y="3238501"/>
            <a:ext cx="2266950" cy="380205"/>
            <a:chOff x="10146" y="6677"/>
            <a:chExt cx="3571" cy="797"/>
          </a:xfrm>
        </p:grpSpPr>
        <p:cxnSp>
          <p:nvCxnSpPr>
            <p:cNvPr id="11276" name="直接连接符 5"/>
            <p:cNvCxnSpPr>
              <a:cxnSpLocks noChangeShapeType="1"/>
            </p:cNvCxnSpPr>
            <p:nvPr/>
          </p:nvCxnSpPr>
          <p:spPr bwMode="auto">
            <a:xfrm>
              <a:off x="10601" y="7044"/>
              <a:ext cx="260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10146" y="6677"/>
              <a:ext cx="641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1278" name="Text Box 8"/>
            <p:cNvSpPr txBox="1">
              <a:spLocks noChangeArrowheads="1"/>
            </p:cNvSpPr>
            <p:nvPr/>
          </p:nvSpPr>
          <p:spPr bwMode="auto">
            <a:xfrm>
              <a:off x="13385" y="6700"/>
              <a:ext cx="332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1279" name="组合 2"/>
          <p:cNvGrpSpPr/>
          <p:nvPr/>
        </p:nvGrpSpPr>
        <p:grpSpPr bwMode="auto">
          <a:xfrm>
            <a:off x="6080125" y="2085975"/>
            <a:ext cx="2986088" cy="2004537"/>
            <a:chOff x="9575" y="4380"/>
            <a:chExt cx="4702" cy="4209"/>
          </a:xfrm>
        </p:grpSpPr>
        <p:cxnSp>
          <p:nvCxnSpPr>
            <p:cNvPr id="11280" name="直接连接符 2"/>
            <p:cNvCxnSpPr>
              <a:cxnSpLocks noChangeShapeType="1"/>
            </p:cNvCxnSpPr>
            <p:nvPr/>
          </p:nvCxnSpPr>
          <p:spPr bwMode="auto">
            <a:xfrm flipV="1">
              <a:off x="10095" y="7927"/>
              <a:ext cx="3563" cy="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直接连接符 3"/>
            <p:cNvCxnSpPr>
              <a:cxnSpLocks noChangeShapeType="1"/>
            </p:cNvCxnSpPr>
            <p:nvPr/>
          </p:nvCxnSpPr>
          <p:spPr bwMode="auto">
            <a:xfrm flipV="1">
              <a:off x="10075" y="4980"/>
              <a:ext cx="2562" cy="299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直接连接符 4"/>
            <p:cNvCxnSpPr>
              <a:cxnSpLocks noChangeShapeType="1"/>
            </p:cNvCxnSpPr>
            <p:nvPr/>
          </p:nvCxnSpPr>
          <p:spPr bwMode="auto">
            <a:xfrm>
              <a:off x="12597" y="4983"/>
              <a:ext cx="1061" cy="29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3" name="Text Box 8"/>
            <p:cNvSpPr txBox="1">
              <a:spLocks noChangeArrowheads="1"/>
            </p:cNvSpPr>
            <p:nvPr/>
          </p:nvSpPr>
          <p:spPr bwMode="auto">
            <a:xfrm>
              <a:off x="9575" y="7701"/>
              <a:ext cx="778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'</a:t>
              </a:r>
              <a:endParaRPr lang="en-US" altLang="zh-CN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4" name="Text Box 8"/>
            <p:cNvSpPr txBox="1">
              <a:spLocks noChangeArrowheads="1"/>
            </p:cNvSpPr>
            <p:nvPr/>
          </p:nvSpPr>
          <p:spPr bwMode="auto">
            <a:xfrm>
              <a:off x="12647" y="4380"/>
              <a:ext cx="58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A'</a:t>
              </a:r>
            </a:p>
          </p:txBody>
        </p:sp>
        <p:sp>
          <p:nvSpPr>
            <p:cNvPr id="11285" name="Text Box 8"/>
            <p:cNvSpPr txBox="1">
              <a:spLocks noChangeArrowheads="1"/>
            </p:cNvSpPr>
            <p:nvPr/>
          </p:nvSpPr>
          <p:spPr bwMode="auto">
            <a:xfrm>
              <a:off x="13771" y="7814"/>
              <a:ext cx="50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'</a:t>
              </a:r>
              <a:endParaRPr lang="en-US" altLang="zh-CN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/>
          <p:nvPr/>
        </p:nvSpPr>
        <p:spPr>
          <a:xfrm>
            <a:off x="1" y="229048"/>
            <a:ext cx="259766" cy="649188"/>
          </a:xfrm>
          <a:prstGeom prst="ellipse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2290" name="AutoShape 34"/>
          <p:cNvSpPr>
            <a:spLocks noChangeArrowheads="1"/>
          </p:cNvSpPr>
          <p:nvPr/>
        </p:nvSpPr>
        <p:spPr bwMode="auto">
          <a:xfrm>
            <a:off x="7672388" y="1790969"/>
            <a:ext cx="493712" cy="1337727"/>
          </a:xfrm>
          <a:prstGeom prst="rightArrow">
            <a:avLst>
              <a:gd name="adj1" fmla="val 52546"/>
              <a:gd name="adj2" fmla="val 24921"/>
            </a:avLst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zh-CN" altLang="zh-CN" sz="4000">
              <a:solidFill>
                <a:srgbClr val="FF3300"/>
              </a:solidFill>
              <a:latin typeface="Comic Sans MS" panose="030F0702030302020204" pitchFamily="66" charset="0"/>
              <a:ea typeface="华文中宋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6101" y="1421607"/>
            <a:ext cx="7956024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如果△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ABC</a:t>
            </a:r>
            <a:r>
              <a:rPr lang="zh-CN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与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△A'B'C'</a:t>
            </a:r>
            <a:r>
              <a:rPr lang="zh-CN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两边成比例，且其中一边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所对的角相等，那么这两个三角形一定相似吗？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由此你能得到什么结论？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6425" y="658416"/>
            <a:ext cx="25186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800" b="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你有疑问吗 ？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直接连接符 227330"/>
          <p:cNvSpPr>
            <a:spLocks noChangeShapeType="1"/>
          </p:cNvSpPr>
          <p:nvPr/>
        </p:nvSpPr>
        <p:spPr bwMode="auto">
          <a:xfrm>
            <a:off x="3352801" y="1191816"/>
            <a:ext cx="766763" cy="147637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332" name="文本框 227331"/>
          <p:cNvSpPr txBox="1">
            <a:spLocks noChangeArrowheads="1"/>
          </p:cNvSpPr>
          <p:nvPr/>
        </p:nvSpPr>
        <p:spPr bwMode="auto">
          <a:xfrm>
            <a:off x="2633664" y="1958579"/>
            <a:ext cx="8715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3</a:t>
            </a:r>
          </a:p>
        </p:txBody>
      </p:sp>
      <p:sp>
        <p:nvSpPr>
          <p:cNvPr id="227333" name="矩形 227332"/>
          <p:cNvSpPr>
            <a:spLocks noChangeArrowheads="1"/>
          </p:cNvSpPr>
          <p:nvPr/>
        </p:nvSpPr>
        <p:spPr bwMode="auto">
          <a:xfrm>
            <a:off x="3879850" y="1607344"/>
            <a:ext cx="441146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3</a:t>
            </a:r>
            <a:endParaRPr lang="en-US" altLang="zh-CN" sz="4000" i="1">
              <a:solidFill>
                <a:srgbClr val="0000FF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grpSp>
        <p:nvGrpSpPr>
          <p:cNvPr id="13316" name="组合 227333"/>
          <p:cNvGrpSpPr/>
          <p:nvPr/>
        </p:nvGrpSpPr>
        <p:grpSpPr bwMode="auto">
          <a:xfrm>
            <a:off x="609601" y="742950"/>
            <a:ext cx="3840163" cy="2695576"/>
            <a:chOff x="298" y="1907"/>
            <a:chExt cx="2419" cy="2264"/>
          </a:xfrm>
        </p:grpSpPr>
        <p:sp>
          <p:nvSpPr>
            <p:cNvPr id="13317" name="直接连接符 227334"/>
            <p:cNvSpPr>
              <a:spLocks noChangeShapeType="1"/>
            </p:cNvSpPr>
            <p:nvPr/>
          </p:nvSpPr>
          <p:spPr bwMode="auto">
            <a:xfrm flipV="1">
              <a:off x="1450" y="3558"/>
              <a:ext cx="1096" cy="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文本框 227335"/>
            <p:cNvSpPr txBox="1">
              <a:spLocks noChangeArrowheads="1"/>
            </p:cNvSpPr>
            <p:nvPr/>
          </p:nvSpPr>
          <p:spPr bwMode="auto">
            <a:xfrm>
              <a:off x="2376" y="3492"/>
              <a:ext cx="341" cy="59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C</a:t>
              </a:r>
            </a:p>
          </p:txBody>
        </p:sp>
        <p:sp>
          <p:nvSpPr>
            <p:cNvPr id="13319" name="文本框 227336"/>
            <p:cNvSpPr txBox="1">
              <a:spLocks noChangeArrowheads="1"/>
            </p:cNvSpPr>
            <p:nvPr/>
          </p:nvSpPr>
          <p:spPr bwMode="auto">
            <a:xfrm>
              <a:off x="1225" y="3576"/>
              <a:ext cx="333" cy="59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C</a:t>
              </a:r>
            </a:p>
          </p:txBody>
        </p:sp>
        <p:sp>
          <p:nvSpPr>
            <p:cNvPr id="13320" name="直接连接符 227337"/>
            <p:cNvSpPr>
              <a:spLocks noChangeShapeType="1"/>
            </p:cNvSpPr>
            <p:nvPr/>
          </p:nvSpPr>
          <p:spPr bwMode="auto">
            <a:xfrm flipH="1">
              <a:off x="563" y="2304"/>
              <a:ext cx="1435" cy="1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直接连接符 227338"/>
            <p:cNvSpPr>
              <a:spLocks noChangeShapeType="1"/>
            </p:cNvSpPr>
            <p:nvPr/>
          </p:nvSpPr>
          <p:spPr bwMode="auto">
            <a:xfrm>
              <a:off x="563" y="3571"/>
              <a:ext cx="86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文本框 227339"/>
            <p:cNvSpPr txBox="1">
              <a:spLocks noChangeArrowheads="1"/>
            </p:cNvSpPr>
            <p:nvPr/>
          </p:nvSpPr>
          <p:spPr bwMode="auto">
            <a:xfrm>
              <a:off x="778" y="3227"/>
              <a:ext cx="68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60°</a:t>
              </a:r>
              <a:endParaRPr lang="en-US" altLang="en-US" sz="3200" baseline="30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3323" name="文本框 227340"/>
            <p:cNvSpPr txBox="1">
              <a:spLocks noChangeArrowheads="1"/>
            </p:cNvSpPr>
            <p:nvPr/>
          </p:nvSpPr>
          <p:spPr bwMode="auto">
            <a:xfrm rot="19805494">
              <a:off x="696" y="3376"/>
              <a:ext cx="16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 baseline="30000">
                  <a:solidFill>
                    <a:srgbClr val="FF3300"/>
                  </a:solidFill>
                  <a:latin typeface="Arial Unicode MS" pitchFamily="34" charset="-122"/>
                </a:rPr>
                <a:t>)</a:t>
              </a:r>
            </a:p>
          </p:txBody>
        </p:sp>
        <p:sp>
          <p:nvSpPr>
            <p:cNvPr id="13324" name="文本框 227341"/>
            <p:cNvSpPr txBox="1">
              <a:spLocks noChangeArrowheads="1"/>
            </p:cNvSpPr>
            <p:nvPr/>
          </p:nvSpPr>
          <p:spPr bwMode="auto">
            <a:xfrm>
              <a:off x="950" y="2620"/>
              <a:ext cx="301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>
                  <a:solidFill>
                    <a:srgbClr val="0000FF"/>
                  </a:solidFill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3325" name="文本框 227342"/>
            <p:cNvSpPr txBox="1">
              <a:spLocks noChangeArrowheads="1"/>
            </p:cNvSpPr>
            <p:nvPr/>
          </p:nvSpPr>
          <p:spPr bwMode="auto">
            <a:xfrm>
              <a:off x="1894" y="1907"/>
              <a:ext cx="33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A</a:t>
              </a:r>
            </a:p>
          </p:txBody>
        </p:sp>
        <p:sp>
          <p:nvSpPr>
            <p:cNvPr id="13326" name="文本框 227343"/>
            <p:cNvSpPr txBox="1">
              <a:spLocks noChangeArrowheads="1"/>
            </p:cNvSpPr>
            <p:nvPr/>
          </p:nvSpPr>
          <p:spPr bwMode="auto">
            <a:xfrm>
              <a:off x="298" y="3486"/>
              <a:ext cx="33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B</a:t>
              </a:r>
            </a:p>
          </p:txBody>
        </p:sp>
      </p:grpSp>
      <p:grpSp>
        <p:nvGrpSpPr>
          <p:cNvPr id="13327" name="组合 227344"/>
          <p:cNvGrpSpPr/>
          <p:nvPr/>
        </p:nvGrpSpPr>
        <p:grpSpPr bwMode="auto">
          <a:xfrm>
            <a:off x="6172201" y="1949054"/>
            <a:ext cx="1565275" cy="778669"/>
            <a:chOff x="3018" y="2913"/>
            <a:chExt cx="866" cy="665"/>
          </a:xfrm>
        </p:grpSpPr>
        <p:sp>
          <p:nvSpPr>
            <p:cNvPr id="13328" name="直接连接符 227345"/>
            <p:cNvSpPr>
              <a:spLocks noChangeShapeType="1"/>
            </p:cNvSpPr>
            <p:nvPr/>
          </p:nvSpPr>
          <p:spPr bwMode="auto">
            <a:xfrm flipH="1">
              <a:off x="3018" y="2913"/>
              <a:ext cx="726" cy="6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直接连接符 227346"/>
            <p:cNvSpPr>
              <a:spLocks noChangeShapeType="1"/>
            </p:cNvSpPr>
            <p:nvPr/>
          </p:nvSpPr>
          <p:spPr bwMode="auto">
            <a:xfrm>
              <a:off x="3018" y="3568"/>
              <a:ext cx="8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直接连接符 227347"/>
            <p:cNvSpPr>
              <a:spLocks noChangeShapeType="1"/>
            </p:cNvSpPr>
            <p:nvPr/>
          </p:nvSpPr>
          <p:spPr bwMode="auto">
            <a:xfrm>
              <a:off x="3744" y="2913"/>
              <a:ext cx="140" cy="6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31" name="文本框 227351"/>
          <p:cNvSpPr txBox="1">
            <a:spLocks noChangeArrowheads="1"/>
          </p:cNvSpPr>
          <p:nvPr/>
        </p:nvSpPr>
        <p:spPr bwMode="auto">
          <a:xfrm rot="19805494">
            <a:off x="6416675" y="2489390"/>
            <a:ext cx="2873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baseline="30000">
                <a:solidFill>
                  <a:srgbClr val="FF3300"/>
                </a:solidFill>
                <a:latin typeface="Arial Unicode MS" pitchFamily="34" charset="-122"/>
              </a:rPr>
              <a:t>)</a:t>
            </a:r>
          </a:p>
        </p:txBody>
      </p:sp>
      <p:sp>
        <p:nvSpPr>
          <p:cNvPr id="15388" name="直接连接符 227356"/>
          <p:cNvSpPr>
            <a:spLocks noChangeShapeType="1"/>
          </p:cNvSpPr>
          <p:nvPr/>
        </p:nvSpPr>
        <p:spPr bwMode="auto">
          <a:xfrm flipH="1">
            <a:off x="2362200" y="1200150"/>
            <a:ext cx="990600" cy="1500188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9" name="直接连接符 227357"/>
          <p:cNvSpPr>
            <a:spLocks noChangeShapeType="1"/>
          </p:cNvSpPr>
          <p:nvPr/>
        </p:nvSpPr>
        <p:spPr bwMode="auto">
          <a:xfrm flipH="1">
            <a:off x="2994026" y="1200150"/>
            <a:ext cx="358775" cy="154186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0" name="直接连接符 227358"/>
          <p:cNvSpPr>
            <a:spLocks noChangeShapeType="1"/>
          </p:cNvSpPr>
          <p:nvPr/>
        </p:nvSpPr>
        <p:spPr bwMode="auto">
          <a:xfrm flipH="1">
            <a:off x="3284539" y="1201342"/>
            <a:ext cx="28575" cy="1564481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1" name="直接连接符 227359"/>
          <p:cNvSpPr>
            <a:spLocks noChangeShapeType="1"/>
          </p:cNvSpPr>
          <p:nvPr/>
        </p:nvSpPr>
        <p:spPr bwMode="auto">
          <a:xfrm>
            <a:off x="3328988" y="1212056"/>
            <a:ext cx="177800" cy="1539479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2" name="直接连接符 227360"/>
          <p:cNvSpPr>
            <a:spLocks noChangeShapeType="1"/>
          </p:cNvSpPr>
          <p:nvPr/>
        </p:nvSpPr>
        <p:spPr bwMode="auto">
          <a:xfrm>
            <a:off x="3341688" y="1222773"/>
            <a:ext cx="315912" cy="152519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3" name="直接连接符 227361"/>
          <p:cNvSpPr>
            <a:spLocks noChangeShapeType="1"/>
          </p:cNvSpPr>
          <p:nvPr/>
        </p:nvSpPr>
        <p:spPr bwMode="auto">
          <a:xfrm>
            <a:off x="3373439" y="1220391"/>
            <a:ext cx="523875" cy="1500188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4" name="直接连接符 227362"/>
          <p:cNvSpPr>
            <a:spLocks noChangeShapeType="1"/>
          </p:cNvSpPr>
          <p:nvPr/>
        </p:nvSpPr>
        <p:spPr bwMode="auto">
          <a:xfrm flipH="1">
            <a:off x="2362200" y="1200150"/>
            <a:ext cx="990600" cy="1500188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5" name="直接连接符 227363"/>
          <p:cNvSpPr>
            <a:spLocks noChangeShapeType="1"/>
          </p:cNvSpPr>
          <p:nvPr/>
        </p:nvSpPr>
        <p:spPr bwMode="auto">
          <a:xfrm flipH="1">
            <a:off x="2366964" y="1200150"/>
            <a:ext cx="985837" cy="1500188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7" name="文本框 227365"/>
          <p:cNvSpPr txBox="1">
            <a:spLocks noChangeArrowheads="1"/>
          </p:cNvSpPr>
          <p:nvPr/>
        </p:nvSpPr>
        <p:spPr bwMode="auto">
          <a:xfrm>
            <a:off x="581026" y="3762375"/>
            <a:ext cx="7904163" cy="738664"/>
          </a:xfrm>
          <a:prstGeom prst="rect">
            <a:avLst/>
          </a:prstGeom>
          <a:noFill/>
          <a:ln w="381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0" dirty="0">
                <a:latin typeface="黑体" panose="02010609060101010101" pitchFamily="49" charset="-122"/>
                <a:ea typeface="黑体" panose="02010609060101010101" pitchFamily="49" charset="-122"/>
              </a:rPr>
              <a:t>【结论】判定两个三角形相似角必须两边的夹角</a:t>
            </a:r>
            <a:r>
              <a:rPr lang="en-US" altLang="zh-CN" sz="28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3341" name="组合 20"/>
          <p:cNvGrpSpPr/>
          <p:nvPr/>
        </p:nvGrpSpPr>
        <p:grpSpPr bwMode="auto">
          <a:xfrm>
            <a:off x="5559425" y="1543050"/>
            <a:ext cx="3200400" cy="1819011"/>
            <a:chOff x="8760" y="3187"/>
            <a:chExt cx="5040" cy="3820"/>
          </a:xfrm>
        </p:grpSpPr>
        <p:sp>
          <p:nvSpPr>
            <p:cNvPr id="13342" name="文本框 227355"/>
            <p:cNvSpPr txBox="1">
              <a:spLocks noChangeArrowheads="1"/>
            </p:cNvSpPr>
            <p:nvPr/>
          </p:nvSpPr>
          <p:spPr bwMode="auto">
            <a:xfrm>
              <a:off x="12000" y="5520"/>
              <a:ext cx="1800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C</a:t>
              </a:r>
              <a:r>
                <a:rPr lang="en-US" altLang="zh-CN" sz="4000" baseline="30000">
                  <a:solidFill>
                    <a:srgbClr val="0000FF"/>
                  </a:solidFill>
                </a:rPr>
                <a:t>′</a:t>
              </a:r>
            </a:p>
          </p:txBody>
        </p:sp>
        <p:sp>
          <p:nvSpPr>
            <p:cNvPr id="13343" name="文本框 227349"/>
            <p:cNvSpPr txBox="1">
              <a:spLocks noChangeArrowheads="1"/>
            </p:cNvSpPr>
            <p:nvPr/>
          </p:nvSpPr>
          <p:spPr bwMode="auto">
            <a:xfrm>
              <a:off x="11880" y="4320"/>
              <a:ext cx="1488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1.5</a:t>
              </a:r>
            </a:p>
          </p:txBody>
        </p:sp>
        <p:sp>
          <p:nvSpPr>
            <p:cNvPr id="13344" name="文本框 227353"/>
            <p:cNvSpPr txBox="1">
              <a:spLocks noChangeArrowheads="1"/>
            </p:cNvSpPr>
            <p:nvPr/>
          </p:nvSpPr>
          <p:spPr bwMode="auto">
            <a:xfrm>
              <a:off x="8760" y="5520"/>
              <a:ext cx="2400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B</a:t>
              </a:r>
              <a:r>
                <a:rPr lang="en-US" altLang="zh-CN" sz="4000">
                  <a:solidFill>
                    <a:srgbClr val="0000FF"/>
                  </a:solidFill>
                </a:rPr>
                <a:t>′</a:t>
              </a:r>
            </a:p>
          </p:txBody>
        </p:sp>
        <p:sp>
          <p:nvSpPr>
            <p:cNvPr id="13345" name="文本框 227348"/>
            <p:cNvSpPr txBox="1">
              <a:spLocks noChangeArrowheads="1"/>
            </p:cNvSpPr>
            <p:nvPr/>
          </p:nvSpPr>
          <p:spPr bwMode="auto">
            <a:xfrm>
              <a:off x="10200" y="4080"/>
              <a:ext cx="800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2</a:t>
              </a:r>
              <a:endParaRPr lang="en-US" altLang="zh-CN" sz="3600" i="1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3346" name="文本框 227350"/>
            <p:cNvSpPr txBox="1">
              <a:spLocks noChangeArrowheads="1"/>
            </p:cNvSpPr>
            <p:nvPr/>
          </p:nvSpPr>
          <p:spPr bwMode="auto">
            <a:xfrm>
              <a:off x="10320" y="4920"/>
              <a:ext cx="1768" cy="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60°</a:t>
              </a:r>
              <a:endParaRPr lang="en-US" altLang="zh-CN" sz="3200" baseline="30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3347" name="文本框 227354"/>
            <p:cNvSpPr txBox="1">
              <a:spLocks noChangeArrowheads="1"/>
            </p:cNvSpPr>
            <p:nvPr/>
          </p:nvSpPr>
          <p:spPr bwMode="auto">
            <a:xfrm>
              <a:off x="11524" y="3187"/>
              <a:ext cx="1920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i="1">
                  <a:solidFill>
                    <a:srgbClr val="0000FF"/>
                  </a:solidFill>
                </a:rPr>
                <a:t>A</a:t>
              </a:r>
              <a:r>
                <a:rPr lang="en-US" altLang="zh-CN" sz="3600" i="1">
                  <a:solidFill>
                    <a:srgbClr val="0000FF"/>
                  </a:solidFill>
                </a:rPr>
                <a:t>′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785813" y="1553766"/>
            <a:ext cx="7824787" cy="1471172"/>
          </a:xfrm>
          <a:prstGeom prst="rect">
            <a:avLst/>
          </a:prstGeom>
          <a:noFill/>
          <a:ln w="9525">
            <a:solidFill>
              <a:srgbClr val="2699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三角形的判定定理</a:t>
            </a:r>
            <a:r>
              <a:rPr lang="en-US" altLang="zh-CN" sz="28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8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zh-CN" altLang="en-US" sz="2800" b="0" dirty="0">
                <a:latin typeface="黑体" panose="02010609060101010101" pitchFamily="49" charset="-122"/>
                <a:ea typeface="黑体" panose="02010609060101010101" pitchFamily="49" charset="-122"/>
              </a:rPr>
              <a:t>   两边成比例且夹角相等的两个三角形相似．</a:t>
            </a:r>
          </a:p>
        </p:txBody>
      </p:sp>
      <p:sp>
        <p:nvSpPr>
          <p:cNvPr id="14338" name="圆角矩形 31"/>
          <p:cNvSpPr>
            <a:spLocks noChangeArrowheads="1"/>
          </p:cNvSpPr>
          <p:nvPr/>
        </p:nvSpPr>
        <p:spPr bwMode="auto">
          <a:xfrm>
            <a:off x="498475" y="589360"/>
            <a:ext cx="1512888" cy="3976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全屏显示(16:9)</PresentationFormat>
  <Paragraphs>156</Paragraphs>
  <Slides>15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 Unicode MS</vt:lpstr>
      <vt:lpstr>方正姚体</vt:lpstr>
      <vt:lpstr>黑体</vt:lpstr>
      <vt:lpstr>华文新魏</vt:lpstr>
      <vt:lpstr>华文中宋</vt:lpstr>
      <vt:lpstr>宋体</vt:lpstr>
      <vt:lpstr>微软雅黑</vt:lpstr>
      <vt:lpstr>Arial</vt:lpstr>
      <vt:lpstr>Comic Sans MS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2023-01-16T19:50:40Z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809732359D6F4FC1AF0654776DE9A11D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