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4627-70C8-4599-8035-57C425D1D5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C3A6-243F-4B11-B1FC-D8B46674F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635DF-8DD6-4C18-934A-B6A9D4DFE664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A9172F-721E-41AF-A989-62A54BA29587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7EF3F-038D-47BE-B8CE-6055098096E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57AD94-BEA1-4482-8087-B9EA789C1464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DA89F4-DF02-4BF7-B80A-FB7B6131DB7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8C9186-28E8-4295-9AB4-20D5D458BAF9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5946D5-A874-4E6E-8652-FA626088D94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9450B2-FDF7-483F-B4E6-2F4EDB872DFE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8B10B1-2140-403F-B023-9C34F9AF30F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C93E54-2DCA-4FCF-99D8-ADC3BBE731C6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F3F068-1EF3-4D31-9398-656E5EBA433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D07773-41E5-4D89-95CC-18A8B49851DA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79056F-B675-443D-962F-2CB2340FDFA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ECA6E8-9006-4781-B6B8-CD257BF6FFC3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3C8D0-9DCA-474A-9E7B-85446B521C3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C1B9C6-7443-4BE6-A654-815FA2F24D3E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7CD942-A64E-48E0-BA36-74992CB393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31A6A0-8CCB-4534-915A-FF7E12C7FB79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2A5481-9212-416E-8044-1FC059E1F8A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2C20BB-C391-47E5-821A-FE2D66F84914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906D1-9F73-4B9C-AB9F-F47FC607B3D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48F929-05FF-4DB2-883F-E44FAC6AB5A2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D2B1BB-7DCA-4160-8753-B06BF369C61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20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C3C8EC-27AE-4B53-B07D-9F44F00ABDFF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D6F72E-1D97-4443-887F-EF33B8A5024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WordArt 3"/>
          <p:cNvSpPr>
            <a:spLocks noChangeArrowheads="1" noChangeShapeType="1"/>
          </p:cNvSpPr>
          <p:nvPr/>
        </p:nvSpPr>
        <p:spPr bwMode="auto">
          <a:xfrm>
            <a:off x="842814" y="1844824"/>
            <a:ext cx="7560840" cy="17308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 Premr Pro Smbd" pitchFamily="18" charset="0"/>
              </a:rPr>
              <a:t>Unit 9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 Premr Pro Smbd" pitchFamily="18" charset="0"/>
              </a:rPr>
              <a:t>Can you come to my party?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 Premr Pro Smbd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96844" y="525058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179388" y="1044575"/>
            <a:ext cx="88201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Ⅳ.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根据汉语意思完成句子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．我妹妹不能去参加聚会，她必须准备考试。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My sister can‘t go to the party. She has to________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 ____ 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．他直到星期五才回家。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He ______ go home ______ Friday.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．我期待着去上海。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I ______  ________ ____  ______ to Shanghai.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．你应该照顾你的弟弟。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You should______ ______your brother.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．前天我去拜访了我的老师。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I visited my teacher ______ _____ _______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_________.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1887538" y="2108200"/>
            <a:ext cx="48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an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1476375" y="2852738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didn't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2849563" y="213360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exam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6503988" y="1746250"/>
            <a:ext cx="124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prepare</a:t>
            </a:r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900113" y="2133600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for</a:t>
            </a:r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3898900" y="2852738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until</a:t>
            </a:r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3989388" y="3573463"/>
            <a:ext cx="48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to</a:t>
            </a:r>
          </a:p>
        </p:txBody>
      </p:sp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2362200" y="3548063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forward</a:t>
            </a:r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4721225" y="3548063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going</a:t>
            </a:r>
          </a:p>
        </p:txBody>
      </p:sp>
      <p:sp>
        <p:nvSpPr>
          <p:cNvPr id="189454" name="Rectangle 14"/>
          <p:cNvSpPr>
            <a:spLocks noChangeArrowheads="1"/>
          </p:cNvSpPr>
          <p:nvPr/>
        </p:nvSpPr>
        <p:spPr bwMode="auto">
          <a:xfrm>
            <a:off x="1306513" y="35734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look</a:t>
            </a:r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auto">
          <a:xfrm>
            <a:off x="2674938" y="429260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look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3778250" y="4292600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after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3819525" y="5013325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the</a:t>
            </a:r>
          </a:p>
        </p:txBody>
      </p:sp>
      <p:sp>
        <p:nvSpPr>
          <p:cNvPr id="189458" name="Rectangle 18"/>
          <p:cNvSpPr>
            <a:spLocks noChangeArrowheads="1"/>
          </p:cNvSpPr>
          <p:nvPr/>
        </p:nvSpPr>
        <p:spPr bwMode="auto">
          <a:xfrm>
            <a:off x="4903788" y="5013325"/>
            <a:ext cx="63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day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5827713" y="5060950"/>
            <a:ext cx="109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before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1120775" y="5373688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yesterday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autoUpdateAnimBg="0"/>
      <p:bldP spid="189444" grpId="0" autoUpdateAnimBg="0"/>
      <p:bldP spid="189445" grpId="0" autoUpdateAnimBg="0"/>
      <p:bldP spid="189446" grpId="0" autoUpdateAnimBg="0"/>
      <p:bldP spid="189447" grpId="0" autoUpdateAnimBg="0"/>
      <p:bldP spid="189448" grpId="0" autoUpdateAnimBg="0"/>
      <p:bldP spid="189449" grpId="0" autoUpdateAnimBg="0"/>
      <p:bldP spid="189450" grpId="0" autoUpdateAnimBg="0"/>
      <p:bldP spid="189451" grpId="0" autoUpdateAnimBg="0"/>
      <p:bldP spid="189452" grpId="0" autoUpdateAnimBg="0"/>
      <p:bldP spid="189453" grpId="0" autoUpdateAnimBg="0"/>
      <p:bldP spid="189454" grpId="0" autoUpdateAnimBg="0"/>
      <p:bldP spid="189455" grpId="0" autoUpdateAnimBg="0"/>
      <p:bldP spid="189456" grpId="0" autoUpdateAnimBg="0"/>
      <p:bldP spid="189457" grpId="0" autoUpdateAnimBg="0"/>
      <p:bldP spid="189458" grpId="0" autoUpdateAnimBg="0"/>
      <p:bldP spid="189459" grpId="0" autoUpdateAnimBg="0"/>
      <p:bldP spid="1894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323850" y="1270000"/>
            <a:ext cx="84963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Ⅴ.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从方框中选择恰当的句子补全对话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其中有两项多余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Good morning, Cathy.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Good morning, Jeff. Jack is having a party at his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 house next week.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What is it for?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It's for Jack's 14th birthday.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1.____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It's on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Thursday.Can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you go with me?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2.____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 have to go to the hospital to see my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grandfather on Thursday.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140335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G</a:t>
            </a:r>
          </a:p>
        </p:txBody>
      </p:sp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1403350" y="414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F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utoUpdateAnimBg="0"/>
      <p:bldP spid="190468" grpId="0" autoUpdateAnimBg="0"/>
      <p:bldP spid="190470" grpId="0" autoUpdateAnimBg="0"/>
      <p:bldP spid="1904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323850" y="1628775"/>
            <a:ext cx="84963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3._____His birthday is on Thursday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but the party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on Friday.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I'll be free on Friday.4._____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At 5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：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30 pm.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5._____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Let's take a taxi.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Jeff: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OK.See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you on Friday!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Cathy: See you!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1547813" y="3068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91495" name="Rectangle 7"/>
          <p:cNvSpPr>
            <a:spLocks noChangeArrowheads="1"/>
          </p:cNvSpPr>
          <p:nvPr/>
        </p:nvSpPr>
        <p:spPr bwMode="auto">
          <a:xfrm>
            <a:off x="4284663" y="2349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1908175" y="1557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  <p:bldP spid="191492" grpId="0" autoUpdateAnimBg="0"/>
      <p:bldP spid="191494" grpId="0" autoUpdateAnimBg="0"/>
      <p:bldP spid="191495" grpId="0" autoUpdateAnimBg="0"/>
      <p:bldP spid="1914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92517" name="Group 5"/>
          <p:cNvGraphicFramePr>
            <a:graphicFrameLocks noGrp="1"/>
          </p:cNvGraphicFramePr>
          <p:nvPr/>
        </p:nvGraphicFramePr>
        <p:xfrm>
          <a:off x="684213" y="1420813"/>
          <a:ext cx="7848600" cy="4590288"/>
        </p:xfrm>
        <a:graphic>
          <a:graphicData uri="http://schemas.openxmlformats.org/drawingml/2006/table">
            <a:tbl>
              <a:tblPr/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A.  Sure, I'd love to.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Oh, I forgot to tell you.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How are we going there?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What are we doing there?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When are we arriving?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I'm sorry I can't.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When is it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？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908175" y="3357563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107950" y="908050"/>
            <a:ext cx="8856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Ⅵ.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任务型阅读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Mary's Calendar(Oct.21—27)</a:t>
            </a: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93543" name="Group 7"/>
          <p:cNvGraphicFramePr>
            <a:graphicFrameLocks noGrp="1"/>
          </p:cNvGraphicFramePr>
          <p:nvPr/>
        </p:nvGraphicFramePr>
        <p:xfrm>
          <a:off x="107950" y="1773238"/>
          <a:ext cx="8893175" cy="4352925"/>
        </p:xfrm>
        <a:graphic>
          <a:graphicData uri="http://schemas.openxmlformats.org/drawingml/2006/table">
            <a:tbl>
              <a:tblPr/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Monday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lessons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meeting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Evening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piano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practice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Friday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lessons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correct  exercises(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改作业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Tuesday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lessons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meet parents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Evening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housework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Saturday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housework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visit  parents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Evening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meet friends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908175" y="3357563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94566" name="Group 6"/>
          <p:cNvGraphicFramePr>
            <a:graphicFrameLocks noGrp="1"/>
          </p:cNvGraphicFramePr>
          <p:nvPr/>
        </p:nvGraphicFramePr>
        <p:xfrm>
          <a:off x="263525" y="1014413"/>
          <a:ext cx="8413750" cy="4791075"/>
        </p:xfrm>
        <a:graphic>
          <a:graphicData uri="http://schemas.openxmlformats.org/drawingml/2006/table">
            <a:tbl>
              <a:tblPr/>
              <a:tblGrid>
                <a:gridCol w="41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Wednesday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lessons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prepare lessons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                (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备课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Evening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watch NBA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do some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reading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fish with some friends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Evening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watch TV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Thursday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Morning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lessons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Afternoon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talk with some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                 students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23850" y="1081088"/>
            <a:ext cx="84963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根据表格内容回答问题。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What does Mary do?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 </a:t>
            </a:r>
            <a:r>
              <a:rPr lang="zh-CN" alt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What does Mary have on weekday mornings?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When does Mary watch NBA?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What does Mary do on Sunday afternoon?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When does she do the housework?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_________________________________________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187450" y="2492375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She has lessons.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1042988" y="1773238"/>
            <a:ext cx="2773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She is a teacher.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877888" y="3213100"/>
            <a:ext cx="582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She watches NBA on Wednesday evening.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995363" y="4724400"/>
            <a:ext cx="627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On Tuesday evening and Saturday morning.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1087438" y="4005263"/>
            <a:ext cx="444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She fishes with her friends.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utoUpdateAnimBg="0"/>
      <p:bldP spid="195588" grpId="0" autoUpdateAnimBg="0"/>
      <p:bldP spid="195590" grpId="0" autoUpdateAnimBg="0"/>
      <p:bldP spid="195591" grpId="0" autoUpdateAnimBg="0"/>
      <p:bldP spid="195592" grpId="0" autoUpdateAnimBg="0"/>
      <p:bldP spid="195593" grpId="0" autoUpdateAnimBg="0"/>
      <p:bldP spid="1955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936624" y="1556675"/>
            <a:ext cx="701975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Ⅶ.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书面表达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    假如你是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Nelly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，你的朋友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Nick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邀请你去参加他的生日聚会，但你整个星期都很忙。请给他发一份电子邮件，告诉他你不能去的原因。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autoUpdateAnimBg="0"/>
      <p:bldP spid="1966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323850" y="1196975"/>
            <a:ext cx="84963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One possible version</a:t>
            </a:r>
            <a:r>
              <a:rPr lang="zh-CN" alt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Hi, Nick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    Thanks a lot for your invitation.I'm sorry I can't come to your party.On Monday, I have to go to see the dentist. On Tuesday, I have tennis training with the school team. On Wednesday</a:t>
            </a:r>
            <a:r>
              <a:rPr lang="zh-CN" alt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I have to help my mom.On Thursday</a:t>
            </a:r>
            <a:r>
              <a:rPr lang="zh-CN" alt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I'm studying for my math test.And on Friday</a:t>
            </a:r>
            <a:r>
              <a:rPr lang="zh-CN" alt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I'm going to the movies with my classmates.Can you come here with us on Friday?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Write soon.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Nelly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utoUpdateAnimBg="0"/>
      <p:bldP spid="19763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易错点针对训练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250825" y="1987550"/>
            <a:ext cx="8640763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)1. Lin Tao are leaving for Beijing ________Wednesday.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	A. in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on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C. at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from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)2. Bob's mother came to New York ________ a cold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morning ________ February.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in; in		        B. on; on		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C. in; on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on; in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)3. Thanks for ________me the story.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tell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 tell</a:t>
            </a:r>
            <a:endParaRPr lang="de-DE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de-DE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C. telling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  <a:r>
              <a:rPr lang="de-DE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de-DE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tells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482600" y="2708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635000" y="4195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611188" y="1989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autoUpdateAnimBg="0"/>
      <p:bldP spid="198660" grpId="0" autoUpdateAnimBg="0"/>
      <p:bldP spid="198661" grpId="0" autoUpdateAnimBg="0"/>
      <p:bldP spid="198662" grpId="0" autoUpdateAnimBg="0"/>
      <p:bldP spid="198663" grpId="0" autoUpdateAnimBg="0"/>
      <p:bldP spid="1986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250825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FF66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323850" y="1625600"/>
            <a:ext cx="8497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Ⅰ.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单项填空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)1.—Would you like to go to the concert with me?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—I'd love to, ________I'm afraid I have no time.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so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or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but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)2.The old pen is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broken.I'd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like ________ one to write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with.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other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another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others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others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)3.Please keep quiet! I'm studying ________ my English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test.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as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for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with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54038" y="3116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682625" y="1989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39750" y="45815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autoUpdateAnimBg="0"/>
      <p:bldP spid="181252" grpId="0" autoUpdateAnimBg="0"/>
      <p:bldP spid="181253" grpId="0" autoUpdateAnimBg="0"/>
      <p:bldP spid="181255" grpId="0" autoUpdateAnimBg="0"/>
      <p:bldP spid="181256" grpId="0" autoUpdateAnimBg="0"/>
      <p:bldP spid="18125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易错点针对训练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50825" y="1338263"/>
            <a:ext cx="86407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)4.—What day is it today?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—________.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It's sunny  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It's Monday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It's Sunday, the 15th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It's June 7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)5.You ________ play soccer in the street. It's dangerous.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A. can't		           B. needn't	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C. mustn't	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don't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)6.—Would you like to visit the museum?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—________.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A. Yes, please                     B. Sure, I'd love 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C. Sorry, I wouldn't              D. Yes, I would 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482600" y="3908425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635000" y="2781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635000" y="1341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utoUpdateAnimBg="0"/>
      <p:bldP spid="199684" grpId="0" autoUpdateAnimBg="0"/>
      <p:bldP spid="199685" grpId="0" autoUpdateAnimBg="0"/>
      <p:bldP spid="199686" grpId="0" autoUpdateAnimBg="0"/>
      <p:bldP spid="1996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250825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50825" y="1484313"/>
            <a:ext cx="864076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)4.Thanks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for________me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________your party.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invite; to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inviting; 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invite; for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inviting; for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)5.________Sunday afternoon, we are going to the park.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      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On</a:t>
            </a:r>
            <a:endParaRPr lang="da-DK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da-DK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da-DK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At         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da-DK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)6. Sorry, I'm busy today. I have________ homework to do.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much too                B. too much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C. too many                D. many </a:t>
            </a:r>
            <a:b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635000" y="14843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82600" y="3644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482600" y="2540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utoUpdateAnimBg="0"/>
      <p:bldP spid="182276" grpId="0" autoUpdateAnimBg="0"/>
      <p:bldP spid="182277" grpId="0" autoUpdateAnimBg="0"/>
      <p:bldP spid="182278" grpId="0" autoUpdateAnimBg="0"/>
      <p:bldP spid="1822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242863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250825" y="2017147"/>
            <a:ext cx="86407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)7.Joe______go to the doctor. Because he has a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headache.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A. have to                     B. has 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may                          D. can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)8.Is she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free______with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us?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comes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coming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 come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came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35000" y="3476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482600" y="2035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autoUpdateAnimBg="0"/>
      <p:bldP spid="183300" grpId="0" autoUpdateAnimBg="0"/>
      <p:bldP spid="1833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250825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0825" y="1124744"/>
            <a:ext cx="86407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Ⅱ.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完形填空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Dear Uncle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Thank you very much for your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invitation.I'm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sorry, 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I can't visit you this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week.I'm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really__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__this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week.It's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Monday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today.This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evening I have too much__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__.Tomorrow, I am going to see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doctor.There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is something wrong with my__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__.I can't see the blackboard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clearly.Maybe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I should__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__a pair of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glasses.On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Wednesday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 have football training.As__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__know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 am on our school football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team.I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have football training__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__the school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team.On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Thursday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 have to study for my English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test.I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am not__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__at English. I should work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harder.On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Friday evening, I'm going to the__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__. My favorite star Jay Chou will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come.I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like his music__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__.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autoUpdateAnimBg="0"/>
      <p:bldP spid="1843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250825" y="1116013"/>
            <a:ext cx="8640763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Uncle Huang, I think I will be free next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Monday.I'm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going to visit you on that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evening.Is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that OK?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Write soon.</a:t>
            </a:r>
          </a:p>
          <a:p>
            <a:pPr indent="266700"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Linda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)1.A. and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so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but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)2.A. free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all right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OK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busy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)3.A. home work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home works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C. homework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homeworks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)4.A. ears   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hands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C. legs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eyes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)5.A. put on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wear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         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be on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635000" y="3284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482600" y="47720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635000" y="2565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635000" y="2924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635000" y="4051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utoUpdateAnimBg="0"/>
      <p:bldP spid="185348" grpId="0" autoUpdateAnimBg="0"/>
      <p:bldP spid="185349" grpId="0" autoUpdateAnimBg="0"/>
      <p:bldP spid="185350" grpId="0" autoUpdateAnimBg="0"/>
      <p:bldP spid="185351" grpId="0" autoUpdateAnimBg="0"/>
      <p:bldP spid="185352" grpId="0" autoUpdateAnimBg="0"/>
      <p:bldP spid="1853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50825" y="1482725"/>
            <a:ext cx="8640763" cy="37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)6.A.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he  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they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you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)7.A. for 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of  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with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)8.A. bad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good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C. right      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wrong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)9.A. hospital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school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concert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shop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)10.A. much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very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C. very much            D. very well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635000" y="44116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482600" y="2971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635000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635000" y="2205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635000" y="14843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autoUpdateAnimBg="0"/>
      <p:bldP spid="186372" grpId="0" autoUpdateAnimBg="0"/>
      <p:bldP spid="186373" grpId="0" autoUpdateAnimBg="0"/>
      <p:bldP spid="186374" grpId="0" autoUpdateAnimBg="0"/>
      <p:bldP spid="186375" grpId="0" autoUpdateAnimBg="0"/>
      <p:bldP spid="186376" grpId="0" autoUpdateAnimBg="0"/>
      <p:bldP spid="1863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6513" y="2028825"/>
            <a:ext cx="9072562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Ⅲ.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词汇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(A)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根据句意及首字母提示补全单词。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I'm a________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tomorrow. Let's go to a movie.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We usually h_______ out in the park near here.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Will you a_______ the gift from your parents?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Thanks for your i_______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 your house to have dinner,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but I can't come.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Say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g________to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your mother when you leave home.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3035300" y="3835400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nvitation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1403350" y="2781300"/>
            <a:ext cx="140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vailable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1044575" y="4627563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　 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oodbye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2555875" y="3116263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ang</a:t>
            </a:r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2124075" y="3476625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ccept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utoUpdateAnimBg="0"/>
      <p:bldP spid="187396" grpId="0" autoUpdateAnimBg="0"/>
      <p:bldP spid="187397" grpId="0" autoUpdateAnimBg="0"/>
      <p:bldP spid="187398" grpId="0" autoUpdateAnimBg="0"/>
      <p:bldP spid="187399" grpId="0" autoUpdateAnimBg="0"/>
      <p:bldP spid="187400" grpId="0" autoUpdateAnimBg="0"/>
      <p:bldP spid="18740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Unit 9 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4925" y="2322513"/>
            <a:ext cx="8929688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(B)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用所给词的适当形式填空。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My American friend is going to_______(visit)me next week.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Thanks for_______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(ask) me to your party.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He plans________ (take) a trip next month.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 really don't know how_______(do)it.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Linda left without _________ (say)a word.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3995738" y="3763963"/>
            <a:ext cx="944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to do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5086350" y="2684463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visit</a:t>
            </a:r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3348038" y="4124325"/>
            <a:ext cx="124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saying</a:t>
            </a: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2352675" y="3043238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asking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2124075" y="3403600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to take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utoUpdateAnimBg="0"/>
      <p:bldP spid="188420" grpId="0" autoUpdateAnimBg="0"/>
      <p:bldP spid="188421" grpId="0" autoUpdateAnimBg="0"/>
      <p:bldP spid="188422" grpId="0" autoUpdateAnimBg="0"/>
      <p:bldP spid="188423" grpId="0" autoUpdateAnimBg="0"/>
      <p:bldP spid="188424" grpId="0" autoUpdateAnimBg="0"/>
      <p:bldP spid="18842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1398</Words>
  <Application>Microsoft Office PowerPoint</Application>
  <PresentationFormat>全屏显示(4:3)</PresentationFormat>
  <Paragraphs>258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Garamond Premr Pro Smbd</vt:lpstr>
      <vt:lpstr>方正黑体_GBK</vt:lpstr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2017-10-18T05:34:00Z</dcterms:created>
  <dcterms:modified xsi:type="dcterms:W3CDTF">2023-01-16T19:50:53Z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9CC930BAD9DC49B8A5B112F5E1CF6498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