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5" r:id="rId2"/>
    <p:sldId id="2240" r:id="rId3"/>
    <p:sldId id="2238" r:id="rId4"/>
    <p:sldId id="2241" r:id="rId5"/>
    <p:sldId id="2242" r:id="rId6"/>
    <p:sldId id="2243" r:id="rId7"/>
    <p:sldId id="2244" r:id="rId8"/>
    <p:sldId id="2245" r:id="rId9"/>
    <p:sldId id="2246" r:id="rId10"/>
    <p:sldId id="2247" r:id="rId11"/>
    <p:sldId id="2248" r:id="rId12"/>
    <p:sldId id="2249" r:id="rId13"/>
    <p:sldId id="2250" r:id="rId14"/>
    <p:sldId id="2251" r:id="rId15"/>
    <p:sldId id="2252" r:id="rId16"/>
    <p:sldId id="223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DAAB665-BB57-42E5-9820-6AD446A4B0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BDB72CC-DF02-43EB-8F46-8FB4F527CA4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DA32D-500F-4630-8E36-4A196A59D8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DA32D-500F-4630-8E36-4A196A59D8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DA32D-500F-4630-8E36-4A196A59D8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C3D99-6FB2-45DC-B918-410E7739A3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5904411" cy="6858000"/>
          </a:xfrm>
          <a:custGeom>
            <a:avLst/>
            <a:gdLst>
              <a:gd name="connsiteX0" fmla="*/ 0 w 5904411"/>
              <a:gd name="connsiteY0" fmla="*/ 0 h 6858000"/>
              <a:gd name="connsiteX1" fmla="*/ 4621737 w 5904411"/>
              <a:gd name="connsiteY1" fmla="*/ 0 h 6858000"/>
              <a:gd name="connsiteX2" fmla="*/ 5904411 w 5904411"/>
              <a:gd name="connsiteY2" fmla="*/ 3429000 h 6858000"/>
              <a:gd name="connsiteX3" fmla="*/ 4621737 w 5904411"/>
              <a:gd name="connsiteY3" fmla="*/ 6858000 h 6858000"/>
              <a:gd name="connsiteX4" fmla="*/ 0 w 590441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4411" h="6858000">
                <a:moveTo>
                  <a:pt x="0" y="0"/>
                </a:moveTo>
                <a:lnTo>
                  <a:pt x="4621737" y="0"/>
                </a:lnTo>
                <a:lnTo>
                  <a:pt x="5904411" y="3429000"/>
                </a:lnTo>
                <a:lnTo>
                  <a:pt x="46217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508000" y="355600"/>
            <a:ext cx="723900" cy="402167"/>
            <a:chOff x="571500" y="381000"/>
            <a:chExt cx="1028700" cy="571500"/>
          </a:xfrm>
          <a:solidFill>
            <a:srgbClr val="F8931D"/>
          </a:solidFill>
        </p:grpSpPr>
        <p:sp>
          <p:nvSpPr>
            <p:cNvPr id="3" name="箭头: V 形 2"/>
            <p:cNvSpPr/>
            <p:nvPr userDrawn="1"/>
          </p:nvSpPr>
          <p:spPr>
            <a:xfrm>
              <a:off x="571500" y="381000"/>
              <a:ext cx="5715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  <p:sp>
          <p:nvSpPr>
            <p:cNvPr id="4" name="箭头: V 形 3"/>
            <p:cNvSpPr/>
            <p:nvPr userDrawn="1"/>
          </p:nvSpPr>
          <p:spPr>
            <a:xfrm>
              <a:off x="1028700" y="381000"/>
              <a:ext cx="5715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04"/>
          <a:stretch>
            <a:fillRect/>
          </a:stretch>
        </p:blipFill>
        <p:spPr/>
      </p:pic>
      <p:sp>
        <p:nvSpPr>
          <p:cNvPr id="11" name="Freeform: Shape 10"/>
          <p:cNvSpPr/>
          <p:nvPr/>
        </p:nvSpPr>
        <p:spPr>
          <a:xfrm flipH="1">
            <a:off x="3762105" y="0"/>
            <a:ext cx="1541416" cy="6858000"/>
          </a:xfrm>
          <a:custGeom>
            <a:avLst/>
            <a:gdLst>
              <a:gd name="connsiteX0" fmla="*/ 1541416 w 1541416"/>
              <a:gd name="connsiteY0" fmla="*/ 0 h 6858000"/>
              <a:gd name="connsiteX1" fmla="*/ 1396384 w 1541416"/>
              <a:gd name="connsiteY1" fmla="*/ 0 h 6858000"/>
              <a:gd name="connsiteX2" fmla="*/ 0 w 1541416"/>
              <a:gd name="connsiteY2" fmla="*/ 3429000 h 6858000"/>
              <a:gd name="connsiteX3" fmla="*/ 1396384 w 1541416"/>
              <a:gd name="connsiteY3" fmla="*/ 6858000 h 6858000"/>
              <a:gd name="connsiteX4" fmla="*/ 1541416 w 1541416"/>
              <a:gd name="connsiteY4" fmla="*/ 6858000 h 6858000"/>
              <a:gd name="connsiteX5" fmla="*/ 145032 w 1541416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416" h="6858000">
                <a:moveTo>
                  <a:pt x="1541416" y="0"/>
                </a:moveTo>
                <a:lnTo>
                  <a:pt x="1396384" y="0"/>
                </a:lnTo>
                <a:lnTo>
                  <a:pt x="0" y="3429000"/>
                </a:lnTo>
                <a:lnTo>
                  <a:pt x="1396384" y="6858000"/>
                </a:lnTo>
                <a:lnTo>
                  <a:pt x="1541416" y="6858000"/>
                </a:lnTo>
                <a:lnTo>
                  <a:pt x="145032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70936" y="2086195"/>
            <a:ext cx="5688824" cy="2060053"/>
            <a:chOff x="436847" y="2807318"/>
            <a:chExt cx="4872735" cy="2060053"/>
          </a:xfrm>
        </p:grpSpPr>
        <p:sp>
          <p:nvSpPr>
            <p:cNvPr id="17" name="文本框 16"/>
            <p:cNvSpPr txBox="1"/>
            <p:nvPr/>
          </p:nvSpPr>
          <p:spPr>
            <a:xfrm>
              <a:off x="436847" y="2807318"/>
              <a:ext cx="4752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8931D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lang="zh-CN" altLang="en-US" sz="4400" b="1" dirty="0">
                  <a:solidFill>
                    <a:srgbClr val="F8931D"/>
                  </a:solidFill>
                  <a:cs typeface="+mn-ea"/>
                  <a:sym typeface="+mn-lt"/>
                </a:rPr>
                <a:t>我做了一项小实验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8931D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7766055" y="5330201"/>
            <a:ext cx="2467179" cy="321642"/>
            <a:chOff x="10185400" y="5731858"/>
            <a:chExt cx="1384360" cy="321642"/>
          </a:xfrm>
        </p:grpSpPr>
        <p:sp>
          <p:nvSpPr>
            <p:cNvPr id="26" name="矩形 25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3" name="Cross 15"/>
          <p:cNvSpPr/>
          <p:nvPr/>
        </p:nvSpPr>
        <p:spPr>
          <a:xfrm>
            <a:off x="11336019" y="291008"/>
            <a:ext cx="365762" cy="365762"/>
          </a:xfrm>
          <a:prstGeom prst="plus">
            <a:avLst>
              <a:gd name="adj" fmla="val 418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pic>
        <p:nvPicPr>
          <p:cNvPr id="7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t="6718" b="7274"/>
          <a:stretch>
            <a:fillRect/>
          </a:stretch>
        </p:blipFill>
        <p:spPr>
          <a:xfrm>
            <a:off x="660400" y="1130300"/>
            <a:ext cx="7847330" cy="5164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908175" y="2068989"/>
            <a:ext cx="1079500" cy="5530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开头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2984500" y="1947863"/>
            <a:ext cx="233363" cy="793750"/>
          </a:xfrm>
          <a:prstGeom prst="leftBrace">
            <a:avLst>
              <a:gd name="adj1" fmla="val 43771"/>
              <a:gd name="adj2" fmla="val 50000"/>
            </a:avLst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16275" y="1830388"/>
            <a:ext cx="467995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实验名称：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实验准备：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52863" y="1214280"/>
            <a:ext cx="15113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怎样写</a:t>
            </a:r>
          </a:p>
        </p:txBody>
      </p:sp>
      <p:sp>
        <p:nvSpPr>
          <p:cNvPr id="13" name="Rectangle 5"/>
          <p:cNvSpPr/>
          <p:nvPr/>
        </p:nvSpPr>
        <p:spPr>
          <a:xfrm>
            <a:off x="1908175" y="3602514"/>
            <a:ext cx="1079500" cy="5530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中间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2982913" y="2954338"/>
            <a:ext cx="233363" cy="2036763"/>
          </a:xfrm>
          <a:prstGeom prst="leftBrace">
            <a:avLst>
              <a:gd name="adj1" fmla="val 43771"/>
              <a:gd name="adj2" fmla="val 50000"/>
            </a:avLst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16275" y="2800350"/>
            <a:ext cx="4679950" cy="239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实验过程：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第一步：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第二步：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第三步：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……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1911350" y="5118576"/>
            <a:ext cx="3392488" cy="5530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结果：实验结果：</a:t>
            </a:r>
          </a:p>
        </p:txBody>
      </p:sp>
      <p:sp>
        <p:nvSpPr>
          <p:cNvPr id="17" name="矩形 16"/>
          <p:cNvSpPr/>
          <p:nvPr/>
        </p:nvSpPr>
        <p:spPr>
          <a:xfrm>
            <a:off x="3071813" y="5638800"/>
            <a:ext cx="467995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得到的启示：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89" y="2344738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3" grpId="0"/>
      <p:bldP spid="14" grpId="0" bldLvl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77887" y="1785331"/>
            <a:ext cx="7137400" cy="3628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4.写完后，同学之间互相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读一读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，再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评一评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：实验过程是否写清楚了？有没有用得不合适的词语？根据老师同学们的修改意见和建议，继续完善自己的作文。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77" y="1530221"/>
            <a:ext cx="1331245" cy="485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习作范例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1385" y="2356485"/>
            <a:ext cx="697801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今天我在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我们爱科学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这本书里看到了一个小实验，实验的名字叫“烧纸船”。我觉得很有趣，就决定做这个实验。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做这个实验需要两个桶、一个折好的纸船、一杯水和一个打火机。①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8509272" y="1901825"/>
            <a:ext cx="26035" cy="4232275"/>
          </a:xfrm>
          <a:prstGeom prst="straightConnector1">
            <a:avLst/>
          </a:prstGeom>
          <a:ln w="38100">
            <a:solidFill>
              <a:srgbClr val="99C868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69385" y="162433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烧纸船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19210" y="2530475"/>
            <a:ext cx="25996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①写出了实验所需的材料，清楚明了。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习作范例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9470" y="1897380"/>
            <a:ext cx="10380073" cy="36742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我先拿来两个装奶粉的桶，然后用白纸折了一个纸船，把它放在两个奶粉桶上，就像一座桥。接着我又端来一杯水，最后找来了一个打火机。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准备工作做好了，我就开始做这个小实验。我先往纸船里倒满水，然后把打火机放到纸船下面，点着了火，火焰在纸船下面燃烧着，忽上忽下地跳跃着。我目不转睛地盯着纸船，观察它的动静。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34676" y="2367247"/>
            <a:ext cx="5894070" cy="21632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同学们，今天我们学会细致观察实验，并用自己的语言生动地描述出来。课下同学们多练习并交流。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90" y="1530221"/>
            <a:ext cx="1331245" cy="485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26222" y="2622369"/>
            <a:ext cx="613664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习作：我做了一项小实验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按一定顺序观察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先……接着……然后……最后……</a:t>
            </a:r>
          </a:p>
        </p:txBody>
      </p:sp>
      <p:pic>
        <p:nvPicPr>
          <p:cNvPr id="7" name="图片 6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022" y="2028009"/>
            <a:ext cx="2859405" cy="285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04"/>
          <a:stretch>
            <a:fillRect/>
          </a:stretch>
        </p:blipFill>
        <p:spPr/>
      </p:pic>
      <p:sp>
        <p:nvSpPr>
          <p:cNvPr id="11" name="Freeform: Shape 10"/>
          <p:cNvSpPr/>
          <p:nvPr/>
        </p:nvSpPr>
        <p:spPr>
          <a:xfrm flipH="1">
            <a:off x="3762105" y="0"/>
            <a:ext cx="1541416" cy="6858000"/>
          </a:xfrm>
          <a:custGeom>
            <a:avLst/>
            <a:gdLst>
              <a:gd name="connsiteX0" fmla="*/ 1541416 w 1541416"/>
              <a:gd name="connsiteY0" fmla="*/ 0 h 6858000"/>
              <a:gd name="connsiteX1" fmla="*/ 1396384 w 1541416"/>
              <a:gd name="connsiteY1" fmla="*/ 0 h 6858000"/>
              <a:gd name="connsiteX2" fmla="*/ 0 w 1541416"/>
              <a:gd name="connsiteY2" fmla="*/ 3429000 h 6858000"/>
              <a:gd name="connsiteX3" fmla="*/ 1396384 w 1541416"/>
              <a:gd name="connsiteY3" fmla="*/ 6858000 h 6858000"/>
              <a:gd name="connsiteX4" fmla="*/ 1541416 w 1541416"/>
              <a:gd name="connsiteY4" fmla="*/ 6858000 h 6858000"/>
              <a:gd name="connsiteX5" fmla="*/ 145032 w 1541416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416" h="6858000">
                <a:moveTo>
                  <a:pt x="1541416" y="0"/>
                </a:moveTo>
                <a:lnTo>
                  <a:pt x="1396384" y="0"/>
                </a:lnTo>
                <a:lnTo>
                  <a:pt x="0" y="3429000"/>
                </a:lnTo>
                <a:lnTo>
                  <a:pt x="1396384" y="6858000"/>
                </a:lnTo>
                <a:lnTo>
                  <a:pt x="1541416" y="6858000"/>
                </a:lnTo>
                <a:lnTo>
                  <a:pt x="145032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339528" y="2086195"/>
            <a:ext cx="5320232" cy="2060053"/>
            <a:chOff x="752563" y="2807318"/>
            <a:chExt cx="4557019" cy="2060053"/>
          </a:xfrm>
        </p:grpSpPr>
        <p:sp>
          <p:nvSpPr>
            <p:cNvPr id="17" name="文本框 16"/>
            <p:cNvSpPr txBox="1"/>
            <p:nvPr/>
          </p:nvSpPr>
          <p:spPr>
            <a:xfrm>
              <a:off x="752563" y="2807318"/>
              <a:ext cx="44363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8931D"/>
                  </a:solidFill>
                  <a:effectLst/>
                  <a:uLnTx/>
                  <a:uFillTx/>
                  <a:cs typeface="+mn-ea"/>
                  <a:sym typeface="+mn-lt"/>
                </a:rPr>
                <a:t>感谢各位的聆听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7766055" y="5330201"/>
            <a:ext cx="2467179" cy="321642"/>
            <a:chOff x="10185400" y="5731858"/>
            <a:chExt cx="1384360" cy="321642"/>
          </a:xfrm>
        </p:grpSpPr>
        <p:sp>
          <p:nvSpPr>
            <p:cNvPr id="26" name="矩形 25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3" name="Cross 15"/>
          <p:cNvSpPr/>
          <p:nvPr/>
        </p:nvSpPr>
        <p:spPr>
          <a:xfrm>
            <a:off x="11336019" y="291008"/>
            <a:ext cx="365762" cy="365762"/>
          </a:xfrm>
          <a:prstGeom prst="plus">
            <a:avLst>
              <a:gd name="adj" fmla="val 418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04"/>
          <a:stretch>
            <a:fillRect/>
          </a:stretch>
        </p:blipFill>
        <p:spPr/>
      </p:pic>
      <p:sp>
        <p:nvSpPr>
          <p:cNvPr id="11" name="Freeform: Shape 10"/>
          <p:cNvSpPr/>
          <p:nvPr/>
        </p:nvSpPr>
        <p:spPr>
          <a:xfrm flipH="1">
            <a:off x="3762105" y="0"/>
            <a:ext cx="1541416" cy="6858000"/>
          </a:xfrm>
          <a:custGeom>
            <a:avLst/>
            <a:gdLst>
              <a:gd name="connsiteX0" fmla="*/ 1541416 w 1541416"/>
              <a:gd name="connsiteY0" fmla="*/ 0 h 6858000"/>
              <a:gd name="connsiteX1" fmla="*/ 1396384 w 1541416"/>
              <a:gd name="connsiteY1" fmla="*/ 0 h 6858000"/>
              <a:gd name="connsiteX2" fmla="*/ 0 w 1541416"/>
              <a:gd name="connsiteY2" fmla="*/ 3429000 h 6858000"/>
              <a:gd name="connsiteX3" fmla="*/ 1396384 w 1541416"/>
              <a:gd name="connsiteY3" fmla="*/ 6858000 h 6858000"/>
              <a:gd name="connsiteX4" fmla="*/ 1541416 w 1541416"/>
              <a:gd name="connsiteY4" fmla="*/ 6858000 h 6858000"/>
              <a:gd name="connsiteX5" fmla="*/ 145032 w 1541416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416" h="6858000">
                <a:moveTo>
                  <a:pt x="1541416" y="0"/>
                </a:moveTo>
                <a:lnTo>
                  <a:pt x="1396384" y="0"/>
                </a:lnTo>
                <a:lnTo>
                  <a:pt x="0" y="3429000"/>
                </a:lnTo>
                <a:lnTo>
                  <a:pt x="1396384" y="6858000"/>
                </a:lnTo>
                <a:lnTo>
                  <a:pt x="1541416" y="6858000"/>
                </a:lnTo>
                <a:lnTo>
                  <a:pt x="145032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Cross 15"/>
          <p:cNvSpPr/>
          <p:nvPr/>
        </p:nvSpPr>
        <p:spPr>
          <a:xfrm>
            <a:off x="11336019" y="291008"/>
            <a:ext cx="365762" cy="365762"/>
          </a:xfrm>
          <a:prstGeom prst="plus">
            <a:avLst>
              <a:gd name="adj" fmla="val 418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67286" y="1065572"/>
            <a:ext cx="3168015" cy="912495"/>
            <a:chOff x="360" y="260"/>
            <a:chExt cx="4989" cy="143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67286" y="2019162"/>
            <a:ext cx="3168015" cy="912495"/>
            <a:chOff x="360" y="260"/>
            <a:chExt cx="4989" cy="143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67286" y="2972752"/>
            <a:ext cx="3168015" cy="912495"/>
            <a:chOff x="360" y="260"/>
            <a:chExt cx="4989" cy="14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67286" y="3926342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67286" y="4879933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课文导读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9470" y="1882049"/>
            <a:ext cx="5720987" cy="3617444"/>
          </a:xfrm>
          <a:prstGeom prst="roundRect">
            <a:avLst/>
          </a:prstGeom>
          <a:noFill/>
          <a:ln w="38100">
            <a:solidFill>
              <a:srgbClr val="F8931D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99C868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本次习作是世界上什么最神奇？科学的力量最神奇。科学，能让太阳为人类烧水、煮饭，能让机器人代替潜水员到海底探险。科学，能让远隔重洋的亲人面对面地对话……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科学能够改变世界，科学能够创造未来。今天，我们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也来做一项科学小实验，并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把这一项小实验写出来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4" t="15000" b="4240"/>
          <a:stretch>
            <a:fillRect/>
          </a:stretch>
        </p:blipFill>
        <p:spPr>
          <a:xfrm>
            <a:off x="6894285" y="2367961"/>
            <a:ext cx="4214455" cy="2733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习作内容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62413" y="2285637"/>
            <a:ext cx="6202680" cy="28384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写一写自己做的一项小实验，写的时候，可以用上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“先……接着……然后……最后……”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这样的句式，把做小实验的经过写清楚；还可以写一写自己做实验时的心情、实验中的有趣发现等。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21" y="1704612"/>
            <a:ext cx="26670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8185" y="1809081"/>
            <a:ext cx="7264672" cy="36049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1.本次习作要求写一次自己做过的一项小实验，即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实验是整篇文章的写作中心。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因此实验的原因、过程和结果（尤其是过程）应当可以作为一个重点，当然也可以主要表达自己从中获得感悟。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33" y="1530221"/>
            <a:ext cx="1331245" cy="485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60801" y="1608642"/>
            <a:ext cx="7658100" cy="36742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写作之前，先回忆一下自己平日里做过的小实验。可以是科学实验，也可以是自己设计解惑的生活小实验。选择其中印象最深、感受最深的一项实验进行写作。可以先借助图表回忆一下做小实验的情景，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梳理清楚自己做实验的初衷、目的、过程和结果、感想等等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6" y="2708728"/>
            <a:ext cx="967713" cy="3526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1833850"/>
            <a:ext cx="6876052" cy="36697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3.从本次习作的要求来看，适合写成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记叙文。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因此在写作时可以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按照事情发展的顺序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来安排文章结构。写作时要有条理的将实验的过程写清楚，可以用上“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先……接着……然后……最后”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这样表示顺序的句式；还可以写一写自己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做实验时的心情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、实验中的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有趣发现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等等，注意记叙要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完整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详略要得当，感情要真挚。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2229" y="2686504"/>
            <a:ext cx="2988401" cy="298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66800" y="1972768"/>
            <a:ext cx="6379029" cy="291246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4.写完后，同学之间互相读一读，再评一评：实验过程是否写清楚了？有没有用得不合适的词语？根据老师同学们的修改意见和建议，继续完善自己的作文。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1F2ED">
                  <a:alpha val="100000"/>
                </a:srgbClr>
              </a:clrFrom>
              <a:clrTo>
                <a:srgbClr val="F1F2E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9502" y="2310584"/>
            <a:ext cx="3119755" cy="3132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9477" y="29075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30935">
              <a:spcBef>
                <a:spcPct val="0"/>
              </a:spcBef>
              <a:defRPr/>
            </a:pPr>
            <a:r>
              <a:rPr lang="zh-CN" altLang="en-US" sz="3200" b="1" kern="0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5" name="Rectangle 5"/>
          <p:cNvSpPr/>
          <p:nvPr/>
        </p:nvSpPr>
        <p:spPr>
          <a:xfrm>
            <a:off x="2621587" y="1863840"/>
            <a:ext cx="824841" cy="3382963"/>
          </a:xfrm>
          <a:prstGeom prst="rect">
            <a:avLst/>
          </a:prstGeom>
          <a:noFill/>
          <a:ln w="9525">
            <a:noFill/>
          </a:ln>
        </p:spPr>
        <p:txBody>
          <a:bodyPr vert="eaVert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思维导图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53"/>
          <a:stretch>
            <a:fillRect/>
          </a:stretch>
        </p:blipFill>
        <p:spPr>
          <a:xfrm>
            <a:off x="5805713" y="1490894"/>
            <a:ext cx="4111783" cy="41288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lnrj44tj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宽屏</PresentationFormat>
  <Paragraphs>77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2021-05-10T00:54:42Z</dcterms:created>
  <dcterms:modified xsi:type="dcterms:W3CDTF">2023-01-10T06:06:30Z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ECC2C57827F54F72890AE1AC6F82F9AD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