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度样式 1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374" y="-5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2" y="273845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4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007BD3">
                <a:alpha val="52000"/>
                <a:lumMod val="56000"/>
                <a:lumOff val="44000"/>
              </a:srgbClr>
            </a:gs>
            <a:gs pos="100000">
              <a:srgbClr val="03437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lianxiang\Desktop\花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77487" y="-216569"/>
            <a:ext cx="3717431" cy="1583116"/>
          </a:xfrm>
          <a:prstGeom prst="rect">
            <a:avLst/>
          </a:prstGeom>
          <a:noFill/>
        </p:spPr>
      </p:pic>
      <p:pic>
        <p:nvPicPr>
          <p:cNvPr id="7" name="Picture 4" descr="C:\Users\lianxiang\Desktop\课件用图\2.tif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7185343" y="3579863"/>
            <a:ext cx="1721051" cy="1475836"/>
          </a:xfrm>
          <a:prstGeom prst="rect">
            <a:avLst/>
          </a:prstGeom>
          <a:noFill/>
        </p:spPr>
      </p:pic>
      <p:pic>
        <p:nvPicPr>
          <p:cNvPr id="12" name="Picture 9" descr="C:\Users\lianxiang\Desktop\课件用图\4.tif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7170979" y="2623675"/>
            <a:ext cx="1430288" cy="1312232"/>
          </a:xfrm>
          <a:prstGeom prst="rect">
            <a:avLst/>
          </a:prstGeom>
          <a:noFill/>
        </p:spPr>
      </p:pic>
      <p:sp>
        <p:nvSpPr>
          <p:cNvPr id="2" name="TextBox 8"/>
          <p:cNvSpPr txBox="1"/>
          <p:nvPr/>
        </p:nvSpPr>
        <p:spPr>
          <a:xfrm>
            <a:off x="0" y="1491630"/>
            <a:ext cx="9144000" cy="900244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685800">
              <a:lnSpc>
                <a:spcPct val="150000"/>
              </a:lnSpc>
            </a:pPr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选</a:t>
            </a:r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择合适的统计图表示数</a:t>
            </a:r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据</a:t>
            </a:r>
            <a:endParaRPr lang="zh-CN" altLang="en-US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2050" name="Picture 2" descr="C:\Users\lianxiang\Desktop\人物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70514" y="2933224"/>
            <a:ext cx="1934051" cy="2305050"/>
          </a:xfrm>
          <a:prstGeom prst="rect">
            <a:avLst/>
          </a:prstGeom>
          <a:noFill/>
        </p:spPr>
      </p:pic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824078" y="202697"/>
            <a:ext cx="4105275" cy="28469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79" tIns="34289" rIns="68579" bIns="34289">
            <a:spAutoFit/>
          </a:bodyPr>
          <a:lstStyle/>
          <a:p>
            <a:pPr algn="ctr" defTabSz="685800">
              <a:spcBef>
                <a:spcPct val="50000"/>
              </a:spcBef>
            </a:pPr>
            <a:r>
              <a:rPr lang="zh-CN" altLang="en-US" sz="1400" b="1" dirty="0">
                <a:solidFill>
                  <a:prstClr val="black"/>
                </a:solidFill>
                <a:latin typeface="楷体_GB2312" pitchFamily="49" charset="-122"/>
                <a:ea typeface="楷体_GB2312" pitchFamily="49" charset="-122"/>
              </a:rPr>
              <a:t>六年级数学</a:t>
            </a:r>
            <a:r>
              <a:rPr lang="en-US" altLang="zh-CN" sz="1400" b="1" dirty="0">
                <a:solidFill>
                  <a:prstClr val="black"/>
                </a:solidFill>
                <a:latin typeface="楷体_GB2312" pitchFamily="49" charset="-122"/>
                <a:ea typeface="楷体_GB2312" pitchFamily="49" charset="-122"/>
              </a:rPr>
              <a:t>·</a:t>
            </a:r>
            <a:r>
              <a:rPr lang="zh-CN" altLang="en-US" sz="1400" b="1" dirty="0">
                <a:solidFill>
                  <a:prstClr val="black"/>
                </a:solidFill>
                <a:latin typeface="楷体_GB2312" pitchFamily="49" charset="-122"/>
                <a:ea typeface="楷体_GB2312" pitchFamily="49" charset="-122"/>
              </a:rPr>
              <a:t>上    新课标</a:t>
            </a:r>
            <a:r>
              <a:rPr lang="en-US" altLang="zh-CN" sz="1400" b="1" dirty="0">
                <a:solidFill>
                  <a:prstClr val="black"/>
                </a:solidFill>
                <a:latin typeface="楷体_GB2312" pitchFamily="49" charset="-122"/>
                <a:ea typeface="楷体_GB2312" pitchFamily="49" charset="-122"/>
              </a:rPr>
              <a:t>[</a:t>
            </a:r>
            <a:r>
              <a:rPr lang="zh-CN" altLang="en-US" sz="1400" b="1" dirty="0">
                <a:solidFill>
                  <a:prstClr val="black"/>
                </a:solidFill>
                <a:latin typeface="楷体_GB2312" pitchFamily="49" charset="-122"/>
                <a:ea typeface="楷体_GB2312" pitchFamily="49" charset="-122"/>
              </a:rPr>
              <a:t>冀教</a:t>
            </a:r>
            <a:r>
              <a:rPr lang="en-US" altLang="zh-CN" sz="1400" b="1" dirty="0">
                <a:solidFill>
                  <a:prstClr val="black"/>
                </a:solidFill>
                <a:latin typeface="楷体_GB2312" pitchFamily="49" charset="-122"/>
                <a:ea typeface="楷体_GB2312" pitchFamily="49" charset="-122"/>
              </a:rPr>
              <a:t>]    </a:t>
            </a:r>
            <a:r>
              <a:rPr lang="zh-CN" altLang="en-US" sz="1400" b="1" dirty="0">
                <a:solidFill>
                  <a:prstClr val="black"/>
                </a:solidFill>
                <a:latin typeface="楷体_GB2312" pitchFamily="49" charset="-122"/>
                <a:ea typeface="楷体_GB2312" pitchFamily="49" charset="-122"/>
              </a:rPr>
              <a:t>第</a:t>
            </a:r>
            <a:r>
              <a:rPr lang="en-US" altLang="zh-CN" sz="1400" b="1" dirty="0">
                <a:solidFill>
                  <a:prstClr val="black"/>
                </a:solidFill>
                <a:latin typeface="楷体_GB2312" pitchFamily="49" charset="-122"/>
                <a:ea typeface="楷体_GB2312" pitchFamily="49" charset="-122"/>
              </a:rPr>
              <a:t>7</a:t>
            </a:r>
            <a:r>
              <a:rPr lang="zh-CN" altLang="en-US" sz="1400" b="1" dirty="0">
                <a:solidFill>
                  <a:prstClr val="black"/>
                </a:solidFill>
                <a:latin typeface="楷体_GB2312" pitchFamily="49" charset="-122"/>
                <a:ea typeface="楷体_GB2312" pitchFamily="49" charset="-122"/>
              </a:rPr>
              <a:t>单元</a:t>
            </a:r>
          </a:p>
        </p:txBody>
      </p:sp>
      <p:sp>
        <p:nvSpPr>
          <p:cNvPr id="13" name="矩形 12"/>
          <p:cNvSpPr/>
          <p:nvPr/>
        </p:nvSpPr>
        <p:spPr>
          <a:xfrm>
            <a:off x="3182036" y="4227935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79848" y="1185549"/>
            <a:ext cx="3997406" cy="299805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38022" y="1185549"/>
            <a:ext cx="3997406" cy="299805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4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1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4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15057" y="623217"/>
            <a:ext cx="6024724" cy="484746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lIns="68579" tIns="34289" rIns="68579" bIns="34289" rtlCol="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7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还记得我们曾经学过哪几种统计图吗？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205803" y="4374253"/>
            <a:ext cx="1924640" cy="484746"/>
          </a:xfrm>
          <a:prstGeom prst="rect">
            <a:avLst/>
          </a:prstGeom>
          <a:solidFill>
            <a:srgbClr val="FFFF00"/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68579" tIns="34289" rIns="68579" bIns="34289" rtlCol="0">
            <a:spAutoFit/>
          </a:bodyPr>
          <a:lstStyle/>
          <a:p>
            <a:pPr algn="ctr" defTabSz="685800">
              <a:spcBef>
                <a:spcPct val="50000"/>
              </a:spcBef>
            </a:pPr>
            <a:r>
              <a:rPr lang="zh-CN" altLang="en-US" sz="27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条形统计图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743681" y="4374253"/>
            <a:ext cx="1869741" cy="484746"/>
          </a:xfrm>
          <a:prstGeom prst="rect">
            <a:avLst/>
          </a:prstGeom>
          <a:solidFill>
            <a:srgbClr val="FFFF00"/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lIns="68579" tIns="34289" rIns="68579" bIns="34289" rtlCol="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7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折线统计图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8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1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4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pic>
        <p:nvPicPr>
          <p:cNvPr id="1028" name="Picture 4" descr="C:\Users\lianxiang\Desktop\解读做ppt图标\问题导入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5722" y="302220"/>
            <a:ext cx="1421566" cy="416068"/>
          </a:xfrm>
          <a:prstGeom prst="rect">
            <a:avLst/>
          </a:prstGeom>
          <a:noFill/>
        </p:spPr>
      </p:pic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59754" y="1065830"/>
            <a:ext cx="3249722" cy="228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499" tIns="35099" rIns="67499" bIns="35099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中国队在第</a:t>
            </a:r>
            <a:r>
              <a:rPr lang="en-US" altLang="zh-CN" sz="2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</a:t>
            </a:r>
            <a:r>
              <a:rPr lang="zh-CN" altLang="en-US" sz="2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届至第</a:t>
            </a:r>
            <a:r>
              <a:rPr lang="en-US" altLang="zh-CN" sz="2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2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届国际奥林匹克运动会上获得金牌数统计如右</a:t>
            </a:r>
            <a:r>
              <a:rPr lang="en-US" altLang="zh-CN" sz="2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endParaRPr lang="zh-CN" altLang="en-US" sz="2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4161963" y="510252"/>
          <a:ext cx="2839212" cy="474407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370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35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届数</a:t>
                      </a:r>
                      <a:endParaRPr lang="zh-CN" sz="21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金牌数</a:t>
                      </a:r>
                      <a:r>
                        <a:rPr lang="en-US" sz="2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sz="2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枚</a:t>
                      </a:r>
                      <a:r>
                        <a:rPr lang="en-US" sz="2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sz="21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23</a:t>
                      </a:r>
                      <a:endParaRPr lang="zh-CN" sz="21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</a:t>
                      </a:r>
                      <a:endParaRPr lang="zh-CN" sz="21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</a:t>
                      </a:r>
                      <a:endParaRPr lang="zh-CN" sz="21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  <a:endParaRPr lang="zh-CN" sz="21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</a:t>
                      </a:r>
                      <a:endParaRPr lang="zh-CN" sz="21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</a:t>
                      </a:r>
                      <a:endParaRPr lang="zh-CN" sz="21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26</a:t>
                      </a:r>
                      <a:endParaRPr lang="zh-CN" sz="21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</a:t>
                      </a:r>
                      <a:endParaRPr lang="zh-CN" sz="21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27</a:t>
                      </a:r>
                      <a:endParaRPr lang="zh-CN" sz="21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</a:t>
                      </a:r>
                      <a:endParaRPr lang="zh-CN" sz="21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</a:t>
                      </a:r>
                      <a:endParaRPr lang="zh-CN" sz="21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32</a:t>
                      </a:r>
                      <a:endParaRPr lang="zh-CN" sz="21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29</a:t>
                      </a:r>
                      <a:endParaRPr lang="zh-CN" sz="21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51</a:t>
                      </a:r>
                      <a:endParaRPr lang="zh-CN" sz="21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</a:t>
                      </a:r>
                      <a:endParaRPr lang="zh-CN" sz="21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38</a:t>
                      </a:r>
                      <a:endParaRPr lang="zh-CN" sz="21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1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4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66562" y="108001"/>
            <a:ext cx="5803423" cy="624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499" tIns="35099" rIns="67499" bIns="35099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上面的数据可以用下面两种统计图表示</a:t>
            </a:r>
            <a:r>
              <a:rPr lang="en-US" altLang="zh-CN" sz="2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endParaRPr lang="zh-CN" altLang="en-US" sz="2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w229d.jpg" descr="id:2147508410;FounderCES"/>
          <p:cNvPicPr/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6599" y="977336"/>
            <a:ext cx="4209817" cy="3033009"/>
          </a:xfrm>
          <a:prstGeom prst="rect">
            <a:avLst/>
          </a:prstGeom>
        </p:spPr>
      </p:pic>
      <p:pic>
        <p:nvPicPr>
          <p:cNvPr id="8" name="w229e.jpg" descr="id:2147508417;FounderCES"/>
          <p:cNvPicPr/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86514" y="977336"/>
            <a:ext cx="4070298" cy="3033009"/>
          </a:xfrm>
          <a:prstGeom prst="rect">
            <a:avLst/>
          </a:prstGeom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79297" y="4005521"/>
            <a:ext cx="8239065" cy="55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499" tIns="35099" rIns="67499" bIns="35099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用条形统计图和折线统计图表示中国队获得金牌数各有什么优点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zh-CN" altLang="en-US" sz="21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89512" y="4504071"/>
            <a:ext cx="6929436" cy="55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499" tIns="35099" rIns="67499" bIns="35099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条形统计图和折线统计图表示数据时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各有什么特点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zh-CN" altLang="en-US" sz="21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1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4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45922" y="2551986"/>
            <a:ext cx="8426785" cy="113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499" tIns="35099" rIns="67499" bIns="35099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3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①从条形统计图中</a:t>
            </a:r>
            <a:r>
              <a:rPr lang="en-US" altLang="zh-CN" sz="23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3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可以明显地看出中国队在第</a:t>
            </a:r>
            <a:r>
              <a:rPr lang="en-US" altLang="zh-CN" sz="23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</a:t>
            </a:r>
            <a:r>
              <a:rPr lang="zh-CN" altLang="en-US" sz="23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届至第</a:t>
            </a:r>
            <a:r>
              <a:rPr lang="en-US" altLang="zh-CN" sz="23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23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届国际奥林匹克运动会上获得金牌数的情况。</a:t>
            </a:r>
          </a:p>
        </p:txBody>
      </p:sp>
      <p:pic>
        <p:nvPicPr>
          <p:cNvPr id="7" name="w229d.jpg" descr="id:2147508410;FounderCES"/>
          <p:cNvPicPr/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5216" y="177961"/>
            <a:ext cx="2746961" cy="1979078"/>
          </a:xfrm>
          <a:prstGeom prst="rect">
            <a:avLst/>
          </a:prstGeom>
        </p:spPr>
      </p:pic>
      <p:pic>
        <p:nvPicPr>
          <p:cNvPr id="8" name="w229e.jpg" descr="id:2147508417;FounderCES"/>
          <p:cNvPicPr/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78668" y="177961"/>
            <a:ext cx="2655923" cy="1979078"/>
          </a:xfrm>
          <a:prstGeom prst="rect">
            <a:avLst/>
          </a:prstGeom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91122" y="2116866"/>
            <a:ext cx="8239065" cy="55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499" tIns="35099" rIns="67499" bIns="35099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用条形统计图和折线统计图表示中国队获得金牌数各有什么优点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zh-CN" altLang="en-US" sz="21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00721" y="3475880"/>
            <a:ext cx="8426785" cy="1663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499" tIns="35099" rIns="67499" bIns="35099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3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②从折线统计图中</a:t>
            </a:r>
            <a:r>
              <a:rPr lang="en-US" altLang="zh-CN" sz="23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3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不但可以看出中国队在第</a:t>
            </a:r>
            <a:r>
              <a:rPr lang="en-US" altLang="zh-CN" sz="23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</a:t>
            </a:r>
            <a:r>
              <a:rPr lang="zh-CN" altLang="en-US" sz="23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届至第</a:t>
            </a:r>
            <a:r>
              <a:rPr lang="en-US" altLang="zh-CN" sz="23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23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届国际奥林匹克运动会上获得金牌数的情况</a:t>
            </a:r>
            <a:r>
              <a:rPr lang="en-US" altLang="zh-CN" sz="23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3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而且可以看出我国体育运动的发展近年来呈进步趋势。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1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4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06310" y="2814533"/>
            <a:ext cx="8426785" cy="624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499" tIns="35099" rIns="67499" bIns="35099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①条形统计图特点</a:t>
            </a:r>
            <a:r>
              <a:rPr lang="en-US" altLang="zh-CN" sz="2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很容易看出各种数量的多少。</a:t>
            </a:r>
          </a:p>
        </p:txBody>
      </p:sp>
      <p:pic>
        <p:nvPicPr>
          <p:cNvPr id="7" name="w229d.jpg" descr="id:2147508410;FounderCES"/>
          <p:cNvPicPr/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5216" y="177961"/>
            <a:ext cx="2746961" cy="1979078"/>
          </a:xfrm>
          <a:prstGeom prst="rect">
            <a:avLst/>
          </a:prstGeom>
        </p:spPr>
      </p:pic>
      <p:pic>
        <p:nvPicPr>
          <p:cNvPr id="8" name="w229e.jpg" descr="id:2147508417;FounderCES"/>
          <p:cNvPicPr/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78668" y="177961"/>
            <a:ext cx="2655923" cy="1979078"/>
          </a:xfrm>
          <a:prstGeom prst="rect">
            <a:avLst/>
          </a:prstGeom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91122" y="2116866"/>
            <a:ext cx="8239065" cy="55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499" tIns="35099" rIns="67499" bIns="35099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条形统计图和折线统计图表示数据时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各有什么特点</a:t>
            </a:r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zh-CN" altLang="en-US" sz="21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00721" y="3475882"/>
            <a:ext cx="8426785" cy="1178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499" tIns="35099" rIns="67499" bIns="35099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②折线统计图特点</a:t>
            </a:r>
            <a:r>
              <a:rPr lang="en-US" altLang="zh-CN" sz="2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不但可以表示出数量的多少</a:t>
            </a:r>
            <a:r>
              <a:rPr lang="en-US" altLang="zh-CN" sz="2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而且能够清楚地表示数量的增减变化情况。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1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4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813" y="288759"/>
            <a:ext cx="2544997" cy="691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C:\Users\lianxiang\Desktop\人物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6715887" y="2596379"/>
            <a:ext cx="2077879" cy="2305050"/>
          </a:xfrm>
          <a:prstGeom prst="rect">
            <a:avLst/>
          </a:prstGeom>
          <a:noFill/>
        </p:spPr>
      </p:pic>
      <p:sp>
        <p:nvSpPr>
          <p:cNvPr id="8" name="矩形 7"/>
          <p:cNvSpPr/>
          <p:nvPr/>
        </p:nvSpPr>
        <p:spPr>
          <a:xfrm>
            <a:off x="496186" y="1214269"/>
            <a:ext cx="7203335" cy="692495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7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条形统计图可以清楚地表示各种数量的多少；</a:t>
            </a:r>
            <a:endParaRPr lang="zh-CN" altLang="zh-CN" sz="27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96183" y="2067670"/>
            <a:ext cx="7954646" cy="692495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7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折线统计图能够很清楚地反映数量的增减变化；</a:t>
            </a:r>
            <a:endParaRPr lang="zh-CN" altLang="zh-CN" sz="27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25076" y="2978077"/>
            <a:ext cx="7954646" cy="692495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7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扇形统计图表示部分与整体的关系。</a:t>
            </a:r>
            <a:endParaRPr lang="zh-CN" altLang="zh-CN" sz="27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007BD3">
                <a:alpha val="52000"/>
                <a:lumMod val="56000"/>
                <a:lumOff val="44000"/>
              </a:srgbClr>
            </a:gs>
            <a:gs pos="100000">
              <a:srgbClr val="03437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lianxiang\Desktop\花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70269" y="-137161"/>
            <a:ext cx="3717431" cy="1583116"/>
          </a:xfrm>
          <a:prstGeom prst="rect">
            <a:avLst/>
          </a:prstGeom>
          <a:noFill/>
        </p:spPr>
      </p:pic>
      <p:pic>
        <p:nvPicPr>
          <p:cNvPr id="6" name="Picture 3" descr="C:\Users\lianxiang\Desktop\课件用图\3.tif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5844482" y="3118853"/>
            <a:ext cx="2379570" cy="1933685"/>
          </a:xfrm>
          <a:prstGeom prst="rect">
            <a:avLst/>
          </a:prstGeom>
          <a:noFill/>
        </p:spPr>
      </p:pic>
      <p:pic>
        <p:nvPicPr>
          <p:cNvPr id="7" name="Picture 4" descr="C:\Users\lianxiang\Desktop\课件用图\2.tif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7562912" y="3419313"/>
            <a:ext cx="1721051" cy="1475836"/>
          </a:xfrm>
          <a:prstGeom prst="rect">
            <a:avLst/>
          </a:prstGeom>
          <a:noFill/>
        </p:spPr>
      </p:pic>
      <p:pic>
        <p:nvPicPr>
          <p:cNvPr id="12" name="Picture 9" descr="C:\Users\lianxiang\Desktop\课件用图\4.tif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7170979" y="2620341"/>
            <a:ext cx="1430288" cy="1312232"/>
          </a:xfrm>
          <a:prstGeom prst="rect">
            <a:avLst/>
          </a:prstGeom>
          <a:noFill/>
        </p:spPr>
      </p:pic>
      <p:grpSp>
        <p:nvGrpSpPr>
          <p:cNvPr id="8" name="组合 7"/>
          <p:cNvGrpSpPr/>
          <p:nvPr/>
        </p:nvGrpSpPr>
        <p:grpSpPr>
          <a:xfrm>
            <a:off x="-5910" y="36094"/>
            <a:ext cx="4453890" cy="5238274"/>
            <a:chOff x="0" y="0"/>
            <a:chExt cx="9352" cy="10999"/>
          </a:xfrm>
        </p:grpSpPr>
        <p:grpSp>
          <p:nvGrpSpPr>
            <p:cNvPr id="14" name="组合 13"/>
            <p:cNvGrpSpPr/>
            <p:nvPr/>
          </p:nvGrpSpPr>
          <p:grpSpPr>
            <a:xfrm>
              <a:off x="0" y="0"/>
              <a:ext cx="9352" cy="9292"/>
              <a:chOff x="0" y="0"/>
              <a:chExt cx="5938746" cy="5900285"/>
            </a:xfrm>
          </p:grpSpPr>
          <p:pic>
            <p:nvPicPr>
              <p:cNvPr id="14343" name="Picture 7" descr="C:\Users\Administrator\Desktop\u=1057502519,3342492768&amp;fm=214&amp;gp=0.jpg"/>
              <p:cNvPicPr>
                <a:picLocks noChangeAspect="1" noChangeArrowheads="1" noCrop="1"/>
              </p:cNvPicPr>
              <p:nvPr/>
            </p:nvPicPr>
            <p:blipFill>
              <a:blip r:embed="rId6" cstate="email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871411" cy="5900285"/>
              </a:xfrm>
              <a:prstGeom prst="rect">
                <a:avLst/>
              </a:prstGeom>
              <a:noFill/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7" cstate="email"/>
              <a:srcRect/>
              <a:stretch>
                <a:fillRect/>
              </a:stretch>
            </p:blipFill>
            <p:spPr bwMode="auto">
              <a:xfrm>
                <a:off x="4801804" y="5650029"/>
                <a:ext cx="1136942" cy="234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050" name="Picture 2" descr="C:\Users\lianxiang\Desktop\人物.pn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144" y="6159"/>
              <a:ext cx="4061" cy="4840"/>
            </a:xfrm>
            <a:prstGeom prst="rect">
              <a:avLst/>
            </a:prstGeom>
            <a:noFill/>
          </p:spPr>
        </p:pic>
      </p:grpSp>
      <p:sp>
        <p:nvSpPr>
          <p:cNvPr id="3" name="文本框 2"/>
          <p:cNvSpPr txBox="1"/>
          <p:nvPr/>
        </p:nvSpPr>
        <p:spPr>
          <a:xfrm>
            <a:off x="3216595" y="2623661"/>
            <a:ext cx="1007745" cy="900244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defTabSz="685800"/>
            <a:r>
              <a:rPr lang="zh-CN" altLang="en-US" sz="5400" b="1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effectLst>
                  <a:glow rad="228600">
                    <a:srgbClr val="70AD47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anose="02010800040101010101" pitchFamily="2" charset="-122"/>
                <a:ea typeface="华文隶书" panose="02010800040101010101" pitchFamily="2" charset="-122"/>
              </a:rPr>
              <a:t>再</a:t>
            </a:r>
            <a:r>
              <a:rPr lang="zh-CN" altLang="en-US" sz="5400" b="1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effectLst>
                  <a:glow rad="228600">
                    <a:srgbClr val="70AD47">
                      <a:satMod val="175000"/>
                      <a:alpha val="40000"/>
                    </a:srgbClr>
                  </a:glow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  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527712" y="2620328"/>
            <a:ext cx="1007745" cy="900244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defTabSz="685800"/>
            <a:r>
              <a:rPr lang="zh-CN" altLang="en-US" sz="5400" b="1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effectLst>
                  <a:glow rad="228600">
                    <a:srgbClr val="70AD47">
                      <a:satMod val="175000"/>
                      <a:alpha val="40000"/>
                    </a:srgbClr>
                  </a:glow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华文隶书" panose="02010800040101010101" pitchFamily="2" charset="-122"/>
                <a:ea typeface="华文隶书" panose="02010800040101010101" pitchFamily="2" charset="-122"/>
              </a:rPr>
              <a:t>见</a:t>
            </a:r>
            <a:r>
              <a:rPr lang="zh-CN" altLang="en-US" sz="5400" b="1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effectLst>
                  <a:glow rad="228600">
                    <a:srgbClr val="70AD47">
                      <a:satMod val="175000"/>
                      <a:alpha val="40000"/>
                    </a:srgbClr>
                  </a:glow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 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4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3" grpId="3"/>
      <p:bldP spid="3" grpId="4"/>
      <p:bldP spid="3" grpId="5"/>
      <p:bldP spid="3" grpId="6"/>
      <p:bldP spid="3" grpId="7"/>
      <p:bldP spid="3" grpId="8"/>
      <p:bldP spid="3" grpId="9"/>
      <p:bldP spid="3" grpId="10"/>
      <p:bldP spid="3" grpId="11"/>
      <p:bldP spid="3" grpId="12"/>
      <p:bldP spid="3" grpId="13"/>
      <p:bldP spid="3" grpId="14"/>
      <p:bldP spid="3" grpId="15"/>
      <p:bldP spid="3" grpId="16"/>
      <p:bldP spid="3" grpId="17"/>
      <p:bldP spid="3" grpId="18"/>
      <p:bldP spid="3" grpId="19"/>
      <p:bldP spid="3" grpId="20"/>
      <p:bldP spid="3" grpId="21"/>
      <p:bldP spid="3" grpId="22"/>
      <p:bldP spid="3" grpId="23"/>
      <p:bldP spid="3" grpId="24"/>
      <p:bldP spid="3" grpId="25"/>
      <p:bldP spid="3" grpId="26"/>
      <p:bldP spid="3" grpId="27"/>
      <p:bldP spid="3" grpId="28"/>
      <p:bldP spid="3" grpId="29"/>
      <p:bldP spid="3" grpId="30"/>
      <p:bldP spid="3" grpId="31"/>
      <p:bldP spid="3" grpId="32"/>
      <p:bldP spid="3" grpId="33"/>
      <p:bldP spid="3" grpId="34"/>
      <p:bldP spid="3" grpId="35"/>
      <p:bldP spid="3" grpId="36"/>
      <p:bldP spid="3" grpId="37"/>
      <p:bldP spid="3" grpId="38"/>
      <p:bldP spid="3" grpId="39"/>
      <p:bldP spid="3" grpId="40"/>
      <p:bldP spid="3" grpId="41"/>
      <p:bldP spid="3" grpId="42"/>
      <p:bldP spid="3" grpId="43"/>
      <p:bldP spid="3" grpId="44"/>
      <p:bldP spid="3" grpId="45"/>
      <p:bldP spid="3" grpId="46"/>
      <p:bldP spid="3" grpId="47"/>
      <p:bldP spid="3" grpId="48"/>
      <p:bldP spid="3" grpId="49"/>
      <p:bldP spid="4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</Words>
  <Application>Microsoft Office PowerPoint</Application>
  <PresentationFormat>全屏显示(16:9)</PresentationFormat>
  <Paragraphs>39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黑体</vt:lpstr>
      <vt:lpstr>华文楷体</vt:lpstr>
      <vt:lpstr>华文隶书</vt:lpstr>
      <vt:lpstr>楷体_GB2312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2021-11-09T08:09:00Z</dcterms:created>
  <dcterms:modified xsi:type="dcterms:W3CDTF">2023-01-16T19:51:15Z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650F2723F0094D2780F24DCCC336FCE8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