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55C8-9A2A-40E9-BE54-A0F7631EFFE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637E-8D49-4084-BFB2-AA43326A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DAD2-0E6A-4211-A0A2-A6B3A1D62519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255C1-D383-4985-AE9E-E8D352723F4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5F2102-B294-41EB-8CF5-4635714A5D9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F3E3C-52B8-4D61-A6D8-777ECEBFE853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DEC32-3B2D-475F-A928-E3DAB09C102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E85C2-F87E-4F0F-B8F0-D979CE52B683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EAA01-1F07-438E-81D9-91BE6E5B9D8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20961-DAA4-46F9-90E9-97FED80E0B2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23BC-B1E6-4058-A223-397D9300BA8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EAB58-CBBB-4D34-8A3B-A93A1B291B3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B02EE2-DC4D-4040-9270-7F3AC3A6EFD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8D4014-EE5A-474E-8016-69861335D5B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5</a:t>
            </a:r>
            <a:r>
              <a:rPr lang="zh-CN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Do you have a soccer ball?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763688" y="3292369"/>
            <a:ext cx="525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A(2a～2d)</a:t>
            </a:r>
            <a:endParaRPr lang="en-US" altLang="zh-CN" sz="36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3375" y="531307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371600"/>
            <a:ext cx="6096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266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6670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667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962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962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0200" y="5257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5257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48672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33600" y="2057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20574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7800" y="3352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43200" y="3352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5325" y="1219200"/>
            <a:ext cx="623887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0" y="5867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319213"/>
            <a:ext cx="6172200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1219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0" y="2362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2200" y="3962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5638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838200" y="1219200"/>
            <a:ext cx="74676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2200" b="1" dirty="0">
                <a:solidFill>
                  <a:srgbClr val="000000"/>
                </a:solidFill>
                <a:latin typeface="Courier New" panose="02070309020205020404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 Jane have a tennis ball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？简有一个网球吗？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黑体" panose="02010609060101010101" pitchFamily="49" charset="-122"/>
              </a:rPr>
              <a:t>—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doesn't.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她没有。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Does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＋主语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第三人称单数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have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…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？询问第三人称单数的主语是否拥有某物。肯定回答：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主语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第三人称单数人称代词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does.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否定回答：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No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主语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第三人称单数人称代词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doesn't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仿宋_GB2312"/>
                <a:ea typeface="仿宋_GB2312" pitchFamily="49" charset="-122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Does he have a brother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？他有一个兄弟吗？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仿宋_GB2312"/>
                <a:ea typeface="仿宋_GB2312" pitchFamily="49" charset="-122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he does.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他有。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685800" y="1066800"/>
            <a:ext cx="80772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Let's go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！咱们走吧！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(1)let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是动词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允许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让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常用来引导祈使句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其句型结构为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let sb. do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让某人做某事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。当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sb.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为人称代词时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必须用宾格形式。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(2)let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仿宋_GB2312" pitchFamily="49" charset="-122"/>
              </a:rPr>
              <a:t>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let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us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的缩写形式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其后接动词原形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通常表示建议、请求或命令。其肯定回答为：</a:t>
            </a:r>
            <a:r>
              <a:rPr lang="zh-CN" altLang="en-US" sz="2200" dirty="0">
                <a:solidFill>
                  <a:srgbClr val="000000"/>
                </a:solidFill>
                <a:latin typeface="Courier New" panose="02070309020205020404"/>
              </a:rPr>
              <a:t>“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OK.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</a:rPr>
              <a:t>”“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right.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</a:rPr>
              <a:t>”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let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仿宋_GB2312" pitchFamily="49" charset="-122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…”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。否定回答一般要用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Sorry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…”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等回答。</a:t>
            </a: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We're late.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我们迟到了。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be late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迟到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be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随主语而变化。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He is late.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他迟到了。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295400"/>
            <a:ext cx="74390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133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2743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3352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71600" y="46482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59436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85875"/>
            <a:ext cx="6781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429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4600" y="4114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7244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410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219200"/>
            <a:ext cx="601980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0" y="2286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2286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2286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2286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2286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6324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95400"/>
            <a:ext cx="72485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" y="4257675"/>
            <a:ext cx="7229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5908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2590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71600" y="38862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38862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8862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9530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7239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71600" y="25908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266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5908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71600" y="4572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572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全屏显示(4:3)</PresentationFormat>
  <Paragraphs>15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MingLiU_HKSCS</vt:lpstr>
      <vt:lpstr>仿宋_GB2312</vt:lpstr>
      <vt:lpstr>黑体</vt:lpstr>
      <vt:lpstr>华文新魏</vt:lpstr>
      <vt:lpstr>宋体</vt:lpstr>
      <vt:lpstr>微软雅黑</vt:lpstr>
      <vt:lpstr>Arial</vt:lpstr>
      <vt:lpstr>Calibri</vt:lpstr>
      <vt:lpstr>Courier New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2017-10-11T06:11:00Z</dcterms:created>
  <dcterms:modified xsi:type="dcterms:W3CDTF">2023-01-16T19:51:24Z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B3BC912B7CAC47F8938B053952E517CA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