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07" d="100"/>
          <a:sy n="107" d="100"/>
        </p:scale>
        <p:origin x="-8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9E0FE3-16B6-461B-ADE5-34CF740FFED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AAC4D0-5C73-43BF-B8A4-CD8479422CA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B96F5335-7F33-40A7-AD31-2E8A11EFF399}" type="slidenum">
              <a:rPr lang="zh-CN" altLang="en-US">
                <a:solidFill>
                  <a:prstClr val="black"/>
                </a:solidFill>
              </a:rPr>
              <a:t>5</a:t>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77192BB-5370-457B-A4F6-C948BA976BC8}"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D52C3940-34F4-4868-9AF3-FD12C34569E1}"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F441879F-1443-45B1-A1AF-F9BF09265AE9}"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solidFill>
                <a:srgbClr val="000000"/>
              </a:solidFill>
            </a:endParaRPr>
          </a:p>
        </p:txBody>
      </p:sp>
      <p:sp>
        <p:nvSpPr>
          <p:cNvPr id="5" name="页脚占位符 4"/>
          <p:cNvSpPr>
            <a:spLocks noGrp="1"/>
          </p:cNvSpPr>
          <p:nvPr>
            <p:ph type="ftr" sz="quarter" idx="11"/>
          </p:nvPr>
        </p:nvSpPr>
        <p:spPr/>
        <p:txBody>
          <a:bodyPr/>
          <a:lstStyle>
            <a:lvl1pPr>
              <a:defRPr/>
            </a:lvl1pPr>
          </a:lstStyle>
          <a:p>
            <a:endParaRPr lang="en-US" altLang="zh-CN">
              <a:solidFill>
                <a:srgbClr val="000000"/>
              </a:solidFill>
            </a:endParaRPr>
          </a:p>
        </p:txBody>
      </p:sp>
      <p:sp>
        <p:nvSpPr>
          <p:cNvPr id="6" name="灯片编号占位符 5"/>
          <p:cNvSpPr>
            <a:spLocks noGrp="1"/>
          </p:cNvSpPr>
          <p:nvPr>
            <p:ph type="sldNum" sz="quarter" idx="12"/>
          </p:nvPr>
        </p:nvSpPr>
        <p:spPr/>
        <p:txBody>
          <a:bodyPr/>
          <a:lstStyle>
            <a:lvl1pPr>
              <a:defRPr/>
            </a:lvl1pPr>
          </a:lstStyle>
          <a:p>
            <a:fld id="{14079EE0-7742-4E3F-982F-5FE362B55C4D}"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E61493EB-45FE-4041-9B50-380B6FFB9D1A}"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solidFill>
                <a:srgbClr val="000000"/>
              </a:solidFill>
            </a:endParaRPr>
          </a:p>
        </p:txBody>
      </p:sp>
      <p:sp>
        <p:nvSpPr>
          <p:cNvPr id="8" name="页脚占位符 7"/>
          <p:cNvSpPr>
            <a:spLocks noGrp="1"/>
          </p:cNvSpPr>
          <p:nvPr>
            <p:ph type="ftr" sz="quarter" idx="11"/>
          </p:nvPr>
        </p:nvSpPr>
        <p:spPr/>
        <p:txBody>
          <a:bodyPr/>
          <a:lstStyle>
            <a:lvl1pPr>
              <a:defRPr/>
            </a:lvl1pPr>
          </a:lstStyle>
          <a:p>
            <a:endParaRPr lang="en-US" altLang="zh-CN">
              <a:solidFill>
                <a:srgbClr val="000000"/>
              </a:solidFill>
            </a:endParaRPr>
          </a:p>
        </p:txBody>
      </p:sp>
      <p:sp>
        <p:nvSpPr>
          <p:cNvPr id="9" name="灯片编号占位符 8"/>
          <p:cNvSpPr>
            <a:spLocks noGrp="1"/>
          </p:cNvSpPr>
          <p:nvPr>
            <p:ph type="sldNum" sz="quarter" idx="12"/>
          </p:nvPr>
        </p:nvSpPr>
        <p:spPr/>
        <p:txBody>
          <a:bodyPr/>
          <a:lstStyle>
            <a:lvl1pPr>
              <a:defRPr/>
            </a:lvl1pPr>
          </a:lstStyle>
          <a:p>
            <a:fld id="{B9F915DF-745C-4FAD-954B-E3BAB93F8485}"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solidFill>
                <a:srgbClr val="000000"/>
              </a:solidFill>
            </a:endParaRPr>
          </a:p>
        </p:txBody>
      </p:sp>
      <p:sp>
        <p:nvSpPr>
          <p:cNvPr id="4" name="页脚占位符 3"/>
          <p:cNvSpPr>
            <a:spLocks noGrp="1"/>
          </p:cNvSpPr>
          <p:nvPr>
            <p:ph type="ftr" sz="quarter" idx="11"/>
          </p:nvPr>
        </p:nvSpPr>
        <p:spPr/>
        <p:txBody>
          <a:bodyPr/>
          <a:lstStyle>
            <a:lvl1pPr>
              <a:defRPr/>
            </a:lvl1pPr>
          </a:lstStyle>
          <a:p>
            <a:endParaRPr lang="en-US" altLang="zh-CN">
              <a:solidFill>
                <a:srgbClr val="000000"/>
              </a:solidFill>
            </a:endParaRPr>
          </a:p>
        </p:txBody>
      </p:sp>
      <p:sp>
        <p:nvSpPr>
          <p:cNvPr id="5" name="灯片编号占位符 4"/>
          <p:cNvSpPr>
            <a:spLocks noGrp="1"/>
          </p:cNvSpPr>
          <p:nvPr>
            <p:ph type="sldNum" sz="quarter" idx="12"/>
          </p:nvPr>
        </p:nvSpPr>
        <p:spPr/>
        <p:txBody>
          <a:bodyPr/>
          <a:lstStyle>
            <a:lvl1pPr>
              <a:defRPr/>
            </a:lvl1pPr>
          </a:lstStyle>
          <a:p>
            <a:fld id="{1047E3CB-F99A-4922-B149-0225F859DC4F}"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solidFill>
                <a:srgbClr val="000000"/>
              </a:solidFill>
            </a:endParaRPr>
          </a:p>
        </p:txBody>
      </p:sp>
      <p:sp>
        <p:nvSpPr>
          <p:cNvPr id="3" name="页脚占位符 2"/>
          <p:cNvSpPr>
            <a:spLocks noGrp="1"/>
          </p:cNvSpPr>
          <p:nvPr>
            <p:ph type="ftr" sz="quarter" idx="11"/>
          </p:nvPr>
        </p:nvSpPr>
        <p:spPr/>
        <p:txBody>
          <a:bodyPr/>
          <a:lstStyle>
            <a:lvl1pPr>
              <a:defRPr/>
            </a:lvl1pPr>
          </a:lstStyle>
          <a:p>
            <a:endParaRPr lang="en-US" altLang="zh-CN">
              <a:solidFill>
                <a:srgbClr val="000000"/>
              </a:solidFill>
            </a:endParaRPr>
          </a:p>
        </p:txBody>
      </p:sp>
      <p:sp>
        <p:nvSpPr>
          <p:cNvPr id="4" name="灯片编号占位符 3"/>
          <p:cNvSpPr>
            <a:spLocks noGrp="1"/>
          </p:cNvSpPr>
          <p:nvPr>
            <p:ph type="sldNum" sz="quarter" idx="12"/>
          </p:nvPr>
        </p:nvSpPr>
        <p:spPr/>
        <p:txBody>
          <a:bodyPr/>
          <a:lstStyle>
            <a:lvl1pPr>
              <a:defRPr/>
            </a:lvl1pPr>
          </a:lstStyle>
          <a:p>
            <a:fld id="{424A9013-4112-41A0-857F-5A14CC4D6606}"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D24051C9-0CB1-4940-8762-C0E37FE373EF}"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solidFill>
                <a:srgbClr val="000000"/>
              </a:solidFill>
            </a:endParaRPr>
          </a:p>
        </p:txBody>
      </p:sp>
      <p:sp>
        <p:nvSpPr>
          <p:cNvPr id="6" name="页脚占位符 5"/>
          <p:cNvSpPr>
            <a:spLocks noGrp="1"/>
          </p:cNvSpPr>
          <p:nvPr>
            <p:ph type="ftr" sz="quarter" idx="11"/>
          </p:nvPr>
        </p:nvSpPr>
        <p:spPr/>
        <p:txBody>
          <a:bodyPr/>
          <a:lstStyle>
            <a:lvl1pPr>
              <a:defRPr/>
            </a:lvl1pPr>
          </a:lstStyle>
          <a:p>
            <a:endParaRPr lang="en-US" altLang="zh-CN">
              <a:solidFill>
                <a:srgbClr val="000000"/>
              </a:solidFill>
            </a:endParaRPr>
          </a:p>
        </p:txBody>
      </p:sp>
      <p:sp>
        <p:nvSpPr>
          <p:cNvPr id="7" name="灯片编号占位符 6"/>
          <p:cNvSpPr>
            <a:spLocks noGrp="1"/>
          </p:cNvSpPr>
          <p:nvPr>
            <p:ph type="sldNum" sz="quarter" idx="12"/>
          </p:nvPr>
        </p:nvSpPr>
        <p:spPr/>
        <p:txBody>
          <a:bodyPr/>
          <a:lstStyle>
            <a:lvl1pPr>
              <a:defRPr/>
            </a:lvl1pPr>
          </a:lstStyle>
          <a:p>
            <a:fld id="{53FA9035-678F-4254-B240-AA35B252C69B}" type="slidenum">
              <a:rPr lang="zh-CN" altLang="en-US">
                <a:solidFill>
                  <a:srgbClr val="000000"/>
                </a:solidFill>
              </a:rPr>
              <a:t>‹#›</a:t>
            </a:fld>
            <a:endParaRPr lang="en-US" altLang="zh-CN">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2253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253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pPr fontAlgn="base">
              <a:spcBef>
                <a:spcPct val="0"/>
              </a:spcBef>
              <a:spcAft>
                <a:spcPct val="0"/>
              </a:spcAft>
            </a:pPr>
            <a:endParaRPr lang="en-US" altLang="zh-CN">
              <a:solidFill>
                <a:srgbClr val="000000"/>
              </a:solidFill>
            </a:endParaRPr>
          </a:p>
        </p:txBody>
      </p:sp>
      <p:sp>
        <p:nvSpPr>
          <p:cNvPr id="2253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pPr fontAlgn="base">
              <a:spcBef>
                <a:spcPct val="0"/>
              </a:spcBef>
              <a:spcAft>
                <a:spcPct val="0"/>
              </a:spcAft>
            </a:pPr>
            <a:endParaRPr lang="en-US" altLang="zh-CN">
              <a:solidFill>
                <a:srgbClr val="000000"/>
              </a:solidFill>
            </a:endParaRPr>
          </a:p>
        </p:txBody>
      </p:sp>
      <p:sp>
        <p:nvSpPr>
          <p:cNvPr id="2253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pPr fontAlgn="base">
              <a:spcBef>
                <a:spcPct val="0"/>
              </a:spcBef>
              <a:spcAft>
                <a:spcPct val="0"/>
              </a:spcAft>
            </a:pPr>
            <a:fld id="{59291EB0-1874-4A78-9D93-29542814DA05}" type="slidenum">
              <a:rPr lang="zh-CN" altLang="en-US">
                <a:solidFill>
                  <a:srgbClr val="000000"/>
                </a:solidFill>
              </a:rPr>
              <a:t>‹#›</a:t>
            </a:fld>
            <a:endParaRPr lang="en-US" altLang="zh-CN">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5.png"/><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p:cNvSpPr>
          <p:nvPr/>
        </p:nvSpPr>
        <p:spPr bwMode="auto">
          <a:xfrm>
            <a:off x="765174" y="1662906"/>
            <a:ext cx="7477125" cy="1570037"/>
          </a:xfrm>
          <a:prstGeom prst="rect">
            <a:avLst/>
          </a:prstGeom>
        </p:spPr>
        <p:txBody>
          <a:bodyPr wrap="none" fromWordArt="1">
            <a:prstTxWarp prst="textDeflate">
              <a:avLst>
                <a:gd name="adj" fmla="val 18750"/>
              </a:avLst>
            </a:prstTxWarp>
          </a:bodyPr>
          <a:lstStyle/>
          <a:p>
            <a:pPr algn="ctr" fontAlgn="base">
              <a:spcBef>
                <a:spcPct val="0"/>
              </a:spcBef>
              <a:spcAft>
                <a:spcPct val="0"/>
              </a:spcAft>
            </a:pPr>
            <a:r>
              <a:rPr lang="en-US" altLang="zh-CN" sz="4400" b="1" dirty="0">
                <a:ln w="9525">
                  <a:solidFill>
                    <a:srgbClr val="000000"/>
                  </a:solidFill>
                  <a:round/>
                </a:ln>
                <a:solidFill>
                  <a:srgbClr val="000000"/>
                </a:solidFill>
                <a:latin typeface="宋体" panose="02010600030101010101" pitchFamily="2" charset="-122"/>
              </a:rPr>
              <a:t>21.2</a:t>
            </a:r>
            <a:r>
              <a:rPr lang="zh-CN" altLang="en-US" sz="4400" b="1" dirty="0">
                <a:ln w="9525">
                  <a:solidFill>
                    <a:srgbClr val="000000"/>
                  </a:solidFill>
                  <a:round/>
                </a:ln>
                <a:solidFill>
                  <a:srgbClr val="000000"/>
                </a:solidFill>
                <a:latin typeface="宋体" panose="02010600030101010101" pitchFamily="2" charset="-122"/>
              </a:rPr>
              <a:t>一次函数的图象和性质</a:t>
            </a:r>
          </a:p>
        </p:txBody>
      </p:sp>
      <p:sp>
        <p:nvSpPr>
          <p:cNvPr id="5" name="矩形 4"/>
          <p:cNvSpPr/>
          <p:nvPr/>
        </p:nvSpPr>
        <p:spPr>
          <a:xfrm>
            <a:off x="0" y="5554320"/>
            <a:ext cx="9143999" cy="497205"/>
          </a:xfrm>
          <a:prstGeom prst="rect">
            <a:avLst/>
          </a:prstGeom>
        </p:spPr>
        <p:txBody>
          <a:bodyPr wrap="square">
            <a:spAutoFit/>
          </a:bodyPr>
          <a:lstStyle/>
          <a:p>
            <a:pPr marL="34290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7488" y="2481263"/>
            <a:ext cx="1697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a:solidFill>
                  <a:srgbClr val="000000"/>
                </a:solidFill>
                <a:latin typeface="Times New Roman" panose="02020603050405020304" pitchFamily="18" charset="0"/>
              </a:rPr>
              <a:t>结论</a:t>
            </a:r>
            <a:r>
              <a:rPr lang="en-US" altLang="zh-CN" sz="2400" b="1">
                <a:solidFill>
                  <a:srgbClr val="000000"/>
                </a:solidFill>
                <a:latin typeface="Times New Roman" panose="02020603050405020304" pitchFamily="18" charset="0"/>
              </a:rPr>
              <a:t>2</a:t>
            </a:r>
          </a:p>
        </p:txBody>
      </p:sp>
      <p:grpSp>
        <p:nvGrpSpPr>
          <p:cNvPr id="13315" name="Group 3"/>
          <p:cNvGrpSpPr/>
          <p:nvPr/>
        </p:nvGrpSpPr>
        <p:grpSpPr bwMode="auto">
          <a:xfrm>
            <a:off x="485775" y="252413"/>
            <a:ext cx="8270875" cy="2305050"/>
            <a:chOff x="0" y="0"/>
            <a:chExt cx="5210" cy="1452"/>
          </a:xfrm>
        </p:grpSpPr>
        <p:grpSp>
          <p:nvGrpSpPr>
            <p:cNvPr id="13316" name="Group 4"/>
            <p:cNvGrpSpPr/>
            <p:nvPr/>
          </p:nvGrpSpPr>
          <p:grpSpPr bwMode="auto">
            <a:xfrm>
              <a:off x="0" y="4"/>
              <a:ext cx="1577" cy="1436"/>
              <a:chOff x="0" y="0"/>
              <a:chExt cx="1577" cy="1436"/>
            </a:xfrm>
          </p:grpSpPr>
          <p:sp>
            <p:nvSpPr>
              <p:cNvPr id="13317" name="Line 5"/>
              <p:cNvSpPr>
                <a:spLocks noChangeShapeType="1"/>
              </p:cNvSpPr>
              <p:nvPr/>
            </p:nvSpPr>
            <p:spPr bwMode="auto">
              <a:xfrm flipV="1">
                <a:off x="0" y="724"/>
                <a:ext cx="1471" cy="9"/>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18" name="Line 6"/>
              <p:cNvSpPr>
                <a:spLocks noChangeShapeType="1"/>
              </p:cNvSpPr>
              <p:nvPr/>
            </p:nvSpPr>
            <p:spPr bwMode="auto">
              <a:xfrm>
                <a:off x="615" y="0"/>
                <a:ext cx="0" cy="1134"/>
              </a:xfrm>
              <a:prstGeom prst="line">
                <a:avLst/>
              </a:prstGeom>
              <a:noFill/>
              <a:ln w="28575">
                <a:solidFill>
                  <a:schemeClr val="tx1"/>
                </a:solidFill>
                <a:round/>
                <a:head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19" name="Line 7"/>
              <p:cNvSpPr>
                <a:spLocks noChangeShapeType="1"/>
              </p:cNvSpPr>
              <p:nvPr/>
            </p:nvSpPr>
            <p:spPr bwMode="auto">
              <a:xfrm>
                <a:off x="615" y="626"/>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0" name="Line 8"/>
              <p:cNvSpPr>
                <a:spLocks noChangeShapeType="1"/>
              </p:cNvSpPr>
              <p:nvPr/>
            </p:nvSpPr>
            <p:spPr bwMode="auto">
              <a:xfrm>
                <a:off x="613" y="534"/>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1" name="Line 9"/>
              <p:cNvSpPr>
                <a:spLocks noChangeShapeType="1"/>
              </p:cNvSpPr>
              <p:nvPr/>
            </p:nvSpPr>
            <p:spPr bwMode="auto">
              <a:xfrm>
                <a:off x="613" y="811"/>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2" name="Line 10"/>
              <p:cNvSpPr>
                <a:spLocks noChangeShapeType="1"/>
              </p:cNvSpPr>
              <p:nvPr/>
            </p:nvSpPr>
            <p:spPr bwMode="auto">
              <a:xfrm>
                <a:off x="613" y="906"/>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3" name="Line 11"/>
              <p:cNvSpPr>
                <a:spLocks noChangeShapeType="1"/>
              </p:cNvSpPr>
              <p:nvPr/>
            </p:nvSpPr>
            <p:spPr bwMode="auto">
              <a:xfrm>
                <a:off x="711" y="686"/>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4" name="Line 12"/>
              <p:cNvSpPr>
                <a:spLocks noChangeShapeType="1"/>
              </p:cNvSpPr>
              <p:nvPr/>
            </p:nvSpPr>
            <p:spPr bwMode="auto">
              <a:xfrm>
                <a:off x="803" y="685"/>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5" name="Line 13"/>
              <p:cNvSpPr>
                <a:spLocks noChangeShapeType="1"/>
              </p:cNvSpPr>
              <p:nvPr/>
            </p:nvSpPr>
            <p:spPr bwMode="auto">
              <a:xfrm>
                <a:off x="893" y="680"/>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6" name="Line 14"/>
              <p:cNvSpPr>
                <a:spLocks noChangeShapeType="1"/>
              </p:cNvSpPr>
              <p:nvPr/>
            </p:nvSpPr>
            <p:spPr bwMode="auto">
              <a:xfrm>
                <a:off x="986" y="679"/>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7" name="Line 15"/>
              <p:cNvSpPr>
                <a:spLocks noChangeShapeType="1"/>
              </p:cNvSpPr>
              <p:nvPr/>
            </p:nvSpPr>
            <p:spPr bwMode="auto">
              <a:xfrm>
                <a:off x="243" y="685"/>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8" name="Line 16"/>
              <p:cNvSpPr>
                <a:spLocks noChangeShapeType="1"/>
              </p:cNvSpPr>
              <p:nvPr/>
            </p:nvSpPr>
            <p:spPr bwMode="auto">
              <a:xfrm>
                <a:off x="336" y="683"/>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29" name="Line 17"/>
              <p:cNvSpPr>
                <a:spLocks noChangeShapeType="1"/>
              </p:cNvSpPr>
              <p:nvPr/>
            </p:nvSpPr>
            <p:spPr bwMode="auto">
              <a:xfrm>
                <a:off x="425" y="679"/>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30" name="Line 18"/>
              <p:cNvSpPr>
                <a:spLocks noChangeShapeType="1"/>
              </p:cNvSpPr>
              <p:nvPr/>
            </p:nvSpPr>
            <p:spPr bwMode="auto">
              <a:xfrm>
                <a:off x="518" y="677"/>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31" name="Text Box 19"/>
              <p:cNvSpPr txBox="1">
                <a:spLocks noChangeArrowheads="1"/>
              </p:cNvSpPr>
              <p:nvPr/>
            </p:nvSpPr>
            <p:spPr bwMode="auto">
              <a:xfrm>
                <a:off x="484" y="18"/>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y</a:t>
                </a:r>
              </a:p>
            </p:txBody>
          </p:sp>
          <p:sp>
            <p:nvSpPr>
              <p:cNvPr id="13332" name="Text Box 20"/>
              <p:cNvSpPr txBox="1">
                <a:spLocks noChangeArrowheads="1"/>
              </p:cNvSpPr>
              <p:nvPr/>
            </p:nvSpPr>
            <p:spPr bwMode="auto">
              <a:xfrm>
                <a:off x="1374" y="564"/>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x</a:t>
                </a:r>
              </a:p>
            </p:txBody>
          </p:sp>
          <p:sp>
            <p:nvSpPr>
              <p:cNvPr id="13333" name="Text Box 21"/>
              <p:cNvSpPr txBox="1">
                <a:spLocks noChangeArrowheads="1"/>
              </p:cNvSpPr>
              <p:nvPr/>
            </p:nvSpPr>
            <p:spPr bwMode="auto">
              <a:xfrm>
                <a:off x="510" y="691"/>
                <a:ext cx="1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o</a:t>
                </a:r>
              </a:p>
            </p:txBody>
          </p:sp>
          <p:sp>
            <p:nvSpPr>
              <p:cNvPr id="13334" name="Text Box 22"/>
              <p:cNvSpPr txBox="1">
                <a:spLocks noChangeArrowheads="1"/>
              </p:cNvSpPr>
              <p:nvPr/>
            </p:nvSpPr>
            <p:spPr bwMode="auto">
              <a:xfrm>
                <a:off x="491" y="465"/>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2</a:t>
                </a:r>
              </a:p>
            </p:txBody>
          </p:sp>
          <p:sp>
            <p:nvSpPr>
              <p:cNvPr id="13335" name="Text Box 23"/>
              <p:cNvSpPr txBox="1">
                <a:spLocks noChangeArrowheads="1"/>
              </p:cNvSpPr>
              <p:nvPr/>
            </p:nvSpPr>
            <p:spPr bwMode="auto">
              <a:xfrm>
                <a:off x="671" y="714"/>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1</a:t>
                </a:r>
              </a:p>
            </p:txBody>
          </p:sp>
          <p:sp>
            <p:nvSpPr>
              <p:cNvPr id="13336" name="Rectangle 24"/>
              <p:cNvSpPr>
                <a:spLocks noChangeArrowheads="1"/>
              </p:cNvSpPr>
              <p:nvPr/>
            </p:nvSpPr>
            <p:spPr bwMode="auto">
              <a:xfrm>
                <a:off x="530" y="379"/>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3337" name="Rectangle 25"/>
              <p:cNvSpPr>
                <a:spLocks noChangeArrowheads="1"/>
              </p:cNvSpPr>
              <p:nvPr/>
            </p:nvSpPr>
            <p:spPr bwMode="auto">
              <a:xfrm>
                <a:off x="445" y="478"/>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3338" name="Line 26"/>
              <p:cNvSpPr>
                <a:spLocks noChangeShapeType="1"/>
              </p:cNvSpPr>
              <p:nvPr/>
            </p:nvSpPr>
            <p:spPr bwMode="auto">
              <a:xfrm flipH="1">
                <a:off x="249" y="130"/>
                <a:ext cx="783" cy="891"/>
              </a:xfrm>
              <a:prstGeom prst="line">
                <a:avLst/>
              </a:prstGeom>
              <a:noFill/>
              <a:ln w="28575">
                <a:solidFill>
                  <a:srgbClr val="CC66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39" name="Rectangle 27"/>
              <p:cNvSpPr>
                <a:spLocks noChangeArrowheads="1"/>
              </p:cNvSpPr>
              <p:nvPr/>
            </p:nvSpPr>
            <p:spPr bwMode="auto">
              <a:xfrm>
                <a:off x="282" y="1109"/>
                <a:ext cx="708"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rPr>
                  <a:t>y=x+1</a:t>
                </a:r>
              </a:p>
            </p:txBody>
          </p:sp>
          <p:sp>
            <p:nvSpPr>
              <p:cNvPr id="13340" name="Text Box 28"/>
              <p:cNvSpPr txBox="1">
                <a:spLocks noChangeArrowheads="1"/>
              </p:cNvSpPr>
              <p:nvPr/>
            </p:nvSpPr>
            <p:spPr bwMode="auto">
              <a:xfrm>
                <a:off x="1184" y="688"/>
                <a:ext cx="3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x</a:t>
                </a:r>
              </a:p>
            </p:txBody>
          </p:sp>
          <p:sp>
            <p:nvSpPr>
              <p:cNvPr id="13341" name="Text Box 29"/>
              <p:cNvSpPr txBox="1">
                <a:spLocks noChangeArrowheads="1"/>
              </p:cNvSpPr>
              <p:nvPr/>
            </p:nvSpPr>
            <p:spPr bwMode="auto">
              <a:xfrm>
                <a:off x="443" y="11"/>
                <a:ext cx="2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y</a:t>
                </a:r>
              </a:p>
            </p:txBody>
          </p:sp>
        </p:grpSp>
        <p:grpSp>
          <p:nvGrpSpPr>
            <p:cNvPr id="13342" name="Group 30"/>
            <p:cNvGrpSpPr/>
            <p:nvPr/>
          </p:nvGrpSpPr>
          <p:grpSpPr bwMode="auto">
            <a:xfrm>
              <a:off x="1691" y="21"/>
              <a:ext cx="1092" cy="1425"/>
              <a:chOff x="0" y="0"/>
              <a:chExt cx="1092" cy="1425"/>
            </a:xfrm>
          </p:grpSpPr>
          <p:sp>
            <p:nvSpPr>
              <p:cNvPr id="13343" name="Line 31"/>
              <p:cNvSpPr>
                <a:spLocks noChangeShapeType="1"/>
              </p:cNvSpPr>
              <p:nvPr/>
            </p:nvSpPr>
            <p:spPr bwMode="auto">
              <a:xfrm>
                <a:off x="0" y="713"/>
                <a:ext cx="105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44" name="Line 32"/>
              <p:cNvSpPr>
                <a:spLocks noChangeShapeType="1"/>
              </p:cNvSpPr>
              <p:nvPr/>
            </p:nvSpPr>
            <p:spPr bwMode="auto">
              <a:xfrm>
                <a:off x="532" y="163"/>
                <a:ext cx="0" cy="960"/>
              </a:xfrm>
              <a:prstGeom prst="line">
                <a:avLst/>
              </a:prstGeom>
              <a:noFill/>
              <a:ln w="28575">
                <a:solidFill>
                  <a:schemeClr val="tx1"/>
                </a:solidFill>
                <a:round/>
                <a:head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45" name="Line 33"/>
              <p:cNvSpPr>
                <a:spLocks noChangeShapeType="1"/>
              </p:cNvSpPr>
              <p:nvPr/>
            </p:nvSpPr>
            <p:spPr bwMode="auto">
              <a:xfrm>
                <a:off x="532" y="615"/>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46" name="Line 34"/>
              <p:cNvSpPr>
                <a:spLocks noChangeShapeType="1"/>
              </p:cNvSpPr>
              <p:nvPr/>
            </p:nvSpPr>
            <p:spPr bwMode="auto">
              <a:xfrm>
                <a:off x="530" y="523"/>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47" name="Line 35"/>
              <p:cNvSpPr>
                <a:spLocks noChangeShapeType="1"/>
              </p:cNvSpPr>
              <p:nvPr/>
            </p:nvSpPr>
            <p:spPr bwMode="auto">
              <a:xfrm>
                <a:off x="530" y="800"/>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48" name="Line 36"/>
              <p:cNvSpPr>
                <a:spLocks noChangeShapeType="1"/>
              </p:cNvSpPr>
              <p:nvPr/>
            </p:nvSpPr>
            <p:spPr bwMode="auto">
              <a:xfrm>
                <a:off x="530" y="895"/>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49" name="Line 37"/>
              <p:cNvSpPr>
                <a:spLocks noChangeShapeType="1"/>
              </p:cNvSpPr>
              <p:nvPr/>
            </p:nvSpPr>
            <p:spPr bwMode="auto">
              <a:xfrm>
                <a:off x="628" y="675"/>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0" name="Line 38"/>
              <p:cNvSpPr>
                <a:spLocks noChangeShapeType="1"/>
              </p:cNvSpPr>
              <p:nvPr/>
            </p:nvSpPr>
            <p:spPr bwMode="auto">
              <a:xfrm>
                <a:off x="720" y="674"/>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1" name="Line 39"/>
              <p:cNvSpPr>
                <a:spLocks noChangeShapeType="1"/>
              </p:cNvSpPr>
              <p:nvPr/>
            </p:nvSpPr>
            <p:spPr bwMode="auto">
              <a:xfrm>
                <a:off x="810" y="669"/>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2" name="Line 40"/>
              <p:cNvSpPr>
                <a:spLocks noChangeShapeType="1"/>
              </p:cNvSpPr>
              <p:nvPr/>
            </p:nvSpPr>
            <p:spPr bwMode="auto">
              <a:xfrm>
                <a:off x="903" y="668"/>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3" name="Line 41"/>
              <p:cNvSpPr>
                <a:spLocks noChangeShapeType="1"/>
              </p:cNvSpPr>
              <p:nvPr/>
            </p:nvSpPr>
            <p:spPr bwMode="auto">
              <a:xfrm>
                <a:off x="160" y="674"/>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4" name="Line 42"/>
              <p:cNvSpPr>
                <a:spLocks noChangeShapeType="1"/>
              </p:cNvSpPr>
              <p:nvPr/>
            </p:nvSpPr>
            <p:spPr bwMode="auto">
              <a:xfrm>
                <a:off x="253" y="672"/>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5" name="Line 43"/>
              <p:cNvSpPr>
                <a:spLocks noChangeShapeType="1"/>
              </p:cNvSpPr>
              <p:nvPr/>
            </p:nvSpPr>
            <p:spPr bwMode="auto">
              <a:xfrm>
                <a:off x="342" y="668"/>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6" name="Line 44"/>
              <p:cNvSpPr>
                <a:spLocks noChangeShapeType="1"/>
              </p:cNvSpPr>
              <p:nvPr/>
            </p:nvSpPr>
            <p:spPr bwMode="auto">
              <a:xfrm>
                <a:off x="435" y="666"/>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57" name="Text Box 45"/>
              <p:cNvSpPr txBox="1">
                <a:spLocks noChangeArrowheads="1"/>
              </p:cNvSpPr>
              <p:nvPr/>
            </p:nvSpPr>
            <p:spPr bwMode="auto">
              <a:xfrm>
                <a:off x="401" y="16"/>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y</a:t>
                </a:r>
              </a:p>
            </p:txBody>
          </p:sp>
          <p:sp>
            <p:nvSpPr>
              <p:cNvPr id="13358" name="Text Box 46"/>
              <p:cNvSpPr txBox="1">
                <a:spLocks noChangeArrowheads="1"/>
              </p:cNvSpPr>
              <p:nvPr/>
            </p:nvSpPr>
            <p:spPr bwMode="auto">
              <a:xfrm>
                <a:off x="373" y="609"/>
                <a:ext cx="1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o</a:t>
                </a:r>
              </a:p>
            </p:txBody>
          </p:sp>
          <p:sp>
            <p:nvSpPr>
              <p:cNvPr id="13359" name="Text Box 47"/>
              <p:cNvSpPr txBox="1">
                <a:spLocks noChangeArrowheads="1"/>
              </p:cNvSpPr>
              <p:nvPr/>
            </p:nvSpPr>
            <p:spPr bwMode="auto">
              <a:xfrm>
                <a:off x="408" y="454"/>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2</a:t>
                </a:r>
              </a:p>
            </p:txBody>
          </p:sp>
          <p:sp>
            <p:nvSpPr>
              <p:cNvPr id="13360" name="Rectangle 48"/>
              <p:cNvSpPr>
                <a:spLocks noChangeArrowheads="1"/>
              </p:cNvSpPr>
              <p:nvPr/>
            </p:nvSpPr>
            <p:spPr bwMode="auto">
              <a:xfrm>
                <a:off x="546" y="395"/>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3361" name="Rectangle 49"/>
              <p:cNvSpPr>
                <a:spLocks noChangeArrowheads="1"/>
              </p:cNvSpPr>
              <p:nvPr/>
            </p:nvSpPr>
            <p:spPr bwMode="auto">
              <a:xfrm>
                <a:off x="434" y="58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3362" name="Line 50"/>
              <p:cNvSpPr>
                <a:spLocks noChangeShapeType="1"/>
              </p:cNvSpPr>
              <p:nvPr/>
            </p:nvSpPr>
            <p:spPr bwMode="auto">
              <a:xfrm flipH="1">
                <a:off x="377" y="83"/>
                <a:ext cx="544" cy="991"/>
              </a:xfrm>
              <a:prstGeom prst="line">
                <a:avLst/>
              </a:prstGeom>
              <a:noFill/>
              <a:ln w="28575">
                <a:solidFill>
                  <a:srgbClr val="CC66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63" name="Rectangle 51"/>
              <p:cNvSpPr>
                <a:spLocks noChangeArrowheads="1"/>
              </p:cNvSpPr>
              <p:nvPr/>
            </p:nvSpPr>
            <p:spPr bwMode="auto">
              <a:xfrm>
                <a:off x="169" y="1098"/>
                <a:ext cx="767"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rPr>
                  <a:t>y=2x-1</a:t>
                </a:r>
              </a:p>
            </p:txBody>
          </p:sp>
          <p:sp>
            <p:nvSpPr>
              <p:cNvPr id="13364" name="Text Box 52"/>
              <p:cNvSpPr txBox="1">
                <a:spLocks noChangeArrowheads="1"/>
              </p:cNvSpPr>
              <p:nvPr/>
            </p:nvSpPr>
            <p:spPr bwMode="auto">
              <a:xfrm>
                <a:off x="699" y="660"/>
                <a:ext cx="3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x</a:t>
                </a:r>
              </a:p>
            </p:txBody>
          </p:sp>
          <p:sp>
            <p:nvSpPr>
              <p:cNvPr id="13365" name="Text Box 53"/>
              <p:cNvSpPr txBox="1">
                <a:spLocks noChangeArrowheads="1"/>
              </p:cNvSpPr>
              <p:nvPr/>
            </p:nvSpPr>
            <p:spPr bwMode="auto">
              <a:xfrm>
                <a:off x="360" y="0"/>
                <a:ext cx="2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y</a:t>
                </a:r>
              </a:p>
            </p:txBody>
          </p:sp>
        </p:grpSp>
        <p:sp>
          <p:nvSpPr>
            <p:cNvPr id="13366" name="Line 54"/>
            <p:cNvSpPr>
              <a:spLocks noChangeShapeType="1"/>
            </p:cNvSpPr>
            <p:nvPr/>
          </p:nvSpPr>
          <p:spPr bwMode="auto">
            <a:xfrm>
              <a:off x="2903" y="740"/>
              <a:ext cx="105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67" name="Line 55"/>
            <p:cNvSpPr>
              <a:spLocks noChangeShapeType="1"/>
            </p:cNvSpPr>
            <p:nvPr/>
          </p:nvSpPr>
          <p:spPr bwMode="auto">
            <a:xfrm>
              <a:off x="3435" y="190"/>
              <a:ext cx="0" cy="960"/>
            </a:xfrm>
            <a:prstGeom prst="line">
              <a:avLst/>
            </a:prstGeom>
            <a:noFill/>
            <a:ln w="28575">
              <a:solidFill>
                <a:schemeClr val="tx1"/>
              </a:solidFill>
              <a:round/>
              <a:head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68" name="Line 56"/>
            <p:cNvSpPr>
              <a:spLocks noChangeShapeType="1"/>
            </p:cNvSpPr>
            <p:nvPr/>
          </p:nvSpPr>
          <p:spPr bwMode="auto">
            <a:xfrm>
              <a:off x="3435" y="642"/>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69" name="Line 57"/>
            <p:cNvSpPr>
              <a:spLocks noChangeShapeType="1"/>
            </p:cNvSpPr>
            <p:nvPr/>
          </p:nvSpPr>
          <p:spPr bwMode="auto">
            <a:xfrm>
              <a:off x="3433" y="550"/>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0" name="Line 58"/>
            <p:cNvSpPr>
              <a:spLocks noChangeShapeType="1"/>
            </p:cNvSpPr>
            <p:nvPr/>
          </p:nvSpPr>
          <p:spPr bwMode="auto">
            <a:xfrm>
              <a:off x="3433" y="827"/>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1" name="Line 59"/>
            <p:cNvSpPr>
              <a:spLocks noChangeShapeType="1"/>
            </p:cNvSpPr>
            <p:nvPr/>
          </p:nvSpPr>
          <p:spPr bwMode="auto">
            <a:xfrm>
              <a:off x="3433" y="922"/>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2" name="Line 60"/>
            <p:cNvSpPr>
              <a:spLocks noChangeShapeType="1"/>
            </p:cNvSpPr>
            <p:nvPr/>
          </p:nvSpPr>
          <p:spPr bwMode="auto">
            <a:xfrm>
              <a:off x="3531" y="702"/>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3" name="Line 61"/>
            <p:cNvSpPr>
              <a:spLocks noChangeShapeType="1"/>
            </p:cNvSpPr>
            <p:nvPr/>
          </p:nvSpPr>
          <p:spPr bwMode="auto">
            <a:xfrm>
              <a:off x="3623" y="701"/>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4" name="Line 62"/>
            <p:cNvSpPr>
              <a:spLocks noChangeShapeType="1"/>
            </p:cNvSpPr>
            <p:nvPr/>
          </p:nvSpPr>
          <p:spPr bwMode="auto">
            <a:xfrm>
              <a:off x="3713" y="696"/>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5" name="Line 63"/>
            <p:cNvSpPr>
              <a:spLocks noChangeShapeType="1"/>
            </p:cNvSpPr>
            <p:nvPr/>
          </p:nvSpPr>
          <p:spPr bwMode="auto">
            <a:xfrm>
              <a:off x="3806" y="695"/>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6" name="Line 64"/>
            <p:cNvSpPr>
              <a:spLocks noChangeShapeType="1"/>
            </p:cNvSpPr>
            <p:nvPr/>
          </p:nvSpPr>
          <p:spPr bwMode="auto">
            <a:xfrm>
              <a:off x="3063" y="701"/>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7" name="Line 65"/>
            <p:cNvSpPr>
              <a:spLocks noChangeShapeType="1"/>
            </p:cNvSpPr>
            <p:nvPr/>
          </p:nvSpPr>
          <p:spPr bwMode="auto">
            <a:xfrm>
              <a:off x="3156" y="699"/>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8" name="Line 66"/>
            <p:cNvSpPr>
              <a:spLocks noChangeShapeType="1"/>
            </p:cNvSpPr>
            <p:nvPr/>
          </p:nvSpPr>
          <p:spPr bwMode="auto">
            <a:xfrm>
              <a:off x="3245" y="695"/>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79" name="Line 67"/>
            <p:cNvSpPr>
              <a:spLocks noChangeShapeType="1"/>
            </p:cNvSpPr>
            <p:nvPr/>
          </p:nvSpPr>
          <p:spPr bwMode="auto">
            <a:xfrm>
              <a:off x="3338" y="693"/>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80" name="Text Box 68"/>
            <p:cNvSpPr txBox="1">
              <a:spLocks noChangeArrowheads="1"/>
            </p:cNvSpPr>
            <p:nvPr/>
          </p:nvSpPr>
          <p:spPr bwMode="auto">
            <a:xfrm>
              <a:off x="3304" y="43"/>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y</a:t>
              </a:r>
            </a:p>
          </p:txBody>
        </p:sp>
        <p:sp>
          <p:nvSpPr>
            <p:cNvPr id="13381" name="Text Box 69"/>
            <p:cNvSpPr txBox="1">
              <a:spLocks noChangeArrowheads="1"/>
            </p:cNvSpPr>
            <p:nvPr/>
          </p:nvSpPr>
          <p:spPr bwMode="auto">
            <a:xfrm>
              <a:off x="3276" y="636"/>
              <a:ext cx="1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o</a:t>
              </a:r>
            </a:p>
          </p:txBody>
        </p:sp>
        <p:sp>
          <p:nvSpPr>
            <p:cNvPr id="13382" name="Text Box 70"/>
            <p:cNvSpPr txBox="1">
              <a:spLocks noChangeArrowheads="1"/>
            </p:cNvSpPr>
            <p:nvPr/>
          </p:nvSpPr>
          <p:spPr bwMode="auto">
            <a:xfrm>
              <a:off x="3311" y="481"/>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2</a:t>
              </a:r>
            </a:p>
          </p:txBody>
        </p:sp>
        <p:sp>
          <p:nvSpPr>
            <p:cNvPr id="13383" name="Rectangle 71"/>
            <p:cNvSpPr>
              <a:spLocks noChangeArrowheads="1"/>
            </p:cNvSpPr>
            <p:nvPr/>
          </p:nvSpPr>
          <p:spPr bwMode="auto">
            <a:xfrm>
              <a:off x="3359" y="42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3384" name="Rectangle 72"/>
            <p:cNvSpPr>
              <a:spLocks noChangeArrowheads="1"/>
            </p:cNvSpPr>
            <p:nvPr/>
          </p:nvSpPr>
          <p:spPr bwMode="auto">
            <a:xfrm>
              <a:off x="3427" y="602"/>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3385" name="Line 73"/>
            <p:cNvSpPr>
              <a:spLocks noChangeShapeType="1"/>
            </p:cNvSpPr>
            <p:nvPr/>
          </p:nvSpPr>
          <p:spPr bwMode="auto">
            <a:xfrm>
              <a:off x="3193" y="247"/>
              <a:ext cx="598" cy="1055"/>
            </a:xfrm>
            <a:prstGeom prst="line">
              <a:avLst/>
            </a:prstGeom>
            <a:noFill/>
            <a:ln w="28575">
              <a:solidFill>
                <a:srgbClr val="CC66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86" name="Rectangle 74"/>
            <p:cNvSpPr>
              <a:spLocks noChangeArrowheads="1"/>
            </p:cNvSpPr>
            <p:nvPr/>
          </p:nvSpPr>
          <p:spPr bwMode="auto">
            <a:xfrm>
              <a:off x="3009" y="1125"/>
              <a:ext cx="89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rPr>
                <a:t>y=-2x+1</a:t>
              </a:r>
            </a:p>
          </p:txBody>
        </p:sp>
        <p:sp>
          <p:nvSpPr>
            <p:cNvPr id="13387" name="Text Box 75"/>
            <p:cNvSpPr txBox="1">
              <a:spLocks noChangeArrowheads="1"/>
            </p:cNvSpPr>
            <p:nvPr/>
          </p:nvSpPr>
          <p:spPr bwMode="auto">
            <a:xfrm>
              <a:off x="3602" y="687"/>
              <a:ext cx="3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x</a:t>
              </a:r>
            </a:p>
          </p:txBody>
        </p:sp>
        <p:sp>
          <p:nvSpPr>
            <p:cNvPr id="13388" name="Text Box 76"/>
            <p:cNvSpPr txBox="1">
              <a:spLocks noChangeArrowheads="1"/>
            </p:cNvSpPr>
            <p:nvPr/>
          </p:nvSpPr>
          <p:spPr bwMode="auto">
            <a:xfrm>
              <a:off x="3263" y="27"/>
              <a:ext cx="2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y</a:t>
              </a:r>
            </a:p>
          </p:txBody>
        </p:sp>
        <p:sp>
          <p:nvSpPr>
            <p:cNvPr id="13389" name="Line 77"/>
            <p:cNvSpPr>
              <a:spLocks noChangeShapeType="1"/>
            </p:cNvSpPr>
            <p:nvPr/>
          </p:nvSpPr>
          <p:spPr bwMode="auto">
            <a:xfrm>
              <a:off x="4118" y="713"/>
              <a:ext cx="1050"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0" name="Line 78"/>
            <p:cNvSpPr>
              <a:spLocks noChangeShapeType="1"/>
            </p:cNvSpPr>
            <p:nvPr/>
          </p:nvSpPr>
          <p:spPr bwMode="auto">
            <a:xfrm>
              <a:off x="4650" y="163"/>
              <a:ext cx="0" cy="960"/>
            </a:xfrm>
            <a:prstGeom prst="line">
              <a:avLst/>
            </a:prstGeom>
            <a:noFill/>
            <a:ln w="28575">
              <a:solidFill>
                <a:schemeClr val="tx1"/>
              </a:solidFill>
              <a:round/>
              <a:head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1" name="Line 79"/>
            <p:cNvSpPr>
              <a:spLocks noChangeShapeType="1"/>
            </p:cNvSpPr>
            <p:nvPr/>
          </p:nvSpPr>
          <p:spPr bwMode="auto">
            <a:xfrm>
              <a:off x="4650" y="615"/>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2" name="Line 80"/>
            <p:cNvSpPr>
              <a:spLocks noChangeShapeType="1"/>
            </p:cNvSpPr>
            <p:nvPr/>
          </p:nvSpPr>
          <p:spPr bwMode="auto">
            <a:xfrm>
              <a:off x="4648" y="523"/>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3" name="Line 81"/>
            <p:cNvSpPr>
              <a:spLocks noChangeShapeType="1"/>
            </p:cNvSpPr>
            <p:nvPr/>
          </p:nvSpPr>
          <p:spPr bwMode="auto">
            <a:xfrm>
              <a:off x="4648" y="800"/>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4" name="Line 82"/>
            <p:cNvSpPr>
              <a:spLocks noChangeShapeType="1"/>
            </p:cNvSpPr>
            <p:nvPr/>
          </p:nvSpPr>
          <p:spPr bwMode="auto">
            <a:xfrm>
              <a:off x="4648" y="895"/>
              <a:ext cx="36"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5" name="Line 83"/>
            <p:cNvSpPr>
              <a:spLocks noChangeShapeType="1"/>
            </p:cNvSpPr>
            <p:nvPr/>
          </p:nvSpPr>
          <p:spPr bwMode="auto">
            <a:xfrm>
              <a:off x="4746" y="675"/>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6" name="Line 84"/>
            <p:cNvSpPr>
              <a:spLocks noChangeShapeType="1"/>
            </p:cNvSpPr>
            <p:nvPr/>
          </p:nvSpPr>
          <p:spPr bwMode="auto">
            <a:xfrm>
              <a:off x="4838" y="674"/>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7" name="Line 85"/>
            <p:cNvSpPr>
              <a:spLocks noChangeShapeType="1"/>
            </p:cNvSpPr>
            <p:nvPr/>
          </p:nvSpPr>
          <p:spPr bwMode="auto">
            <a:xfrm>
              <a:off x="4928" y="669"/>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8" name="Line 86"/>
            <p:cNvSpPr>
              <a:spLocks noChangeShapeType="1"/>
            </p:cNvSpPr>
            <p:nvPr/>
          </p:nvSpPr>
          <p:spPr bwMode="auto">
            <a:xfrm>
              <a:off x="5021" y="668"/>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399" name="Line 87"/>
            <p:cNvSpPr>
              <a:spLocks noChangeShapeType="1"/>
            </p:cNvSpPr>
            <p:nvPr/>
          </p:nvSpPr>
          <p:spPr bwMode="auto">
            <a:xfrm>
              <a:off x="4278" y="674"/>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400" name="Line 88"/>
            <p:cNvSpPr>
              <a:spLocks noChangeShapeType="1"/>
            </p:cNvSpPr>
            <p:nvPr/>
          </p:nvSpPr>
          <p:spPr bwMode="auto">
            <a:xfrm>
              <a:off x="4371" y="672"/>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401" name="Line 89"/>
            <p:cNvSpPr>
              <a:spLocks noChangeShapeType="1"/>
            </p:cNvSpPr>
            <p:nvPr/>
          </p:nvSpPr>
          <p:spPr bwMode="auto">
            <a:xfrm>
              <a:off x="4460" y="668"/>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402" name="Line 90"/>
            <p:cNvSpPr>
              <a:spLocks noChangeShapeType="1"/>
            </p:cNvSpPr>
            <p:nvPr/>
          </p:nvSpPr>
          <p:spPr bwMode="auto">
            <a:xfrm>
              <a:off x="4553" y="666"/>
              <a:ext cx="0" cy="42"/>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403" name="Text Box 91"/>
            <p:cNvSpPr txBox="1">
              <a:spLocks noChangeArrowheads="1"/>
            </p:cNvSpPr>
            <p:nvPr/>
          </p:nvSpPr>
          <p:spPr bwMode="auto">
            <a:xfrm>
              <a:off x="4519" y="16"/>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y</a:t>
              </a:r>
            </a:p>
          </p:txBody>
        </p:sp>
        <p:sp>
          <p:nvSpPr>
            <p:cNvPr id="13404" name="Text Box 92"/>
            <p:cNvSpPr txBox="1">
              <a:spLocks noChangeArrowheads="1"/>
            </p:cNvSpPr>
            <p:nvPr/>
          </p:nvSpPr>
          <p:spPr bwMode="auto">
            <a:xfrm>
              <a:off x="4491" y="609"/>
              <a:ext cx="1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o</a:t>
              </a:r>
            </a:p>
          </p:txBody>
        </p:sp>
        <p:sp>
          <p:nvSpPr>
            <p:cNvPr id="13405" name="Text Box 93"/>
            <p:cNvSpPr txBox="1">
              <a:spLocks noChangeArrowheads="1"/>
            </p:cNvSpPr>
            <p:nvPr/>
          </p:nvSpPr>
          <p:spPr bwMode="auto">
            <a:xfrm>
              <a:off x="4526" y="454"/>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2</a:t>
              </a:r>
            </a:p>
          </p:txBody>
        </p:sp>
        <p:sp>
          <p:nvSpPr>
            <p:cNvPr id="13406" name="Rectangle 94"/>
            <p:cNvSpPr>
              <a:spLocks noChangeArrowheads="1"/>
            </p:cNvSpPr>
            <p:nvPr/>
          </p:nvSpPr>
          <p:spPr bwMode="auto">
            <a:xfrm>
              <a:off x="4453" y="46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3407" name="Rectangle 95"/>
            <p:cNvSpPr>
              <a:spLocks noChangeArrowheads="1"/>
            </p:cNvSpPr>
            <p:nvPr/>
          </p:nvSpPr>
          <p:spPr bwMode="auto">
            <a:xfrm>
              <a:off x="4552" y="58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3408" name="Line 96"/>
            <p:cNvSpPr>
              <a:spLocks noChangeShapeType="1"/>
            </p:cNvSpPr>
            <p:nvPr/>
          </p:nvSpPr>
          <p:spPr bwMode="auto">
            <a:xfrm>
              <a:off x="4235" y="283"/>
              <a:ext cx="754" cy="992"/>
            </a:xfrm>
            <a:prstGeom prst="line">
              <a:avLst/>
            </a:prstGeom>
            <a:noFill/>
            <a:ln w="28575">
              <a:solidFill>
                <a:srgbClr val="CC66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3409" name="Rectangle 97"/>
            <p:cNvSpPr>
              <a:spLocks noChangeArrowheads="1"/>
            </p:cNvSpPr>
            <p:nvPr/>
          </p:nvSpPr>
          <p:spPr bwMode="auto">
            <a:xfrm>
              <a:off x="4305" y="1098"/>
              <a:ext cx="73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rPr>
                <a:t>y=-x-1</a:t>
              </a:r>
            </a:p>
          </p:txBody>
        </p:sp>
        <p:sp>
          <p:nvSpPr>
            <p:cNvPr id="13410" name="Text Box 98"/>
            <p:cNvSpPr txBox="1">
              <a:spLocks noChangeArrowheads="1"/>
            </p:cNvSpPr>
            <p:nvPr/>
          </p:nvSpPr>
          <p:spPr bwMode="auto">
            <a:xfrm>
              <a:off x="4817" y="660"/>
              <a:ext cx="39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x</a:t>
              </a:r>
            </a:p>
          </p:txBody>
        </p:sp>
        <p:sp>
          <p:nvSpPr>
            <p:cNvPr id="13411" name="Text Box 99"/>
            <p:cNvSpPr txBox="1">
              <a:spLocks noChangeArrowheads="1"/>
            </p:cNvSpPr>
            <p:nvPr/>
          </p:nvSpPr>
          <p:spPr bwMode="auto">
            <a:xfrm>
              <a:off x="4478" y="0"/>
              <a:ext cx="22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y</a:t>
              </a:r>
            </a:p>
          </p:txBody>
        </p:sp>
      </p:grpSp>
      <p:grpSp>
        <p:nvGrpSpPr>
          <p:cNvPr id="13412" name="Group 100"/>
          <p:cNvGrpSpPr/>
          <p:nvPr/>
        </p:nvGrpSpPr>
        <p:grpSpPr bwMode="auto">
          <a:xfrm>
            <a:off x="0" y="3035300"/>
            <a:ext cx="8902700" cy="2511425"/>
            <a:chOff x="0" y="0"/>
            <a:chExt cx="3348" cy="2596"/>
          </a:xfrm>
        </p:grpSpPr>
        <p:grpSp>
          <p:nvGrpSpPr>
            <p:cNvPr id="13413" name="Group 101"/>
            <p:cNvGrpSpPr/>
            <p:nvPr/>
          </p:nvGrpSpPr>
          <p:grpSpPr bwMode="auto">
            <a:xfrm>
              <a:off x="3" y="3"/>
              <a:ext cx="3342" cy="2590"/>
              <a:chOff x="0" y="0"/>
              <a:chExt cx="3342" cy="2590"/>
            </a:xfrm>
          </p:grpSpPr>
          <p:grpSp>
            <p:nvGrpSpPr>
              <p:cNvPr id="13414" name="Group 102"/>
              <p:cNvGrpSpPr/>
              <p:nvPr/>
            </p:nvGrpSpPr>
            <p:grpSpPr bwMode="auto">
              <a:xfrm>
                <a:off x="0" y="0"/>
                <a:ext cx="1560" cy="518"/>
                <a:chOff x="0" y="0"/>
                <a:chExt cx="1560" cy="518"/>
              </a:xfrm>
            </p:grpSpPr>
            <p:sp>
              <p:nvSpPr>
                <p:cNvPr id="13415" name="Rectangle 103"/>
                <p:cNvSpPr>
                  <a:spLocks noChangeArrowheads="1"/>
                </p:cNvSpPr>
                <p:nvPr/>
              </p:nvSpPr>
              <p:spPr bwMode="auto">
                <a:xfrm>
                  <a:off x="43" y="0"/>
                  <a:ext cx="147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2400" b="1">
                      <a:solidFill>
                        <a:srgbClr val="000000"/>
                      </a:solidFill>
                      <a:latin typeface="Times New Roman" panose="02020603050405020304" pitchFamily="18" charset="0"/>
                    </a:rPr>
                    <a:t>图象经过的象限</a:t>
                  </a:r>
                  <a:endParaRPr lang="zh-CN" altLang="en-US" sz="1000">
                    <a:solidFill>
                      <a:srgbClr val="000000"/>
                    </a:solidFill>
                    <a:latin typeface="Times New Roman" panose="02020603050405020304" pitchFamily="18" charset="0"/>
                  </a:endParaRP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16" name="Rectangle 104"/>
                <p:cNvSpPr>
                  <a:spLocks noChangeArrowheads="1"/>
                </p:cNvSpPr>
                <p:nvPr/>
              </p:nvSpPr>
              <p:spPr bwMode="auto">
                <a:xfrm>
                  <a:off x="0" y="0"/>
                  <a:ext cx="1560"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17" name="Group 105"/>
              <p:cNvGrpSpPr/>
              <p:nvPr/>
            </p:nvGrpSpPr>
            <p:grpSpPr bwMode="auto">
              <a:xfrm>
                <a:off x="1560" y="0"/>
                <a:ext cx="891" cy="518"/>
                <a:chOff x="0" y="0"/>
                <a:chExt cx="891" cy="518"/>
              </a:xfrm>
            </p:grpSpPr>
            <p:sp>
              <p:nvSpPr>
                <p:cNvPr id="13418" name="Rectangle 106"/>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k</a:t>
                  </a:r>
                  <a:r>
                    <a:rPr lang="zh-CN" altLang="en-US" sz="2400" b="1">
                      <a:solidFill>
                        <a:srgbClr val="000000"/>
                      </a:solidFill>
                      <a:latin typeface="Times New Roman" panose="02020603050405020304" pitchFamily="18" charset="0"/>
                    </a:rPr>
                    <a:t>的符号</a:t>
                  </a:r>
                  <a:endParaRPr lang="zh-CN" altLang="en-US" sz="1000">
                    <a:solidFill>
                      <a:srgbClr val="000000"/>
                    </a:solidFill>
                    <a:latin typeface="Times New Roman" panose="02020603050405020304" pitchFamily="18" charset="0"/>
                  </a:endParaRP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19" name="Rectangle 107"/>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20" name="Group 108"/>
              <p:cNvGrpSpPr/>
              <p:nvPr/>
            </p:nvGrpSpPr>
            <p:grpSpPr bwMode="auto">
              <a:xfrm>
                <a:off x="2451" y="0"/>
                <a:ext cx="891" cy="518"/>
                <a:chOff x="0" y="0"/>
                <a:chExt cx="891" cy="518"/>
              </a:xfrm>
            </p:grpSpPr>
            <p:sp>
              <p:nvSpPr>
                <p:cNvPr id="13421" name="Rectangle 109"/>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b</a:t>
                  </a:r>
                  <a:r>
                    <a:rPr lang="zh-CN" altLang="en-US" sz="2400" b="1">
                      <a:solidFill>
                        <a:srgbClr val="000000"/>
                      </a:solidFill>
                      <a:latin typeface="Times New Roman" panose="02020603050405020304" pitchFamily="18" charset="0"/>
                    </a:rPr>
                    <a:t>的符号</a:t>
                  </a:r>
                  <a:endParaRPr lang="zh-CN" altLang="en-US" sz="1000">
                    <a:solidFill>
                      <a:srgbClr val="000000"/>
                    </a:solidFill>
                    <a:latin typeface="Times New Roman" panose="02020603050405020304" pitchFamily="18" charset="0"/>
                  </a:endParaRP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22" name="Rectangle 110"/>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23" name="Group 111"/>
              <p:cNvGrpSpPr/>
              <p:nvPr/>
            </p:nvGrpSpPr>
            <p:grpSpPr bwMode="auto">
              <a:xfrm>
                <a:off x="0" y="518"/>
                <a:ext cx="1560" cy="518"/>
                <a:chOff x="0" y="0"/>
                <a:chExt cx="1560" cy="518"/>
              </a:xfrm>
            </p:grpSpPr>
            <p:sp>
              <p:nvSpPr>
                <p:cNvPr id="13424" name="Rectangle 112"/>
                <p:cNvSpPr>
                  <a:spLocks noChangeArrowheads="1"/>
                </p:cNvSpPr>
                <p:nvPr/>
              </p:nvSpPr>
              <p:spPr bwMode="auto">
                <a:xfrm>
                  <a:off x="43" y="0"/>
                  <a:ext cx="147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2400" b="1">
                      <a:solidFill>
                        <a:srgbClr val="000000"/>
                      </a:solidFill>
                      <a:latin typeface="Times New Roman" panose="02020603050405020304" pitchFamily="18" charset="0"/>
                    </a:rPr>
                    <a:t>一、二、三</a:t>
                  </a:r>
                  <a:endParaRPr lang="zh-CN" altLang="en-US" sz="1000">
                    <a:solidFill>
                      <a:srgbClr val="000000"/>
                    </a:solidFill>
                    <a:latin typeface="Times New Roman" panose="02020603050405020304" pitchFamily="18" charset="0"/>
                  </a:endParaRP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25" name="Rectangle 113"/>
                <p:cNvSpPr>
                  <a:spLocks noChangeArrowheads="1"/>
                </p:cNvSpPr>
                <p:nvPr/>
              </p:nvSpPr>
              <p:spPr bwMode="auto">
                <a:xfrm>
                  <a:off x="0" y="0"/>
                  <a:ext cx="1560"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26" name="Group 114"/>
              <p:cNvGrpSpPr/>
              <p:nvPr/>
            </p:nvGrpSpPr>
            <p:grpSpPr bwMode="auto">
              <a:xfrm>
                <a:off x="1560" y="518"/>
                <a:ext cx="891" cy="518"/>
                <a:chOff x="0" y="0"/>
                <a:chExt cx="891" cy="518"/>
              </a:xfrm>
            </p:grpSpPr>
            <p:sp>
              <p:nvSpPr>
                <p:cNvPr id="13427" name="Rectangle 115"/>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28" name="Rectangle 116"/>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29" name="Group 117"/>
              <p:cNvGrpSpPr/>
              <p:nvPr/>
            </p:nvGrpSpPr>
            <p:grpSpPr bwMode="auto">
              <a:xfrm>
                <a:off x="2451" y="518"/>
                <a:ext cx="891" cy="518"/>
                <a:chOff x="0" y="0"/>
                <a:chExt cx="891" cy="518"/>
              </a:xfrm>
            </p:grpSpPr>
            <p:sp>
              <p:nvSpPr>
                <p:cNvPr id="13430" name="Rectangle 118"/>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31" name="Rectangle 119"/>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32" name="Group 120"/>
              <p:cNvGrpSpPr/>
              <p:nvPr/>
            </p:nvGrpSpPr>
            <p:grpSpPr bwMode="auto">
              <a:xfrm>
                <a:off x="0" y="1036"/>
                <a:ext cx="1560" cy="518"/>
                <a:chOff x="0" y="0"/>
                <a:chExt cx="1560" cy="518"/>
              </a:xfrm>
            </p:grpSpPr>
            <p:sp>
              <p:nvSpPr>
                <p:cNvPr id="13433" name="Rectangle 121"/>
                <p:cNvSpPr>
                  <a:spLocks noChangeArrowheads="1"/>
                </p:cNvSpPr>
                <p:nvPr/>
              </p:nvSpPr>
              <p:spPr bwMode="auto">
                <a:xfrm>
                  <a:off x="43" y="0"/>
                  <a:ext cx="147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2400" b="1">
                      <a:solidFill>
                        <a:srgbClr val="000000"/>
                      </a:solidFill>
                      <a:latin typeface="Times New Roman" panose="02020603050405020304" pitchFamily="18" charset="0"/>
                    </a:rPr>
                    <a:t>一、三、四</a:t>
                  </a:r>
                  <a:endParaRPr lang="zh-CN" altLang="en-US" sz="1000">
                    <a:solidFill>
                      <a:srgbClr val="000000"/>
                    </a:solidFill>
                    <a:latin typeface="Times New Roman" panose="02020603050405020304" pitchFamily="18" charset="0"/>
                  </a:endParaRP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34" name="Rectangle 122"/>
                <p:cNvSpPr>
                  <a:spLocks noChangeArrowheads="1"/>
                </p:cNvSpPr>
                <p:nvPr/>
              </p:nvSpPr>
              <p:spPr bwMode="auto">
                <a:xfrm>
                  <a:off x="0" y="0"/>
                  <a:ext cx="1560"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35" name="Group 123"/>
              <p:cNvGrpSpPr/>
              <p:nvPr/>
            </p:nvGrpSpPr>
            <p:grpSpPr bwMode="auto">
              <a:xfrm>
                <a:off x="1560" y="1036"/>
                <a:ext cx="891" cy="518"/>
                <a:chOff x="0" y="0"/>
                <a:chExt cx="891" cy="518"/>
              </a:xfrm>
            </p:grpSpPr>
            <p:sp>
              <p:nvSpPr>
                <p:cNvPr id="13436" name="Rectangle 124"/>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37" name="Rectangle 125"/>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38" name="Group 126"/>
              <p:cNvGrpSpPr/>
              <p:nvPr/>
            </p:nvGrpSpPr>
            <p:grpSpPr bwMode="auto">
              <a:xfrm>
                <a:off x="2451" y="1036"/>
                <a:ext cx="891" cy="518"/>
                <a:chOff x="0" y="0"/>
                <a:chExt cx="891" cy="518"/>
              </a:xfrm>
            </p:grpSpPr>
            <p:sp>
              <p:nvSpPr>
                <p:cNvPr id="13439" name="Rectangle 127"/>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40" name="Rectangle 128"/>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41" name="Group 129"/>
              <p:cNvGrpSpPr/>
              <p:nvPr/>
            </p:nvGrpSpPr>
            <p:grpSpPr bwMode="auto">
              <a:xfrm>
                <a:off x="0" y="1554"/>
                <a:ext cx="1560" cy="518"/>
                <a:chOff x="0" y="0"/>
                <a:chExt cx="1560" cy="518"/>
              </a:xfrm>
            </p:grpSpPr>
            <p:sp>
              <p:nvSpPr>
                <p:cNvPr id="13442" name="Rectangle 130"/>
                <p:cNvSpPr>
                  <a:spLocks noChangeArrowheads="1"/>
                </p:cNvSpPr>
                <p:nvPr/>
              </p:nvSpPr>
              <p:spPr bwMode="auto">
                <a:xfrm>
                  <a:off x="43" y="0"/>
                  <a:ext cx="147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2400" b="1">
                      <a:solidFill>
                        <a:srgbClr val="000000"/>
                      </a:solidFill>
                      <a:latin typeface="Times New Roman" panose="02020603050405020304" pitchFamily="18" charset="0"/>
                    </a:rPr>
                    <a:t>一、二、四</a:t>
                  </a:r>
                  <a:endParaRPr lang="zh-CN" altLang="en-US" sz="1000">
                    <a:solidFill>
                      <a:srgbClr val="000000"/>
                    </a:solidFill>
                    <a:latin typeface="Times New Roman" panose="02020603050405020304" pitchFamily="18" charset="0"/>
                  </a:endParaRP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43" name="Rectangle 131"/>
                <p:cNvSpPr>
                  <a:spLocks noChangeArrowheads="1"/>
                </p:cNvSpPr>
                <p:nvPr/>
              </p:nvSpPr>
              <p:spPr bwMode="auto">
                <a:xfrm>
                  <a:off x="0" y="0"/>
                  <a:ext cx="1560"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44" name="Group 132"/>
              <p:cNvGrpSpPr/>
              <p:nvPr/>
            </p:nvGrpSpPr>
            <p:grpSpPr bwMode="auto">
              <a:xfrm>
                <a:off x="1560" y="1554"/>
                <a:ext cx="891" cy="518"/>
                <a:chOff x="0" y="0"/>
                <a:chExt cx="891" cy="518"/>
              </a:xfrm>
            </p:grpSpPr>
            <p:sp>
              <p:nvSpPr>
                <p:cNvPr id="13445" name="Rectangle 133"/>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46" name="Rectangle 134"/>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47" name="Group 135"/>
              <p:cNvGrpSpPr/>
              <p:nvPr/>
            </p:nvGrpSpPr>
            <p:grpSpPr bwMode="auto">
              <a:xfrm>
                <a:off x="2451" y="1554"/>
                <a:ext cx="891" cy="518"/>
                <a:chOff x="0" y="0"/>
                <a:chExt cx="891" cy="518"/>
              </a:xfrm>
            </p:grpSpPr>
            <p:sp>
              <p:nvSpPr>
                <p:cNvPr id="13448" name="Rectangle 136"/>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49" name="Rectangle 137"/>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50" name="Group 138"/>
              <p:cNvGrpSpPr/>
              <p:nvPr/>
            </p:nvGrpSpPr>
            <p:grpSpPr bwMode="auto">
              <a:xfrm>
                <a:off x="0" y="2072"/>
                <a:ext cx="1560" cy="518"/>
                <a:chOff x="0" y="0"/>
                <a:chExt cx="1560" cy="518"/>
              </a:xfrm>
            </p:grpSpPr>
            <p:sp>
              <p:nvSpPr>
                <p:cNvPr id="13451" name="Rectangle 139"/>
                <p:cNvSpPr>
                  <a:spLocks noChangeArrowheads="1"/>
                </p:cNvSpPr>
                <p:nvPr/>
              </p:nvSpPr>
              <p:spPr bwMode="auto">
                <a:xfrm>
                  <a:off x="43" y="0"/>
                  <a:ext cx="1474"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2400" b="1">
                      <a:solidFill>
                        <a:srgbClr val="000000"/>
                      </a:solidFill>
                      <a:latin typeface="Times New Roman" panose="02020603050405020304" pitchFamily="18" charset="0"/>
                    </a:rPr>
                    <a:t>二、三、四</a:t>
                  </a:r>
                  <a:endParaRPr lang="zh-CN" altLang="en-US" sz="1000">
                    <a:solidFill>
                      <a:srgbClr val="000000"/>
                    </a:solidFill>
                    <a:latin typeface="Times New Roman" panose="02020603050405020304" pitchFamily="18" charset="0"/>
                  </a:endParaRP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52" name="Rectangle 140"/>
                <p:cNvSpPr>
                  <a:spLocks noChangeArrowheads="1"/>
                </p:cNvSpPr>
                <p:nvPr/>
              </p:nvSpPr>
              <p:spPr bwMode="auto">
                <a:xfrm>
                  <a:off x="0" y="0"/>
                  <a:ext cx="1560"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53" name="Group 141"/>
              <p:cNvGrpSpPr/>
              <p:nvPr/>
            </p:nvGrpSpPr>
            <p:grpSpPr bwMode="auto">
              <a:xfrm>
                <a:off x="1560" y="2072"/>
                <a:ext cx="891" cy="518"/>
                <a:chOff x="0" y="0"/>
                <a:chExt cx="891" cy="518"/>
              </a:xfrm>
            </p:grpSpPr>
            <p:sp>
              <p:nvSpPr>
                <p:cNvPr id="13454" name="Rectangle 142"/>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55" name="Rectangle 143"/>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nvGrpSpPr>
              <p:cNvPr id="13456" name="Group 144"/>
              <p:cNvGrpSpPr/>
              <p:nvPr/>
            </p:nvGrpSpPr>
            <p:grpSpPr bwMode="auto">
              <a:xfrm>
                <a:off x="2451" y="2072"/>
                <a:ext cx="891" cy="518"/>
                <a:chOff x="0" y="0"/>
                <a:chExt cx="891" cy="518"/>
              </a:xfrm>
            </p:grpSpPr>
            <p:sp>
              <p:nvSpPr>
                <p:cNvPr id="13457" name="Rectangle 145"/>
                <p:cNvSpPr>
                  <a:spLocks noChangeArrowheads="1"/>
                </p:cNvSpPr>
                <p:nvPr/>
              </p:nvSpPr>
              <p:spPr bwMode="auto">
                <a:xfrm>
                  <a:off x="43" y="0"/>
                  <a:ext cx="8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fontAlgn="base">
                    <a:spcBef>
                      <a:spcPct val="0"/>
                    </a:spcBef>
                    <a:spcAft>
                      <a:spcPct val="0"/>
                    </a:spcAft>
                    <a:buFont typeface="Arial" panose="020B0604020202020204" pitchFamily="34" charset="0"/>
                    <a:buNone/>
                  </a:pPr>
                  <a:r>
                    <a:rPr lang="zh-CN" altLang="en-US" sz="1000">
                      <a:solidFill>
                        <a:srgbClr val="000000"/>
                      </a:solidFill>
                      <a:latin typeface="Times New Roman" panose="02020603050405020304" pitchFamily="18" charset="0"/>
                    </a:rPr>
                    <a:t> </a:t>
                  </a:r>
                </a:p>
                <a:p>
                  <a:pPr algn="just" eaLnBrk="0" fontAlgn="base" hangingPunct="0">
                    <a:spcBef>
                      <a:spcPct val="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3458" name="Rectangle 146"/>
                <p:cNvSpPr>
                  <a:spLocks noChangeArrowheads="1"/>
                </p:cNvSpPr>
                <p:nvPr/>
              </p:nvSpPr>
              <p:spPr bwMode="auto">
                <a:xfrm>
                  <a:off x="0" y="0"/>
                  <a:ext cx="891" cy="518"/>
                </a:xfrm>
                <a:prstGeom prst="rect">
                  <a:avLst/>
                </a:prstGeom>
                <a:noFill/>
                <a:ln w="7">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grpSp>
        <p:sp>
          <p:nvSpPr>
            <p:cNvPr id="13459" name="Rectangle 147"/>
            <p:cNvSpPr>
              <a:spLocks noChangeArrowheads="1"/>
            </p:cNvSpPr>
            <p:nvPr/>
          </p:nvSpPr>
          <p:spPr bwMode="auto">
            <a:xfrm>
              <a:off x="0" y="0"/>
              <a:ext cx="3348" cy="2596"/>
            </a:xfrm>
            <a:prstGeom prst="rect">
              <a:avLst/>
            </a:prstGeom>
            <a:noFill/>
            <a:ln w="11112">
              <a:solidFill>
                <a:srgbClr val="A0A0A0"/>
              </a:solidFill>
              <a:miter lim="800000"/>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zh-CN" altLang="en-US">
                <a:solidFill>
                  <a:srgbClr val="000000"/>
                </a:solidFill>
              </a:endParaRPr>
            </a:p>
          </p:txBody>
        </p:sp>
      </p:grpSp>
      <p:sp>
        <p:nvSpPr>
          <p:cNvPr id="13460" name="Text Box 148"/>
          <p:cNvSpPr txBox="1">
            <a:spLocks noChangeArrowheads="1"/>
          </p:cNvSpPr>
          <p:nvPr/>
        </p:nvSpPr>
        <p:spPr bwMode="auto">
          <a:xfrm>
            <a:off x="4456113" y="3586163"/>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k&gt;0</a:t>
            </a:r>
          </a:p>
        </p:txBody>
      </p:sp>
      <p:sp>
        <p:nvSpPr>
          <p:cNvPr id="13461" name="Text Box 149"/>
          <p:cNvSpPr txBox="1">
            <a:spLocks noChangeArrowheads="1"/>
          </p:cNvSpPr>
          <p:nvPr/>
        </p:nvSpPr>
        <p:spPr bwMode="auto">
          <a:xfrm>
            <a:off x="6473825" y="3714750"/>
            <a:ext cx="117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b&gt;0</a:t>
            </a:r>
          </a:p>
        </p:txBody>
      </p:sp>
      <p:sp>
        <p:nvSpPr>
          <p:cNvPr id="13462" name="Text Box 150"/>
          <p:cNvSpPr txBox="1">
            <a:spLocks noChangeArrowheads="1"/>
          </p:cNvSpPr>
          <p:nvPr/>
        </p:nvSpPr>
        <p:spPr bwMode="auto">
          <a:xfrm>
            <a:off x="4475163" y="4159250"/>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k&gt;0</a:t>
            </a:r>
          </a:p>
        </p:txBody>
      </p:sp>
      <p:sp>
        <p:nvSpPr>
          <p:cNvPr id="13463" name="Text Box 151"/>
          <p:cNvSpPr txBox="1">
            <a:spLocks noChangeArrowheads="1"/>
          </p:cNvSpPr>
          <p:nvPr/>
        </p:nvSpPr>
        <p:spPr bwMode="auto">
          <a:xfrm>
            <a:off x="4475163" y="4557713"/>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k&lt;0</a:t>
            </a:r>
          </a:p>
        </p:txBody>
      </p:sp>
      <p:sp>
        <p:nvSpPr>
          <p:cNvPr id="13464" name="Text Box 152"/>
          <p:cNvSpPr txBox="1">
            <a:spLocks noChangeArrowheads="1"/>
          </p:cNvSpPr>
          <p:nvPr/>
        </p:nvSpPr>
        <p:spPr bwMode="auto">
          <a:xfrm>
            <a:off x="4524375" y="5027613"/>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k&lt;0</a:t>
            </a:r>
          </a:p>
        </p:txBody>
      </p:sp>
      <p:sp>
        <p:nvSpPr>
          <p:cNvPr id="13465" name="Text Box 153"/>
          <p:cNvSpPr txBox="1">
            <a:spLocks noChangeArrowheads="1"/>
          </p:cNvSpPr>
          <p:nvPr/>
        </p:nvSpPr>
        <p:spPr bwMode="auto">
          <a:xfrm>
            <a:off x="6481763" y="4548188"/>
            <a:ext cx="117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b&gt;0</a:t>
            </a:r>
          </a:p>
        </p:txBody>
      </p:sp>
      <p:sp>
        <p:nvSpPr>
          <p:cNvPr id="13466" name="Text Box 154"/>
          <p:cNvSpPr txBox="1">
            <a:spLocks noChangeArrowheads="1"/>
          </p:cNvSpPr>
          <p:nvPr/>
        </p:nvSpPr>
        <p:spPr bwMode="auto">
          <a:xfrm>
            <a:off x="6423025" y="4084638"/>
            <a:ext cx="117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b&lt;0</a:t>
            </a:r>
          </a:p>
        </p:txBody>
      </p:sp>
      <p:sp>
        <p:nvSpPr>
          <p:cNvPr id="13467" name="Text Box 155"/>
          <p:cNvSpPr txBox="1">
            <a:spLocks noChangeArrowheads="1"/>
          </p:cNvSpPr>
          <p:nvPr/>
        </p:nvSpPr>
        <p:spPr bwMode="auto">
          <a:xfrm>
            <a:off x="6561138" y="5080000"/>
            <a:ext cx="117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b&lt;0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fill="hold">
                                          <p:stCondLst>
                                            <p:cond delay="0"/>
                                          </p:stCondLst>
                                        </p:cTn>
                                        <p:tgtEl>
                                          <p:spTgt spid="13314">
                                            <p:txEl>
                                              <p:pRg st="0" end="0"/>
                                            </p:txEl>
                                          </p:spTgt>
                                        </p:tgtEl>
                                        <p:attrNameLst>
                                          <p:attrName>style.visibility</p:attrName>
                                        </p:attrNameLst>
                                      </p:cBhvr>
                                      <p:to>
                                        <p:strVal val="visible"/>
                                      </p:to>
                                    </p:set>
                                    <p:animEffect>
                                      <p:cBhvr>
                                        <p:cTn id="7" dur="500"/>
                                        <p:tgtEl>
                                          <p:spTgt spid="133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fill="hold">
                                          <p:stCondLst>
                                            <p:cond delay="0"/>
                                          </p:stCondLst>
                                        </p:cTn>
                                        <p:tgtEl>
                                          <p:spTgt spid="13412"/>
                                        </p:tgtEl>
                                        <p:attrNameLst>
                                          <p:attrName>style.visibility</p:attrName>
                                        </p:attrNameLst>
                                      </p:cBhvr>
                                      <p:to>
                                        <p:strVal val="visible"/>
                                      </p:to>
                                    </p:set>
                                    <p:animEffect>
                                      <p:cBhvr>
                                        <p:cTn id="12" dur="500"/>
                                        <p:tgtEl>
                                          <p:spTgt spid="1341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fill="hold">
                                          <p:stCondLst>
                                            <p:cond delay="0"/>
                                          </p:stCondLst>
                                        </p:cTn>
                                        <p:tgtEl>
                                          <p:spTgt spid="13460">
                                            <p:txEl>
                                              <p:pRg st="0" end="0"/>
                                            </p:txEl>
                                          </p:spTgt>
                                        </p:tgtEl>
                                        <p:attrNameLst>
                                          <p:attrName>style.visibility</p:attrName>
                                        </p:attrNameLst>
                                      </p:cBhvr>
                                      <p:to>
                                        <p:strVal val="visible"/>
                                      </p:to>
                                    </p:set>
                                    <p:animEffect>
                                      <p:cBhvr>
                                        <p:cTn id="17" dur="500"/>
                                        <p:tgtEl>
                                          <p:spTgt spid="1346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fill="hold">
                                          <p:stCondLst>
                                            <p:cond delay="0"/>
                                          </p:stCondLst>
                                        </p:cTn>
                                        <p:tgtEl>
                                          <p:spTgt spid="13461">
                                            <p:txEl>
                                              <p:pRg st="0" end="0"/>
                                            </p:txEl>
                                          </p:spTgt>
                                        </p:tgtEl>
                                        <p:attrNameLst>
                                          <p:attrName>style.visibility</p:attrName>
                                        </p:attrNameLst>
                                      </p:cBhvr>
                                      <p:to>
                                        <p:strVal val="visible"/>
                                      </p:to>
                                    </p:set>
                                    <p:animEffect>
                                      <p:cBhvr>
                                        <p:cTn id="22" dur="500"/>
                                        <p:tgtEl>
                                          <p:spTgt spid="1346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iterate type="wd">
                                    <p:tmPct val="10000"/>
                                  </p:iterate>
                                  <p:childTnLst>
                                    <p:set>
                                      <p:cBhvr>
                                        <p:cTn id="26" fill="hold">
                                          <p:stCondLst>
                                            <p:cond delay="0"/>
                                          </p:stCondLst>
                                        </p:cTn>
                                        <p:tgtEl>
                                          <p:spTgt spid="13462">
                                            <p:txEl>
                                              <p:pRg st="0" end="0"/>
                                            </p:txEl>
                                          </p:spTgt>
                                        </p:tgtEl>
                                        <p:attrNameLst>
                                          <p:attrName>style.visibility</p:attrName>
                                        </p:attrNameLst>
                                      </p:cBhvr>
                                      <p:to>
                                        <p:strVal val="visible"/>
                                      </p:to>
                                    </p:set>
                                    <p:anim calcmode="lin" valueType="num">
                                      <p:cBhvr additive="base">
                                        <p:cTn id="27" dur="500" fill="hold"/>
                                        <p:tgtEl>
                                          <p:spTgt spid="1346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46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fill="hold">
                                          <p:stCondLst>
                                            <p:cond delay="0"/>
                                          </p:stCondLst>
                                        </p:cTn>
                                        <p:tgtEl>
                                          <p:spTgt spid="13466">
                                            <p:txEl>
                                              <p:pRg st="0" end="0"/>
                                            </p:txEl>
                                          </p:spTgt>
                                        </p:tgtEl>
                                        <p:attrNameLst>
                                          <p:attrName>style.visibility</p:attrName>
                                        </p:attrNameLst>
                                      </p:cBhvr>
                                      <p:to>
                                        <p:strVal val="visible"/>
                                      </p:to>
                                    </p:set>
                                    <p:animEffect>
                                      <p:cBhvr>
                                        <p:cTn id="33" dur="500"/>
                                        <p:tgtEl>
                                          <p:spTgt spid="1346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fill="hold">
                                          <p:stCondLst>
                                            <p:cond delay="0"/>
                                          </p:stCondLst>
                                        </p:cTn>
                                        <p:tgtEl>
                                          <p:spTgt spid="13463">
                                            <p:txEl>
                                              <p:pRg st="0" end="0"/>
                                            </p:txEl>
                                          </p:spTgt>
                                        </p:tgtEl>
                                        <p:attrNameLst>
                                          <p:attrName>style.visibility</p:attrName>
                                        </p:attrNameLst>
                                      </p:cBhvr>
                                      <p:to>
                                        <p:strVal val="visible"/>
                                      </p:to>
                                    </p:set>
                                    <p:animEffect>
                                      <p:cBhvr>
                                        <p:cTn id="38" dur="500"/>
                                        <p:tgtEl>
                                          <p:spTgt spid="1346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fill="hold">
                                          <p:stCondLst>
                                            <p:cond delay="0"/>
                                          </p:stCondLst>
                                        </p:cTn>
                                        <p:tgtEl>
                                          <p:spTgt spid="13465">
                                            <p:txEl>
                                              <p:pRg st="0" end="0"/>
                                            </p:txEl>
                                          </p:spTgt>
                                        </p:tgtEl>
                                        <p:attrNameLst>
                                          <p:attrName>style.visibility</p:attrName>
                                        </p:attrNameLst>
                                      </p:cBhvr>
                                      <p:to>
                                        <p:strVal val="visible"/>
                                      </p:to>
                                    </p:set>
                                    <p:animEffect>
                                      <p:cBhvr>
                                        <p:cTn id="43" dur="500"/>
                                        <p:tgtEl>
                                          <p:spTgt spid="1346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fill="hold">
                                          <p:stCondLst>
                                            <p:cond delay="0"/>
                                          </p:stCondLst>
                                        </p:cTn>
                                        <p:tgtEl>
                                          <p:spTgt spid="13464">
                                            <p:txEl>
                                              <p:pRg st="0" end="0"/>
                                            </p:txEl>
                                          </p:spTgt>
                                        </p:tgtEl>
                                        <p:attrNameLst>
                                          <p:attrName>style.visibility</p:attrName>
                                        </p:attrNameLst>
                                      </p:cBhvr>
                                      <p:to>
                                        <p:strVal val="visible"/>
                                      </p:to>
                                    </p:set>
                                    <p:animEffect>
                                      <p:cBhvr>
                                        <p:cTn id="48" dur="500"/>
                                        <p:tgtEl>
                                          <p:spTgt spid="13464">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fill="hold">
                                          <p:stCondLst>
                                            <p:cond delay="0"/>
                                          </p:stCondLst>
                                        </p:cTn>
                                        <p:tgtEl>
                                          <p:spTgt spid="13467">
                                            <p:txEl>
                                              <p:pRg st="0" end="0"/>
                                            </p:txEl>
                                          </p:spTgt>
                                        </p:tgtEl>
                                        <p:attrNameLst>
                                          <p:attrName>style.visibility</p:attrName>
                                        </p:attrNameLst>
                                      </p:cBhvr>
                                      <p:to>
                                        <p:strVal val="visible"/>
                                      </p:to>
                                    </p:set>
                                    <p:animEffect>
                                      <p:cBhvr>
                                        <p:cTn id="53" dur="500"/>
                                        <p:tgtEl>
                                          <p:spTgt spid="134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animBg="1" autoUpdateAnimBg="0"/>
      <p:bldP spid="13460" grpId="0" build="p" animBg="1" autoUpdateAnimBg="0"/>
      <p:bldP spid="13461" grpId="0" build="p" animBg="1" autoUpdateAnimBg="0"/>
      <p:bldP spid="13462" grpId="0" build="p" animBg="1" autoUpdateAnimBg="0"/>
      <p:bldP spid="13463" grpId="0" build="p" animBg="1" autoUpdateAnimBg="0"/>
      <p:bldP spid="13464" grpId="0" build="p" animBg="1" autoUpdateAnimBg="0"/>
      <p:bldP spid="13465" grpId="0" build="p" animBg="1" autoUpdateAnimBg="0"/>
      <p:bldP spid="13466" grpId="0" build="p" animBg="1" autoUpdateAnimBg="0"/>
      <p:bldP spid="13467" grpId="0" build="p"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bwMode="auto">
      <p:bgPr>
        <a:solidFill>
          <a:schemeClr val="accent2"/>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338138" y="1771650"/>
            <a:ext cx="7291387" cy="1143000"/>
          </a:xfrm>
        </p:spPr>
        <p:txBody>
          <a:bodyPr/>
          <a:lstStyle/>
          <a:p>
            <a:pPr algn="l"/>
            <a:r>
              <a:rPr lang="en-US" altLang="zh-CN" sz="4000" dirty="0">
                <a:solidFill>
                  <a:schemeClr val="bg1"/>
                </a:solidFill>
                <a:latin typeface="华文新魏" panose="02010800040101010101" pitchFamily="2" charset="-122"/>
                <a:ea typeface="华文新魏" panose="02010800040101010101" pitchFamily="2" charset="-122"/>
              </a:rPr>
              <a:t>1.</a:t>
            </a:r>
            <a:r>
              <a:rPr lang="zh-CN" altLang="en-US" sz="4000" dirty="0">
                <a:solidFill>
                  <a:schemeClr val="bg1"/>
                </a:solidFill>
                <a:latin typeface="华文新魏" panose="02010800040101010101" pitchFamily="2" charset="-122"/>
                <a:ea typeface="华文新魏" panose="02010800040101010101" pitchFamily="2" charset="-122"/>
              </a:rPr>
              <a:t>下列函数中，</a:t>
            </a:r>
            <a:r>
              <a:rPr lang="en-US" altLang="zh-CN" sz="4000" dirty="0">
                <a:solidFill>
                  <a:schemeClr val="bg1"/>
                </a:solidFill>
                <a:latin typeface="华文新魏" panose="02010800040101010101" pitchFamily="2" charset="-122"/>
                <a:ea typeface="华文新魏" panose="02010800040101010101" pitchFamily="2" charset="-122"/>
              </a:rPr>
              <a:t>y</a:t>
            </a:r>
            <a:r>
              <a:rPr lang="zh-CN" altLang="en-US" sz="4000" dirty="0">
                <a:solidFill>
                  <a:schemeClr val="bg1"/>
                </a:solidFill>
                <a:latin typeface="华文新魏" panose="02010800040101010101" pitchFamily="2" charset="-122"/>
                <a:ea typeface="华文新魏" panose="02010800040101010101" pitchFamily="2" charset="-122"/>
              </a:rPr>
              <a:t>的值随</a:t>
            </a:r>
            <a:r>
              <a:rPr lang="en-US" altLang="zh-CN" sz="4000" dirty="0">
                <a:solidFill>
                  <a:schemeClr val="bg1"/>
                </a:solidFill>
                <a:latin typeface="华文新魏" panose="02010800040101010101" pitchFamily="2" charset="-122"/>
                <a:ea typeface="华文新魏" panose="02010800040101010101" pitchFamily="2" charset="-122"/>
              </a:rPr>
              <a:t>x</a:t>
            </a:r>
            <a:r>
              <a:rPr lang="zh-CN" altLang="en-US" sz="4000" dirty="0">
                <a:solidFill>
                  <a:schemeClr val="bg1"/>
                </a:solidFill>
                <a:latin typeface="华文新魏" panose="02010800040101010101" pitchFamily="2" charset="-122"/>
                <a:ea typeface="华文新魏" panose="02010800040101010101" pitchFamily="2" charset="-122"/>
              </a:rPr>
              <a:t>值的增大而增大的函数是</a:t>
            </a:r>
            <a:r>
              <a:rPr lang="en-US" altLang="zh-CN" sz="4000" dirty="0">
                <a:solidFill>
                  <a:schemeClr val="bg1"/>
                </a:solidFill>
                <a:latin typeface="华文新魏" panose="02010800040101010101" pitchFamily="2" charset="-122"/>
                <a:ea typeface="华文新魏" panose="02010800040101010101" pitchFamily="2" charset="-122"/>
              </a:rPr>
              <a:t>________.</a:t>
            </a:r>
            <a:br>
              <a:rPr lang="en-US" altLang="zh-CN" sz="4000" dirty="0">
                <a:solidFill>
                  <a:schemeClr val="bg1"/>
                </a:solidFill>
                <a:latin typeface="华文新魏" panose="02010800040101010101" pitchFamily="2" charset="-122"/>
                <a:ea typeface="华文新魏" panose="02010800040101010101" pitchFamily="2" charset="-122"/>
              </a:rPr>
            </a:br>
            <a:r>
              <a:rPr lang="en-US" altLang="zh-CN" sz="4000" dirty="0" err="1">
                <a:solidFill>
                  <a:schemeClr val="bg1"/>
                </a:solidFill>
                <a:latin typeface="华文新魏" panose="02010800040101010101" pitchFamily="2" charset="-122"/>
                <a:ea typeface="华文新魏" panose="02010800040101010101" pitchFamily="2" charset="-122"/>
              </a:rPr>
              <a:t>A.y</a:t>
            </a:r>
            <a:r>
              <a:rPr lang="en-US" altLang="zh-CN" sz="4000" dirty="0">
                <a:solidFill>
                  <a:schemeClr val="bg1"/>
                </a:solidFill>
                <a:latin typeface="华文新魏" panose="02010800040101010101" pitchFamily="2" charset="-122"/>
                <a:ea typeface="华文新魏" panose="02010800040101010101" pitchFamily="2" charset="-122"/>
              </a:rPr>
              <a:t>=-2x       </a:t>
            </a:r>
            <a:r>
              <a:rPr lang="en-US" altLang="zh-CN" sz="4000" dirty="0" err="1">
                <a:solidFill>
                  <a:schemeClr val="bg1"/>
                </a:solidFill>
                <a:latin typeface="华文新魏" panose="02010800040101010101" pitchFamily="2" charset="-122"/>
                <a:ea typeface="华文新魏" panose="02010800040101010101" pitchFamily="2" charset="-122"/>
              </a:rPr>
              <a:t>B.y</a:t>
            </a:r>
            <a:r>
              <a:rPr lang="en-US" altLang="zh-CN" sz="4000" dirty="0">
                <a:solidFill>
                  <a:schemeClr val="bg1"/>
                </a:solidFill>
                <a:latin typeface="华文新魏" panose="02010800040101010101" pitchFamily="2" charset="-122"/>
                <a:ea typeface="华文新魏" panose="02010800040101010101" pitchFamily="2" charset="-122"/>
              </a:rPr>
              <a:t>=-2x+1</a:t>
            </a:r>
            <a:br>
              <a:rPr lang="en-US" altLang="zh-CN" sz="4000" dirty="0">
                <a:solidFill>
                  <a:schemeClr val="bg1"/>
                </a:solidFill>
                <a:latin typeface="华文新魏" panose="02010800040101010101" pitchFamily="2" charset="-122"/>
                <a:ea typeface="华文新魏" panose="02010800040101010101" pitchFamily="2" charset="-122"/>
              </a:rPr>
            </a:br>
            <a:r>
              <a:rPr lang="en-US" altLang="zh-CN" sz="4000" dirty="0" err="1">
                <a:solidFill>
                  <a:schemeClr val="bg1"/>
                </a:solidFill>
                <a:latin typeface="华文新魏" panose="02010800040101010101" pitchFamily="2" charset="-122"/>
                <a:ea typeface="华文新魏" panose="02010800040101010101" pitchFamily="2" charset="-122"/>
              </a:rPr>
              <a:t>C.y</a:t>
            </a:r>
            <a:r>
              <a:rPr lang="en-US" altLang="zh-CN" sz="4000" dirty="0">
                <a:solidFill>
                  <a:schemeClr val="bg1"/>
                </a:solidFill>
                <a:latin typeface="华文新魏" panose="02010800040101010101" pitchFamily="2" charset="-122"/>
                <a:ea typeface="华文新魏" panose="02010800040101010101" pitchFamily="2" charset="-122"/>
              </a:rPr>
              <a:t>=x-2       </a:t>
            </a:r>
            <a:r>
              <a:rPr lang="en-US" altLang="zh-CN" sz="4000" dirty="0" err="1">
                <a:solidFill>
                  <a:schemeClr val="bg1"/>
                </a:solidFill>
                <a:latin typeface="华文新魏" panose="02010800040101010101" pitchFamily="2" charset="-122"/>
                <a:ea typeface="华文新魏" panose="02010800040101010101" pitchFamily="2" charset="-122"/>
              </a:rPr>
              <a:t>D.y</a:t>
            </a:r>
            <a:r>
              <a:rPr lang="en-US" altLang="zh-CN" sz="4000" dirty="0">
                <a:solidFill>
                  <a:schemeClr val="bg1"/>
                </a:solidFill>
                <a:latin typeface="华文新魏" panose="02010800040101010101" pitchFamily="2" charset="-122"/>
                <a:ea typeface="华文新魏" panose="02010800040101010101" pitchFamily="2" charset="-122"/>
              </a:rPr>
              <a:t>=-x-2</a:t>
            </a:r>
          </a:p>
        </p:txBody>
      </p:sp>
      <p:sp>
        <p:nvSpPr>
          <p:cNvPr id="14339" name="Text Box 3"/>
          <p:cNvSpPr txBox="1">
            <a:spLocks noChangeArrowheads="1"/>
          </p:cNvSpPr>
          <p:nvPr/>
        </p:nvSpPr>
        <p:spPr bwMode="auto">
          <a:xfrm>
            <a:off x="6134100" y="2343150"/>
            <a:ext cx="121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14341" name="WordArt 5"/>
          <p:cNvSpPr>
            <a:spLocks noChangeArrowheads="1" noChangeShapeType="1"/>
          </p:cNvSpPr>
          <p:nvPr/>
        </p:nvSpPr>
        <p:spPr bwMode="auto">
          <a:xfrm>
            <a:off x="2573338" y="142875"/>
            <a:ext cx="3824287" cy="727075"/>
          </a:xfrm>
          <a:prstGeom prst="rect">
            <a:avLst/>
          </a:prstGeom>
        </p:spPr>
        <p:txBody>
          <a:bodyPr wrap="none" fromWordArt="1">
            <a:prstTxWarp prst="textSlantUp">
              <a:avLst>
                <a:gd name="adj" fmla="val 0"/>
              </a:avLst>
            </a:prstTxWarp>
          </a:bodyPr>
          <a:lstStyle/>
          <a:p>
            <a:pPr algn="ctr" fontAlgn="base">
              <a:spcBef>
                <a:spcPct val="0"/>
              </a:spcBef>
              <a:spcAft>
                <a:spcPct val="0"/>
              </a:spcAft>
            </a:pPr>
            <a:r>
              <a:rPr lang="zh-CN" altLang="en-US" sz="3600" dirty="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outerShdw>
                </a:effectLst>
                <a:latin typeface="华文新魏" panose="02010800040101010101" pitchFamily="2" charset="-122"/>
                <a:ea typeface="华文新魏" panose="02010800040101010101" pitchFamily="2" charset="-122"/>
              </a:rPr>
              <a:t>巩固练习：</a:t>
            </a:r>
          </a:p>
        </p:txBody>
      </p:sp>
      <p:sp>
        <p:nvSpPr>
          <p:cNvPr id="14342" name="Text Box 6"/>
          <p:cNvSpPr txBox="1">
            <a:spLocks noChangeArrowheads="1"/>
          </p:cNvSpPr>
          <p:nvPr/>
        </p:nvSpPr>
        <p:spPr bwMode="auto">
          <a:xfrm>
            <a:off x="4914900" y="1866900"/>
            <a:ext cx="7588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a:solidFill>
                  <a:srgbClr val="FF3300"/>
                </a:solidFill>
                <a:latin typeface="Times New Roman" panose="02020603050405020304" pitchFamily="18" charset="0"/>
              </a:rPr>
              <a:t>C</a:t>
            </a:r>
          </a:p>
        </p:txBody>
      </p:sp>
      <p:sp>
        <p:nvSpPr>
          <p:cNvPr id="14343" name="Text Box 7"/>
          <p:cNvSpPr txBox="1">
            <a:spLocks noChangeArrowheads="1"/>
          </p:cNvSpPr>
          <p:nvPr/>
        </p:nvSpPr>
        <p:spPr bwMode="auto">
          <a:xfrm>
            <a:off x="528638" y="3759200"/>
            <a:ext cx="83121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4000" b="1" dirty="0">
                <a:solidFill>
                  <a:srgbClr val="FFFFFF"/>
                </a:solidFill>
                <a:latin typeface="Times New Roman" panose="02020603050405020304" pitchFamily="18" charset="0"/>
              </a:rPr>
              <a:t>2、直线y=3x-2可由直线y=3x向</a:t>
            </a:r>
            <a:r>
              <a:rPr lang="en-US" sz="4000" b="1" u="sng" dirty="0">
                <a:solidFill>
                  <a:srgbClr val="FFFFFF"/>
                </a:solidFill>
                <a:latin typeface="Times New Roman" panose="02020603050405020304" pitchFamily="18" charset="0"/>
              </a:rPr>
              <a:t>   </a:t>
            </a:r>
            <a:r>
              <a:rPr lang="zh-CN" altLang="en-US" sz="4000" b="1" u="sng" dirty="0">
                <a:solidFill>
                  <a:srgbClr val="FFFFFF"/>
                </a:solidFill>
                <a:latin typeface="Times New Roman" panose="02020603050405020304" pitchFamily="18" charset="0"/>
              </a:rPr>
              <a:t>         </a:t>
            </a:r>
            <a:r>
              <a:rPr lang="zh-CN" altLang="en-US" sz="4000" b="1" dirty="0">
                <a:solidFill>
                  <a:srgbClr val="FFFFFF"/>
                </a:solidFill>
                <a:latin typeface="Times New Roman" panose="02020603050405020304" pitchFamily="18" charset="0"/>
              </a:rPr>
              <a:t>平移</a:t>
            </a:r>
            <a:r>
              <a:rPr lang="zh-CN" altLang="en-US" sz="4000" b="1" u="sng" dirty="0">
                <a:solidFill>
                  <a:srgbClr val="FFFFFF"/>
                </a:solidFill>
                <a:latin typeface="Times New Roman" panose="02020603050405020304" pitchFamily="18" charset="0"/>
              </a:rPr>
              <a:t>         </a:t>
            </a:r>
            <a:r>
              <a:rPr lang="zh-CN" altLang="en-US" sz="4000" b="1" dirty="0">
                <a:solidFill>
                  <a:srgbClr val="FFFFFF"/>
                </a:solidFill>
                <a:latin typeface="Times New Roman" panose="02020603050405020304" pitchFamily="18" charset="0"/>
              </a:rPr>
              <a:t>单位得到。</a:t>
            </a:r>
          </a:p>
        </p:txBody>
      </p:sp>
      <p:sp>
        <p:nvSpPr>
          <p:cNvPr id="14344" name="Rectangle 8"/>
          <p:cNvSpPr>
            <a:spLocks noChangeArrowheads="1"/>
          </p:cNvSpPr>
          <p:nvPr/>
        </p:nvSpPr>
        <p:spPr bwMode="auto">
          <a:xfrm>
            <a:off x="469900" y="5137150"/>
            <a:ext cx="7953375"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4000" b="1" dirty="0">
                <a:solidFill>
                  <a:srgbClr val="FFFFFF"/>
                </a:solidFill>
                <a:latin typeface="Times New Roman" panose="02020603050405020304" pitchFamily="18" charset="0"/>
              </a:rPr>
              <a:t>3</a:t>
            </a:r>
            <a:r>
              <a:rPr lang="zh-CN" altLang="en-US" sz="4000" b="1" dirty="0">
                <a:solidFill>
                  <a:srgbClr val="FFFFFF"/>
                </a:solidFill>
                <a:latin typeface="Times New Roman" panose="02020603050405020304" pitchFamily="18" charset="0"/>
              </a:rPr>
              <a:t>、直线</a:t>
            </a:r>
            <a:r>
              <a:rPr lang="en-US" altLang="zh-CN" sz="4000" b="1" dirty="0">
                <a:solidFill>
                  <a:srgbClr val="FFFFFF"/>
                </a:solidFill>
                <a:latin typeface="Times New Roman" panose="02020603050405020304" pitchFamily="18" charset="0"/>
              </a:rPr>
              <a:t>y=x+2</a:t>
            </a:r>
            <a:r>
              <a:rPr lang="zh-CN" altLang="en-US" sz="4000" b="1" dirty="0">
                <a:solidFill>
                  <a:srgbClr val="FFFFFF"/>
                </a:solidFill>
                <a:latin typeface="Times New Roman" panose="02020603050405020304" pitchFamily="18" charset="0"/>
              </a:rPr>
              <a:t>可由直线</a:t>
            </a:r>
            <a:r>
              <a:rPr lang="en-US" altLang="zh-CN" sz="4000" b="1" dirty="0">
                <a:solidFill>
                  <a:srgbClr val="FFFFFF"/>
                </a:solidFill>
                <a:latin typeface="Times New Roman" panose="02020603050405020304" pitchFamily="18" charset="0"/>
              </a:rPr>
              <a:t>y=x-1</a:t>
            </a:r>
            <a:r>
              <a:rPr lang="zh-CN" altLang="en-US" sz="4000" b="1" dirty="0">
                <a:solidFill>
                  <a:srgbClr val="FFFFFF"/>
                </a:solidFill>
                <a:latin typeface="Times New Roman" panose="02020603050405020304" pitchFamily="18" charset="0"/>
              </a:rPr>
              <a:t>向</a:t>
            </a:r>
            <a:r>
              <a:rPr lang="zh-CN" altLang="en-US" sz="4000" b="1" u="sng" dirty="0">
                <a:solidFill>
                  <a:srgbClr val="FFFFFF"/>
                </a:solidFill>
                <a:latin typeface="Times New Roman" panose="02020603050405020304" pitchFamily="18" charset="0"/>
              </a:rPr>
              <a:t>           </a:t>
            </a:r>
            <a:r>
              <a:rPr lang="zh-CN" altLang="en-US" sz="4000" b="1" dirty="0">
                <a:solidFill>
                  <a:srgbClr val="FFFFFF"/>
                </a:solidFill>
                <a:latin typeface="Times New Roman" panose="02020603050405020304" pitchFamily="18" charset="0"/>
              </a:rPr>
              <a:t>平移</a:t>
            </a:r>
            <a:r>
              <a:rPr lang="zh-CN" altLang="en-US" sz="4000" b="1" u="sng" dirty="0">
                <a:solidFill>
                  <a:srgbClr val="FFFFFF"/>
                </a:solidFill>
                <a:latin typeface="Times New Roman" panose="02020603050405020304" pitchFamily="18" charset="0"/>
              </a:rPr>
              <a:t>         </a:t>
            </a:r>
            <a:r>
              <a:rPr lang="zh-CN" altLang="en-US" sz="4000" b="1" dirty="0">
                <a:solidFill>
                  <a:srgbClr val="FFFFFF"/>
                </a:solidFill>
                <a:latin typeface="Times New Roman" panose="02020603050405020304" pitchFamily="18" charset="0"/>
              </a:rPr>
              <a:t>单位得到。</a:t>
            </a:r>
          </a:p>
        </p:txBody>
      </p:sp>
      <p:sp>
        <p:nvSpPr>
          <p:cNvPr id="14345" name="Text Box 9"/>
          <p:cNvSpPr txBox="1">
            <a:spLocks noChangeArrowheads="1"/>
          </p:cNvSpPr>
          <p:nvPr/>
        </p:nvSpPr>
        <p:spPr bwMode="auto">
          <a:xfrm>
            <a:off x="7486650" y="3887788"/>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a:solidFill>
                  <a:srgbClr val="CCFF33"/>
                </a:solidFill>
                <a:latin typeface="Times New Roman" panose="02020603050405020304" pitchFamily="18" charset="0"/>
              </a:rPr>
              <a:t>下</a:t>
            </a:r>
          </a:p>
        </p:txBody>
      </p:sp>
      <p:sp>
        <p:nvSpPr>
          <p:cNvPr id="14346" name="Text Box 10"/>
          <p:cNvSpPr txBox="1">
            <a:spLocks noChangeArrowheads="1"/>
          </p:cNvSpPr>
          <p:nvPr/>
        </p:nvSpPr>
        <p:spPr bwMode="auto">
          <a:xfrm>
            <a:off x="1789113" y="4495800"/>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CCFF33"/>
                </a:solidFill>
                <a:latin typeface="Times New Roman" panose="02020603050405020304" pitchFamily="18" charset="0"/>
              </a:rPr>
              <a:t>2</a:t>
            </a:r>
          </a:p>
        </p:txBody>
      </p:sp>
      <p:sp>
        <p:nvSpPr>
          <p:cNvPr id="14347" name="Text Box 11"/>
          <p:cNvSpPr txBox="1">
            <a:spLocks noChangeArrowheads="1"/>
          </p:cNvSpPr>
          <p:nvPr/>
        </p:nvSpPr>
        <p:spPr bwMode="auto">
          <a:xfrm>
            <a:off x="7194550" y="5251450"/>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a:solidFill>
                  <a:srgbClr val="CCFF33"/>
                </a:solidFill>
                <a:latin typeface="Times New Roman" panose="02020603050405020304" pitchFamily="18" charset="0"/>
              </a:rPr>
              <a:t>上</a:t>
            </a:r>
          </a:p>
        </p:txBody>
      </p:sp>
      <p:sp>
        <p:nvSpPr>
          <p:cNvPr id="14348" name="Text Box 12"/>
          <p:cNvSpPr txBox="1">
            <a:spLocks noChangeArrowheads="1"/>
          </p:cNvSpPr>
          <p:nvPr/>
        </p:nvSpPr>
        <p:spPr bwMode="auto">
          <a:xfrm>
            <a:off x="1504950" y="5865813"/>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CCFF33"/>
                </a:solidFill>
                <a:latin typeface="Times New Roman" panose="02020603050405020304" pitchFamily="18" charset="0"/>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fill="hold">
                                          <p:stCondLst>
                                            <p:cond delay="0"/>
                                          </p:stCondLst>
                                        </p:cTn>
                                        <p:tgtEl>
                                          <p:spTgt spid="14338"/>
                                        </p:tgtEl>
                                        <p:attrNameLst>
                                          <p:attrName>style.visibility</p:attrName>
                                        </p:attrNameLst>
                                      </p:cBhvr>
                                      <p:to>
                                        <p:strVal val="visible"/>
                                      </p:to>
                                    </p:set>
                                    <p:animEffect>
                                      <p:cBhvr>
                                        <p:cTn id="7" dur="500"/>
                                        <p:tgtEl>
                                          <p:spTgt spid="1433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fill="hold">
                                          <p:stCondLst>
                                            <p:cond delay="0"/>
                                          </p:stCondLst>
                                        </p:cTn>
                                        <p:tgtEl>
                                          <p:spTgt spid="14341"/>
                                        </p:tgtEl>
                                        <p:attrNameLst>
                                          <p:attrName>style.visibility</p:attrName>
                                        </p:attrNameLst>
                                      </p:cBhvr>
                                      <p:to>
                                        <p:strVal val="visible"/>
                                      </p:to>
                                    </p:set>
                                    <p:animEffect>
                                      <p:cBhvr>
                                        <p:cTn id="11" dur="500"/>
                                        <p:tgtEl>
                                          <p:spTgt spid="1434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fill="hold">
                                          <p:stCondLst>
                                            <p:cond delay="0"/>
                                          </p:stCondLst>
                                        </p:cTn>
                                        <p:tgtEl>
                                          <p:spTgt spid="14342"/>
                                        </p:tgtEl>
                                        <p:attrNameLst>
                                          <p:attrName>style.visibility</p:attrName>
                                        </p:attrNameLst>
                                      </p:cBhvr>
                                      <p:to>
                                        <p:strVal val="visible"/>
                                      </p:to>
                                    </p:set>
                                    <p:anim calcmode="lin" valueType="num">
                                      <p:cBhvr additive="base">
                                        <p:cTn id="16" dur="500" fill="hold"/>
                                        <p:tgtEl>
                                          <p:spTgt spid="14342"/>
                                        </p:tgtEl>
                                        <p:attrNameLst>
                                          <p:attrName>ppt_x</p:attrName>
                                        </p:attrNameLst>
                                      </p:cBhvr>
                                      <p:tavLst>
                                        <p:tav tm="0">
                                          <p:val>
                                            <p:strVal val="0-#ppt_w/2"/>
                                          </p:val>
                                        </p:tav>
                                        <p:tav tm="100000">
                                          <p:val>
                                            <p:strVal val="#ppt_x"/>
                                          </p:val>
                                        </p:tav>
                                      </p:tavLst>
                                    </p:anim>
                                    <p:anim calcmode="lin" valueType="num">
                                      <p:cBhvr additive="base">
                                        <p:cTn id="17" dur="500" fill="hold"/>
                                        <p:tgtEl>
                                          <p:spTgt spid="14342"/>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type.wav"/>
                                        </p:tgtEl>
                                      </p:cMediaNode>
                                    </p:audio>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fill="hold">
                                          <p:stCondLst>
                                            <p:cond delay="0"/>
                                          </p:stCondLst>
                                        </p:cTn>
                                        <p:tgtEl>
                                          <p:spTgt spid="14343">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fill="hold">
                                          <p:stCondLst>
                                            <p:cond delay="0"/>
                                          </p:stCondLst>
                                        </p:cTn>
                                        <p:tgtEl>
                                          <p:spTgt spid="14345">
                                            <p:txEl>
                                              <p:pRg st="0" end="0"/>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fill="hold">
                                          <p:stCondLst>
                                            <p:cond delay="0"/>
                                          </p:stCondLst>
                                        </p:cTn>
                                        <p:tgtEl>
                                          <p:spTgt spid="14346">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fill="hold">
                                          <p:stCondLst>
                                            <p:cond delay="0"/>
                                          </p:stCondLst>
                                        </p:cTn>
                                        <p:tgtEl>
                                          <p:spTgt spid="14344">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fill="hold">
                                          <p:stCondLst>
                                            <p:cond delay="0"/>
                                          </p:stCondLst>
                                        </p:cTn>
                                        <p:tgtEl>
                                          <p:spTgt spid="14347">
                                            <p:txEl>
                                              <p:pRg st="0" end="0"/>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fill="hold">
                                          <p:stCondLst>
                                            <p:cond delay="0"/>
                                          </p:stCondLst>
                                        </p:cTn>
                                        <p:tgtEl>
                                          <p:spTgt spid="143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1" grpId="0" animBg="1"/>
      <p:bldP spid="14342" grpId="0" animBg="1" autoUpdateAnimBg="0"/>
      <p:bldP spid="14343" grpId="0" build="p" animBg="1" autoUpdateAnimBg="0"/>
      <p:bldP spid="14344" grpId="0" build="p" animBg="1" autoUpdateAnimBg="0"/>
      <p:bldP spid="14345" grpId="0" build="p" animBg="1" autoUpdateAnimBg="0"/>
      <p:bldP spid="14346" grpId="0" build="p" animBg="1" autoUpdateAnimBg="0"/>
      <p:bldP spid="14347" grpId="0" build="p" animBg="1" autoUpdateAnimBg="0"/>
      <p:bldP spid="14348" grpId="0" build="p"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76225" y="623888"/>
            <a:ext cx="8153400" cy="5791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lstStyle/>
          <a:p>
            <a:pPr algn="ctr" fontAlgn="base">
              <a:spcBef>
                <a:spcPct val="50000"/>
              </a:spcBef>
              <a:spcAft>
                <a:spcPct val="0"/>
              </a:spcAft>
              <a:buFont typeface="Arial" panose="020B0604020202020204" pitchFamily="34" charset="0"/>
              <a:buNone/>
            </a:pPr>
            <a:endParaRPr lang="zh-CN" altLang="en-US" sz="3200">
              <a:solidFill>
                <a:srgbClr val="FFFFFF"/>
              </a:solidFill>
              <a:latin typeface="Times New Roman" panose="02020603050405020304" pitchFamily="18" charset="0"/>
              <a:ea typeface="隶书" panose="02010509060101010101" pitchFamily="49" charset="-122"/>
            </a:endParaRPr>
          </a:p>
        </p:txBody>
      </p:sp>
      <p:sp>
        <p:nvSpPr>
          <p:cNvPr id="15363" name="WordArt 3"/>
          <p:cNvSpPr>
            <a:spLocks noChangeArrowheads="1" noChangeShapeType="1"/>
          </p:cNvSpPr>
          <p:nvPr/>
        </p:nvSpPr>
        <p:spPr bwMode="auto">
          <a:xfrm>
            <a:off x="690563" y="20638"/>
            <a:ext cx="4038600" cy="838200"/>
          </a:xfrm>
          <a:prstGeom prst="rect">
            <a:avLst/>
          </a:prstGeom>
        </p:spPr>
        <p:txBody>
          <a:bodyPr wrap="none" fromWordArt="1">
            <a:prstTxWarp prst="textSlantUp">
              <a:avLst>
                <a:gd name="adj" fmla="val 0"/>
              </a:avLst>
            </a:prstTxWarp>
          </a:bodyPr>
          <a:lstStyle/>
          <a:p>
            <a:pPr algn="ctr" fontAlgn="base">
              <a:spcBef>
                <a:spcPct val="0"/>
              </a:spcBef>
              <a:spcAft>
                <a:spcPct val="0"/>
              </a:spcAft>
            </a:pPr>
            <a:r>
              <a:rPr lang="zh-CN" altLang="en-US" sz="3600" b="1">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outerShdw>
                </a:effectLst>
                <a:latin typeface="华文新魏" panose="02010800040101010101" pitchFamily="2" charset="-122"/>
                <a:ea typeface="华文新魏" panose="02010800040101010101" pitchFamily="2" charset="-122"/>
              </a:rPr>
              <a:t>巩固练习：</a:t>
            </a:r>
          </a:p>
        </p:txBody>
      </p:sp>
      <p:sp>
        <p:nvSpPr>
          <p:cNvPr id="15364" name="Rectangle 4"/>
          <p:cNvSpPr>
            <a:spLocks noGrp="1" noChangeArrowheads="1"/>
          </p:cNvSpPr>
          <p:nvPr>
            <p:ph type="title"/>
          </p:nvPr>
        </p:nvSpPr>
        <p:spPr>
          <a:xfrm>
            <a:off x="355600" y="1008063"/>
            <a:ext cx="7772400" cy="1143000"/>
          </a:xfrm>
        </p:spPr>
        <p:txBody>
          <a:bodyPr/>
          <a:lstStyle/>
          <a:p>
            <a:pPr>
              <a:spcBef>
                <a:spcPct val="50000"/>
              </a:spcBef>
            </a:pPr>
            <a:r>
              <a:rPr lang="zh-CN" altLang="en-US" sz="6000" dirty="0">
                <a:solidFill>
                  <a:srgbClr val="FFFFFF"/>
                </a:solidFill>
                <a:ea typeface="隶书" panose="02010509060101010101" pitchFamily="49" charset="-122"/>
              </a:rPr>
              <a:t>（</a:t>
            </a:r>
            <a:r>
              <a:rPr lang="en-US" altLang="zh-CN" sz="6000" dirty="0">
                <a:solidFill>
                  <a:srgbClr val="FFFFFF"/>
                </a:solidFill>
                <a:ea typeface="隶书" panose="02010509060101010101" pitchFamily="49" charset="-122"/>
              </a:rPr>
              <a:t>4</a:t>
            </a:r>
            <a:r>
              <a:rPr lang="zh-CN" altLang="en-US" sz="6000" dirty="0">
                <a:solidFill>
                  <a:srgbClr val="FFFFFF"/>
                </a:solidFill>
                <a:ea typeface="隶书" panose="02010509060101010101" pitchFamily="49" charset="-122"/>
              </a:rPr>
              <a:t>）对于函数</a:t>
            </a:r>
            <a:r>
              <a:rPr lang="en-US" altLang="zh-CN" sz="6000" dirty="0">
                <a:solidFill>
                  <a:srgbClr val="FFFFFF"/>
                </a:solidFill>
                <a:ea typeface="隶书" panose="02010509060101010101" pitchFamily="49" charset="-122"/>
              </a:rPr>
              <a:t>y=5x+6,y</a:t>
            </a:r>
            <a:r>
              <a:rPr lang="zh-CN" altLang="en-US" sz="6000" dirty="0">
                <a:solidFill>
                  <a:srgbClr val="FFFFFF"/>
                </a:solidFill>
                <a:ea typeface="隶书" panose="02010509060101010101" pitchFamily="49" charset="-122"/>
              </a:rPr>
              <a:t>的值随</a:t>
            </a:r>
            <a:r>
              <a:rPr lang="en-US" altLang="zh-CN" sz="6000" dirty="0">
                <a:solidFill>
                  <a:srgbClr val="FFFFFF"/>
                </a:solidFill>
                <a:ea typeface="隶书" panose="02010509060101010101" pitchFamily="49" charset="-122"/>
              </a:rPr>
              <a:t>x</a:t>
            </a:r>
            <a:r>
              <a:rPr lang="zh-CN" altLang="en-US" sz="6000" dirty="0">
                <a:solidFill>
                  <a:srgbClr val="FFFFFF"/>
                </a:solidFill>
                <a:ea typeface="隶书" panose="02010509060101010101" pitchFamily="49" charset="-122"/>
              </a:rPr>
              <a:t>的值减小而</a:t>
            </a:r>
            <a:r>
              <a:rPr lang="en-US" altLang="zh-CN" sz="6000" dirty="0">
                <a:solidFill>
                  <a:srgbClr val="FFFFFF"/>
                </a:solidFill>
                <a:ea typeface="隶书" panose="02010509060101010101" pitchFamily="49" charset="-122"/>
              </a:rPr>
              <a:t>______</a:t>
            </a:r>
            <a:r>
              <a:rPr lang="zh-CN" altLang="en-US" sz="6000" dirty="0">
                <a:solidFill>
                  <a:srgbClr val="FFFFFF"/>
                </a:solidFill>
                <a:ea typeface="隶书" panose="02010509060101010101" pitchFamily="49" charset="-122"/>
              </a:rPr>
              <a:t>。</a:t>
            </a:r>
          </a:p>
        </p:txBody>
      </p:sp>
      <p:sp>
        <p:nvSpPr>
          <p:cNvPr id="15365" name="Text Box 5"/>
          <p:cNvSpPr txBox="1">
            <a:spLocks noChangeArrowheads="1"/>
          </p:cNvSpPr>
          <p:nvPr/>
        </p:nvSpPr>
        <p:spPr bwMode="auto">
          <a:xfrm>
            <a:off x="273050" y="2257425"/>
            <a:ext cx="85772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3600" b="1">
                <a:solidFill>
                  <a:srgbClr val="FFFFFF"/>
                </a:solidFill>
                <a:latin typeface="Times New Roman" panose="02020603050405020304" pitchFamily="18" charset="0"/>
              </a:rPr>
              <a:t>（</a:t>
            </a:r>
            <a:r>
              <a:rPr lang="en-US" altLang="zh-CN" sz="3600" b="1">
                <a:solidFill>
                  <a:srgbClr val="FFFFFF"/>
                </a:solidFill>
                <a:latin typeface="Times New Roman" panose="02020603050405020304" pitchFamily="18" charset="0"/>
              </a:rPr>
              <a:t>5</a:t>
            </a:r>
            <a:r>
              <a:rPr lang="zh-CN" altLang="en-US" sz="3600" b="1">
                <a:solidFill>
                  <a:srgbClr val="FFFFFF"/>
                </a:solidFill>
                <a:latin typeface="Times New Roman" panose="02020603050405020304" pitchFamily="18" charset="0"/>
              </a:rPr>
              <a:t>）函数</a:t>
            </a:r>
            <a:r>
              <a:rPr lang="en-US" altLang="zh-CN" sz="3600" b="1">
                <a:solidFill>
                  <a:srgbClr val="FFFFFF"/>
                </a:solidFill>
                <a:latin typeface="Times New Roman" panose="02020603050405020304" pitchFamily="18" charset="0"/>
              </a:rPr>
              <a:t>y=2x</a:t>
            </a:r>
            <a:r>
              <a:rPr lang="zh-CN" altLang="en-US" sz="3600" b="1">
                <a:solidFill>
                  <a:srgbClr val="FFFFFF"/>
                </a:solidFill>
                <a:latin typeface="Times New Roman" panose="02020603050405020304" pitchFamily="18" charset="0"/>
              </a:rPr>
              <a:t>－</a:t>
            </a:r>
            <a:r>
              <a:rPr lang="en-US" altLang="zh-CN" sz="3600" b="1">
                <a:solidFill>
                  <a:srgbClr val="FFFFFF"/>
                </a:solidFill>
                <a:latin typeface="Times New Roman" panose="02020603050405020304" pitchFamily="18" charset="0"/>
              </a:rPr>
              <a:t>1</a:t>
            </a:r>
            <a:r>
              <a:rPr lang="zh-CN" altLang="en-US" sz="3600" b="1">
                <a:solidFill>
                  <a:srgbClr val="FFFFFF"/>
                </a:solidFill>
                <a:latin typeface="Times New Roman" panose="02020603050405020304" pitchFamily="18" charset="0"/>
              </a:rPr>
              <a:t>经过</a:t>
            </a:r>
            <a:r>
              <a:rPr lang="zh-CN" altLang="en-US" sz="3600" b="1" u="sng">
                <a:solidFill>
                  <a:srgbClr val="FFFFFF"/>
                </a:solidFill>
                <a:latin typeface="Times New Roman" panose="02020603050405020304" pitchFamily="18" charset="0"/>
              </a:rPr>
              <a:t>         </a:t>
            </a:r>
            <a:r>
              <a:rPr lang="zh-CN" altLang="en-US" sz="3600" b="1">
                <a:solidFill>
                  <a:srgbClr val="FFFFFF"/>
                </a:solidFill>
                <a:latin typeface="Times New Roman" panose="02020603050405020304" pitchFamily="18" charset="0"/>
              </a:rPr>
              <a:t>象限</a:t>
            </a:r>
          </a:p>
        </p:txBody>
      </p:sp>
      <p:sp>
        <p:nvSpPr>
          <p:cNvPr id="15366" name="Text Box 6"/>
          <p:cNvSpPr txBox="1">
            <a:spLocks noChangeArrowheads="1"/>
          </p:cNvSpPr>
          <p:nvPr/>
        </p:nvSpPr>
        <p:spPr bwMode="auto">
          <a:xfrm>
            <a:off x="1912938" y="1646238"/>
            <a:ext cx="1089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a:solidFill>
                  <a:srgbClr val="CCFF33"/>
                </a:solidFill>
                <a:latin typeface="Times New Roman" panose="02020603050405020304" pitchFamily="18" charset="0"/>
              </a:rPr>
              <a:t>减小</a:t>
            </a:r>
          </a:p>
        </p:txBody>
      </p:sp>
      <p:sp>
        <p:nvSpPr>
          <p:cNvPr id="15367" name="Text Box 7"/>
          <p:cNvSpPr txBox="1">
            <a:spLocks noChangeArrowheads="1"/>
          </p:cNvSpPr>
          <p:nvPr/>
        </p:nvSpPr>
        <p:spPr bwMode="auto">
          <a:xfrm>
            <a:off x="4973638" y="2286000"/>
            <a:ext cx="1755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a:solidFill>
                  <a:srgbClr val="CCFF33"/>
                </a:solidFill>
                <a:latin typeface="Times New Roman" panose="02020603050405020304" pitchFamily="18" charset="0"/>
              </a:rPr>
              <a:t>一、三、四</a:t>
            </a:r>
          </a:p>
        </p:txBody>
      </p:sp>
      <p:sp>
        <p:nvSpPr>
          <p:cNvPr id="15368" name="Text Box 8"/>
          <p:cNvSpPr txBox="1">
            <a:spLocks noChangeArrowheads="1"/>
          </p:cNvSpPr>
          <p:nvPr/>
        </p:nvSpPr>
        <p:spPr bwMode="auto">
          <a:xfrm>
            <a:off x="130175" y="2911475"/>
            <a:ext cx="832485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3600" b="1">
                <a:solidFill>
                  <a:srgbClr val="FFFFFF"/>
                </a:solidFill>
                <a:latin typeface="Times New Roman" panose="02020603050405020304" pitchFamily="18" charset="0"/>
              </a:rPr>
              <a:t>（6）函数y=2x － 4与y轴的交点为</a:t>
            </a:r>
            <a:endParaRPr lang="en-US" sz="3600" b="1">
              <a:solidFill>
                <a:srgbClr val="FFFFFF"/>
              </a:solidFill>
              <a:latin typeface="Times New Roman" panose="02020603050405020304" pitchFamily="18" charset="0"/>
            </a:endParaRPr>
          </a:p>
          <a:p>
            <a:pPr fontAlgn="base">
              <a:spcBef>
                <a:spcPct val="50000"/>
              </a:spcBef>
              <a:spcAft>
                <a:spcPct val="0"/>
              </a:spcAft>
              <a:buFont typeface="Arial" panose="020B0604020202020204" pitchFamily="34" charset="0"/>
              <a:buNone/>
            </a:pPr>
            <a:r>
              <a:rPr lang="zh-CN" altLang="en-US" sz="3600" b="1">
                <a:solidFill>
                  <a:srgbClr val="FFFFFF"/>
                </a:solidFill>
                <a:latin typeface="Times New Roman" panose="02020603050405020304" pitchFamily="18" charset="0"/>
              </a:rPr>
              <a:t>（</a:t>
            </a:r>
            <a:r>
              <a:rPr lang="zh-CN" altLang="en-US" sz="3600" b="1" u="sng">
                <a:solidFill>
                  <a:srgbClr val="FFFFFF"/>
                </a:solidFill>
                <a:latin typeface="Times New Roman" panose="02020603050405020304" pitchFamily="18" charset="0"/>
              </a:rPr>
              <a:t>                </a:t>
            </a:r>
            <a:r>
              <a:rPr lang="zh-CN" altLang="en-US" sz="3600" b="1">
                <a:solidFill>
                  <a:srgbClr val="FFFFFF"/>
                </a:solidFill>
                <a:latin typeface="Times New Roman" panose="02020603050405020304" pitchFamily="18" charset="0"/>
              </a:rPr>
              <a:t>），与x轴交于（</a:t>
            </a:r>
            <a:r>
              <a:rPr lang="zh-CN" altLang="en-US" sz="3600" b="1" u="sng">
                <a:solidFill>
                  <a:srgbClr val="FFFFFF"/>
                </a:solidFill>
                <a:latin typeface="Times New Roman" panose="02020603050405020304" pitchFamily="18" charset="0"/>
              </a:rPr>
              <a:t>                    </a:t>
            </a:r>
            <a:r>
              <a:rPr lang="zh-CN" altLang="en-US" sz="3600" b="1">
                <a:solidFill>
                  <a:srgbClr val="FFFFFF"/>
                </a:solidFill>
                <a:latin typeface="Times New Roman" panose="02020603050405020304" pitchFamily="18" charset="0"/>
              </a:rPr>
              <a:t>）</a:t>
            </a:r>
          </a:p>
        </p:txBody>
      </p:sp>
      <p:sp>
        <p:nvSpPr>
          <p:cNvPr id="15369" name="Text Box 9"/>
          <p:cNvSpPr txBox="1">
            <a:spLocks noChangeArrowheads="1"/>
          </p:cNvSpPr>
          <p:nvPr/>
        </p:nvSpPr>
        <p:spPr bwMode="auto">
          <a:xfrm>
            <a:off x="279400" y="4902200"/>
            <a:ext cx="79438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3600" b="1">
                <a:solidFill>
                  <a:srgbClr val="FFFFFF"/>
                </a:solidFill>
                <a:latin typeface="Times New Roman" panose="02020603050405020304" pitchFamily="18" charset="0"/>
              </a:rPr>
              <a:t>（</a:t>
            </a:r>
            <a:r>
              <a:rPr lang="en-US" altLang="zh-CN" sz="3600" b="1">
                <a:solidFill>
                  <a:srgbClr val="FFFFFF"/>
                </a:solidFill>
                <a:latin typeface="Times New Roman" panose="02020603050405020304" pitchFamily="18" charset="0"/>
              </a:rPr>
              <a:t>7</a:t>
            </a:r>
            <a:r>
              <a:rPr lang="zh-CN" altLang="en-US" sz="3600" b="1">
                <a:solidFill>
                  <a:srgbClr val="FFFFFF"/>
                </a:solidFill>
                <a:latin typeface="Times New Roman" panose="02020603050405020304" pitchFamily="18" charset="0"/>
              </a:rPr>
              <a:t>）函数</a:t>
            </a:r>
            <a:r>
              <a:rPr lang="en-US" altLang="zh-CN" sz="3600" b="1">
                <a:solidFill>
                  <a:srgbClr val="FFFFFF"/>
                </a:solidFill>
                <a:latin typeface="Times New Roman" panose="02020603050405020304" pitchFamily="18" charset="0"/>
              </a:rPr>
              <a:t>y=3</a:t>
            </a:r>
            <a:r>
              <a:rPr lang="zh-CN" altLang="en-US" sz="3600" b="1">
                <a:solidFill>
                  <a:srgbClr val="FFFFFF"/>
                </a:solidFill>
                <a:latin typeface="Times New Roman" panose="02020603050405020304" pitchFamily="18" charset="0"/>
              </a:rPr>
              <a:t>（</a:t>
            </a:r>
            <a:r>
              <a:rPr lang="en-US" altLang="zh-CN" sz="3600" b="1">
                <a:solidFill>
                  <a:srgbClr val="FFFFFF"/>
                </a:solidFill>
                <a:latin typeface="Times New Roman" panose="02020603050405020304" pitchFamily="18" charset="0"/>
              </a:rPr>
              <a:t>x </a:t>
            </a:r>
            <a:r>
              <a:rPr lang="zh-CN" altLang="en-US" sz="3600" b="1">
                <a:solidFill>
                  <a:srgbClr val="FFFFFF"/>
                </a:solidFill>
                <a:latin typeface="Times New Roman" panose="02020603050405020304" pitchFamily="18" charset="0"/>
              </a:rPr>
              <a:t>－</a:t>
            </a:r>
            <a:r>
              <a:rPr lang="en-US" altLang="zh-CN" sz="3600" b="1">
                <a:solidFill>
                  <a:srgbClr val="FFFFFF"/>
                </a:solidFill>
                <a:latin typeface="Times New Roman" panose="02020603050405020304" pitchFamily="18" charset="0"/>
              </a:rPr>
              <a:t>2</a:t>
            </a:r>
            <a:r>
              <a:rPr lang="zh-CN" altLang="en-US" sz="3600" b="1">
                <a:solidFill>
                  <a:srgbClr val="FFFFFF"/>
                </a:solidFill>
                <a:latin typeface="Times New Roman" panose="02020603050405020304" pitchFamily="18" charset="0"/>
              </a:rPr>
              <a:t>）在</a:t>
            </a:r>
            <a:r>
              <a:rPr lang="en-US" altLang="zh-CN" sz="3600" b="1">
                <a:solidFill>
                  <a:srgbClr val="FFFFFF"/>
                </a:solidFill>
                <a:latin typeface="Times New Roman" panose="02020603050405020304" pitchFamily="18" charset="0"/>
              </a:rPr>
              <a:t>y</a:t>
            </a:r>
            <a:r>
              <a:rPr lang="zh-CN" altLang="en-US" sz="3600" b="1">
                <a:solidFill>
                  <a:srgbClr val="FFFFFF"/>
                </a:solidFill>
                <a:latin typeface="Times New Roman" panose="02020603050405020304" pitchFamily="18" charset="0"/>
              </a:rPr>
              <a:t>轴上的截距为</a:t>
            </a:r>
            <a:r>
              <a:rPr lang="zh-CN" altLang="en-US" sz="3600" b="1" u="sng">
                <a:solidFill>
                  <a:srgbClr val="FFFFFF"/>
                </a:solidFill>
                <a:latin typeface="Times New Roman" panose="02020603050405020304" pitchFamily="18" charset="0"/>
              </a:rPr>
              <a:t>           </a:t>
            </a:r>
            <a:r>
              <a:rPr lang="zh-CN" altLang="en-US" sz="3600" b="1">
                <a:solidFill>
                  <a:srgbClr val="FFFFFF"/>
                </a:solidFill>
                <a:latin typeface="Times New Roman" panose="02020603050405020304" pitchFamily="18" charset="0"/>
              </a:rPr>
              <a:t>。</a:t>
            </a:r>
          </a:p>
        </p:txBody>
      </p:sp>
      <p:sp>
        <p:nvSpPr>
          <p:cNvPr id="15370" name="Text Box 10"/>
          <p:cNvSpPr txBox="1">
            <a:spLocks noChangeArrowheads="1"/>
          </p:cNvSpPr>
          <p:nvPr/>
        </p:nvSpPr>
        <p:spPr bwMode="auto">
          <a:xfrm>
            <a:off x="1111250" y="3802063"/>
            <a:ext cx="1755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CCFF33"/>
                </a:solidFill>
                <a:latin typeface="Times New Roman" panose="02020603050405020304" pitchFamily="18" charset="0"/>
              </a:rPr>
              <a:t>0</a:t>
            </a:r>
            <a:r>
              <a:rPr lang="zh-CN" altLang="en-US" sz="2400">
                <a:solidFill>
                  <a:srgbClr val="CCFF33"/>
                </a:solidFill>
                <a:latin typeface="Times New Roman" panose="02020603050405020304" pitchFamily="18" charset="0"/>
              </a:rPr>
              <a:t>，</a:t>
            </a:r>
            <a:r>
              <a:rPr lang="en-US" altLang="zh-CN" sz="2400">
                <a:solidFill>
                  <a:srgbClr val="CCFF33"/>
                </a:solidFill>
                <a:latin typeface="Times New Roman" panose="02020603050405020304" pitchFamily="18" charset="0"/>
              </a:rPr>
              <a:t>-4</a:t>
            </a:r>
          </a:p>
        </p:txBody>
      </p:sp>
      <p:sp>
        <p:nvSpPr>
          <p:cNvPr id="15371" name="Text Box 11"/>
          <p:cNvSpPr txBox="1">
            <a:spLocks noChangeArrowheads="1"/>
          </p:cNvSpPr>
          <p:nvPr/>
        </p:nvSpPr>
        <p:spPr bwMode="auto">
          <a:xfrm>
            <a:off x="2368550" y="4357688"/>
            <a:ext cx="1755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CCFF33"/>
                </a:solidFill>
                <a:latin typeface="Times New Roman" panose="02020603050405020304" pitchFamily="18" charset="0"/>
              </a:rPr>
              <a:t>2</a:t>
            </a:r>
            <a:r>
              <a:rPr lang="zh-CN" altLang="en-US" sz="2400">
                <a:solidFill>
                  <a:srgbClr val="CCFF33"/>
                </a:solidFill>
                <a:latin typeface="Times New Roman" panose="02020603050405020304" pitchFamily="18" charset="0"/>
              </a:rPr>
              <a:t>，</a:t>
            </a:r>
            <a:r>
              <a:rPr lang="en-US" altLang="zh-CN" sz="2400">
                <a:solidFill>
                  <a:srgbClr val="CCFF33"/>
                </a:solidFill>
                <a:latin typeface="Times New Roman" panose="02020603050405020304" pitchFamily="18" charset="0"/>
              </a:rPr>
              <a:t>0</a:t>
            </a:r>
          </a:p>
        </p:txBody>
      </p:sp>
      <p:sp>
        <p:nvSpPr>
          <p:cNvPr id="15372" name="Text Box 12"/>
          <p:cNvSpPr txBox="1">
            <a:spLocks noChangeArrowheads="1"/>
          </p:cNvSpPr>
          <p:nvPr/>
        </p:nvSpPr>
        <p:spPr bwMode="auto">
          <a:xfrm>
            <a:off x="1481138" y="5627688"/>
            <a:ext cx="1755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CCFF33"/>
                </a:solidFill>
                <a:latin typeface="Times New Roman" panose="02020603050405020304" pitchFamily="18" charset="0"/>
              </a:rPr>
              <a:t>-6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fill="hold">
                                          <p:stCondLst>
                                            <p:cond delay="0"/>
                                          </p:stCondLst>
                                        </p:cTn>
                                        <p:tgtEl>
                                          <p:spTgt spid="15363"/>
                                        </p:tgtEl>
                                        <p:attrNameLst>
                                          <p:attrName>style.visibility</p:attrName>
                                        </p:attrNameLst>
                                      </p:cBhvr>
                                      <p:to>
                                        <p:strVal val="visible"/>
                                      </p:to>
                                    </p:set>
                                    <p:animEffect>
                                      <p:cBhvr>
                                        <p:cTn id="7" dur="500"/>
                                        <p:tgtEl>
                                          <p:spTgt spid="1536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fill="hold">
                                          <p:stCondLst>
                                            <p:cond delay="0"/>
                                          </p:stCondLst>
                                        </p:cTn>
                                        <p:tgtEl>
                                          <p:spTgt spid="15364">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fill="hold">
                                          <p:stCondLst>
                                            <p:cond delay="0"/>
                                          </p:stCondLst>
                                        </p:cTn>
                                        <p:tgtEl>
                                          <p:spTgt spid="15366">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fill="hold">
                                          <p:stCondLst>
                                            <p:cond delay="0"/>
                                          </p:stCondLst>
                                        </p:cTn>
                                        <p:tgtEl>
                                          <p:spTgt spid="15365">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fill="hold">
                                          <p:stCondLst>
                                            <p:cond delay="0"/>
                                          </p:stCondLst>
                                        </p:cTn>
                                        <p:tgtEl>
                                          <p:spTgt spid="15367">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fill="hold">
                                          <p:stCondLst>
                                            <p:cond delay="0"/>
                                          </p:stCondLst>
                                        </p:cTn>
                                        <p:tgtEl>
                                          <p:spTgt spid="15368">
                                            <p:txEl>
                                              <p:pRg st="0" end="0"/>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fill="hold">
                                          <p:stCondLst>
                                            <p:cond delay="0"/>
                                          </p:stCondLst>
                                        </p:cTn>
                                        <p:tgtEl>
                                          <p:spTgt spid="15370">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fill="hold">
                                          <p:stCondLst>
                                            <p:cond delay="0"/>
                                          </p:stCondLst>
                                        </p:cTn>
                                        <p:tgtEl>
                                          <p:spTgt spid="15371">
                                            <p:txEl>
                                              <p:pRg st="0" end="0"/>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fill="hold">
                                          <p:stCondLst>
                                            <p:cond delay="0"/>
                                          </p:stCondLst>
                                        </p:cTn>
                                        <p:tgtEl>
                                          <p:spTgt spid="15369">
                                            <p:txEl>
                                              <p:pRg st="0" end="0"/>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fill="hold">
                                          <p:stCondLst>
                                            <p:cond delay="0"/>
                                          </p:stCondLst>
                                        </p:cTn>
                                        <p:tgtEl>
                                          <p:spTgt spid="1537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P spid="15364" grpId="0" build="p" animBg="1" autoUpdateAnimBg="0"/>
      <p:bldP spid="15365" grpId="0" build="p" animBg="1" autoUpdateAnimBg="0"/>
      <p:bldP spid="15366" grpId="0" build="p" animBg="1" autoUpdateAnimBg="0"/>
      <p:bldP spid="15367" grpId="0" build="p" animBg="1" autoUpdateAnimBg="0"/>
      <p:bldP spid="15368" grpId="0" build="p" animBg="1" autoUpdateAnimBg="0"/>
      <p:bldP spid="15369" grpId="0" build="p" animBg="1" autoUpdateAnimBg="0"/>
      <p:bldP spid="15370" grpId="0" build="p" animBg="1" autoUpdateAnimBg="0"/>
      <p:bldP spid="15371" grpId="0" build="p" animBg="1" autoUpdateAnimBg="0"/>
      <p:bldP spid="15372" grpId="0" build="p"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681038"/>
            <a:ext cx="9144000" cy="236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lnSpc>
                <a:spcPct val="70000"/>
              </a:lnSpc>
              <a:spcBef>
                <a:spcPct val="50000"/>
              </a:spcBef>
              <a:spcAft>
                <a:spcPct val="0"/>
              </a:spcAft>
              <a:buFont typeface="Arial" panose="020B0604020202020204" pitchFamily="34" charset="0"/>
              <a:buNone/>
            </a:pPr>
            <a:r>
              <a:rPr lang="zh-CN" altLang="en-US" sz="2400" b="1" dirty="0">
                <a:solidFill>
                  <a:srgbClr val="000000"/>
                </a:solidFill>
                <a:latin typeface="华文新魏" panose="02010800040101010101" pitchFamily="2" charset="-122"/>
                <a:ea typeface="华文新魏" panose="02010800040101010101" pitchFamily="2" charset="-122"/>
              </a:rPr>
              <a:t>            </a:t>
            </a:r>
            <a:r>
              <a:rPr lang="zh-CN" altLang="en-US" sz="2400" b="1" dirty="0">
                <a:solidFill>
                  <a:srgbClr val="FF3300"/>
                </a:solidFill>
                <a:latin typeface="Times New Roman" panose="02020603050405020304" pitchFamily="18" charset="0"/>
              </a:rPr>
              <a:t>【例 1】</a:t>
            </a:r>
            <a:r>
              <a:rPr lang="zh-CN" altLang="en-US" sz="2400" b="1" dirty="0">
                <a:solidFill>
                  <a:srgbClr val="0A0A0E"/>
                </a:solidFill>
                <a:latin typeface="宋体" panose="02010600030101010101" pitchFamily="2" charset="-122"/>
              </a:rPr>
              <a:t>已知：函数  </a:t>
            </a:r>
            <a:r>
              <a:rPr lang="zh-CN" altLang="en-US" sz="2800" b="1" i="1" dirty="0">
                <a:solidFill>
                  <a:srgbClr val="0A0A0E"/>
                </a:solidFill>
                <a:latin typeface="Times New Roman" panose="02020603050405020304" pitchFamily="18" charset="0"/>
              </a:rPr>
              <a:t>y</a:t>
            </a:r>
            <a:r>
              <a:rPr lang="zh-CN" altLang="en-US" sz="2800" b="1" dirty="0">
                <a:solidFill>
                  <a:srgbClr val="0A0A0E"/>
                </a:solidFill>
                <a:latin typeface="宋体" panose="02010600030101010101" pitchFamily="2" charset="-122"/>
              </a:rPr>
              <a:t> = (</a:t>
            </a:r>
            <a:r>
              <a:rPr lang="zh-CN" altLang="en-US" sz="2800" b="1" i="1" dirty="0">
                <a:solidFill>
                  <a:srgbClr val="0A0A0E"/>
                </a:solidFill>
                <a:latin typeface="Times New Roman" panose="02020603050405020304" pitchFamily="18" charset="0"/>
              </a:rPr>
              <a:t>m</a:t>
            </a:r>
            <a:r>
              <a:rPr lang="zh-CN" altLang="en-US" sz="2800" b="1" dirty="0">
                <a:solidFill>
                  <a:srgbClr val="0A0A0E"/>
                </a:solidFill>
                <a:latin typeface="宋体" panose="02010600030101010101" pitchFamily="2" charset="-122"/>
              </a:rPr>
              <a:t>+1) </a:t>
            </a:r>
            <a:r>
              <a:rPr lang="zh-CN" altLang="en-US" sz="2800" b="1" i="1" dirty="0">
                <a:solidFill>
                  <a:srgbClr val="0A0A0E"/>
                </a:solidFill>
                <a:latin typeface="Times New Roman" panose="02020603050405020304" pitchFamily="18" charset="0"/>
              </a:rPr>
              <a:t>x</a:t>
            </a:r>
            <a:r>
              <a:rPr lang="zh-CN" altLang="en-US" sz="2800" b="1" dirty="0">
                <a:solidFill>
                  <a:srgbClr val="0A0A0E"/>
                </a:solidFill>
                <a:latin typeface="宋体" panose="02010600030101010101" pitchFamily="2" charset="-122"/>
              </a:rPr>
              <a:t> + 2 </a:t>
            </a:r>
            <a:r>
              <a:rPr lang="zh-CN" altLang="en-US" sz="2800" b="1" i="1" dirty="0">
                <a:solidFill>
                  <a:srgbClr val="0A0A0E"/>
                </a:solidFill>
                <a:latin typeface="Times New Roman" panose="02020603050405020304" pitchFamily="18" charset="0"/>
              </a:rPr>
              <a:t>m</a:t>
            </a:r>
            <a:r>
              <a:rPr lang="zh-CN" altLang="en-US" sz="2800" b="1" dirty="0">
                <a:solidFill>
                  <a:srgbClr val="0A0A0E"/>
                </a:solidFill>
                <a:latin typeface="宋体" panose="02010600030101010101" pitchFamily="2" charset="-122"/>
              </a:rPr>
              <a:t>﹣6</a:t>
            </a:r>
          </a:p>
          <a:p>
            <a:pPr fontAlgn="base">
              <a:lnSpc>
                <a:spcPct val="70000"/>
              </a:lnSpc>
              <a:spcBef>
                <a:spcPct val="50000"/>
              </a:spcBef>
              <a:spcAft>
                <a:spcPct val="0"/>
              </a:spcAft>
              <a:buFont typeface="Arial" panose="020B0604020202020204" pitchFamily="34" charset="0"/>
              <a:buNone/>
            </a:pPr>
            <a:r>
              <a:rPr lang="zh-CN" altLang="en-US" sz="2400" b="1" dirty="0">
                <a:solidFill>
                  <a:srgbClr val="0A0A0E"/>
                </a:solidFill>
                <a:latin typeface="宋体" panose="02010600030101010101" pitchFamily="2" charset="-122"/>
                <a:sym typeface="Wingdings" panose="05000000000000000000" pitchFamily="2" charset="2"/>
              </a:rPr>
              <a:t>（1）若函数图象过（﹣1 ，2），求此函数的解析式。</a:t>
            </a:r>
          </a:p>
          <a:p>
            <a:pPr fontAlgn="base">
              <a:lnSpc>
                <a:spcPct val="70000"/>
              </a:lnSpc>
              <a:spcBef>
                <a:spcPct val="50000"/>
              </a:spcBef>
              <a:spcAft>
                <a:spcPct val="0"/>
              </a:spcAft>
              <a:buFont typeface="Arial" panose="020B0604020202020204" pitchFamily="34" charset="0"/>
              <a:buNone/>
            </a:pPr>
            <a:r>
              <a:rPr lang="zh-CN" altLang="en-US" sz="2400" b="1" dirty="0">
                <a:solidFill>
                  <a:srgbClr val="0A0A0E"/>
                </a:solidFill>
                <a:latin typeface="宋体" panose="02010600030101010101" pitchFamily="2" charset="-122"/>
                <a:sym typeface="Wingdings" panose="05000000000000000000" pitchFamily="2" charset="2"/>
              </a:rPr>
              <a:t>（2）若函数图象与直线 y = 2 </a:t>
            </a:r>
            <a:r>
              <a:rPr lang="zh-CN" altLang="en-US" sz="2800" b="1" i="1" dirty="0">
                <a:solidFill>
                  <a:srgbClr val="0A0A0E"/>
                </a:solidFill>
                <a:latin typeface="Times New Roman" panose="02020603050405020304" pitchFamily="18" charset="0"/>
                <a:sym typeface="Wingdings" panose="05000000000000000000" pitchFamily="2" charset="2"/>
              </a:rPr>
              <a:t>x</a:t>
            </a:r>
            <a:r>
              <a:rPr lang="zh-CN" altLang="en-US" sz="2400" b="1" dirty="0">
                <a:solidFill>
                  <a:srgbClr val="0A0A0E"/>
                </a:solidFill>
                <a:latin typeface="宋体" panose="02010600030101010101" pitchFamily="2" charset="-122"/>
                <a:sym typeface="Wingdings" panose="05000000000000000000" pitchFamily="2" charset="2"/>
              </a:rPr>
              <a:t> + 5 平行，求其函数的解析式。</a:t>
            </a:r>
          </a:p>
          <a:p>
            <a:pPr fontAlgn="base">
              <a:lnSpc>
                <a:spcPct val="70000"/>
              </a:lnSpc>
              <a:spcBef>
                <a:spcPct val="50000"/>
              </a:spcBef>
              <a:spcAft>
                <a:spcPct val="0"/>
              </a:spcAft>
              <a:buFont typeface="Arial" panose="020B0604020202020204" pitchFamily="34" charset="0"/>
              <a:buNone/>
            </a:pPr>
            <a:r>
              <a:rPr lang="zh-CN" altLang="en-US" sz="2400" b="1" dirty="0">
                <a:solidFill>
                  <a:srgbClr val="0A0A0E"/>
                </a:solidFill>
                <a:latin typeface="宋体" panose="02010600030101010101" pitchFamily="2" charset="-122"/>
              </a:rPr>
              <a:t>（3）求满足（2）条件的直线与直线 </a:t>
            </a:r>
            <a:r>
              <a:rPr lang="zh-CN" altLang="en-US" sz="2800" b="1" i="1" dirty="0">
                <a:solidFill>
                  <a:srgbClr val="0A0A0E"/>
                </a:solidFill>
                <a:latin typeface="Times New Roman" panose="02020603050405020304" pitchFamily="18" charset="0"/>
              </a:rPr>
              <a:t>y</a:t>
            </a:r>
            <a:r>
              <a:rPr lang="zh-CN" altLang="en-US" sz="2400" b="1" dirty="0">
                <a:solidFill>
                  <a:srgbClr val="0A0A0E"/>
                </a:solidFill>
                <a:latin typeface="宋体" panose="02010600030101010101" pitchFamily="2" charset="-122"/>
              </a:rPr>
              <a:t> = ﹣3 </a:t>
            </a:r>
            <a:r>
              <a:rPr lang="zh-CN" altLang="en-US" sz="2800" b="1" i="1" dirty="0">
                <a:solidFill>
                  <a:srgbClr val="0A0A0E"/>
                </a:solidFill>
                <a:latin typeface="Times New Roman" panose="02020603050405020304" pitchFamily="18" charset="0"/>
              </a:rPr>
              <a:t>x</a:t>
            </a:r>
            <a:r>
              <a:rPr lang="zh-CN" altLang="en-US" sz="2400" b="1" dirty="0">
                <a:solidFill>
                  <a:srgbClr val="0A0A0E"/>
                </a:solidFill>
                <a:latin typeface="宋体" panose="02010600030101010101" pitchFamily="2" charset="-122"/>
              </a:rPr>
              <a:t> + 1 的交点,并</a:t>
            </a:r>
          </a:p>
          <a:p>
            <a:pPr fontAlgn="base">
              <a:lnSpc>
                <a:spcPct val="70000"/>
              </a:lnSpc>
              <a:spcBef>
                <a:spcPct val="50000"/>
              </a:spcBef>
              <a:spcAft>
                <a:spcPct val="0"/>
              </a:spcAft>
              <a:buFont typeface="Arial" panose="020B0604020202020204" pitchFamily="34" charset="0"/>
              <a:buNone/>
            </a:pPr>
            <a:r>
              <a:rPr lang="zh-CN" altLang="en-US" sz="2400" b="1" dirty="0">
                <a:solidFill>
                  <a:srgbClr val="0A0A0E"/>
                </a:solidFill>
                <a:latin typeface="宋体" panose="02010600030101010101" pitchFamily="2" charset="-122"/>
              </a:rPr>
              <a:t>求这两条直线 与</a:t>
            </a:r>
            <a:r>
              <a:rPr lang="zh-CN" altLang="en-US" sz="2800" b="1" i="1" dirty="0">
                <a:solidFill>
                  <a:srgbClr val="0A0A0E"/>
                </a:solidFill>
                <a:latin typeface="Times New Roman" panose="02020603050405020304" pitchFamily="18" charset="0"/>
              </a:rPr>
              <a:t>y </a:t>
            </a:r>
            <a:r>
              <a:rPr lang="zh-CN" altLang="en-US" sz="2400" b="1" dirty="0">
                <a:solidFill>
                  <a:srgbClr val="0A0A0E"/>
                </a:solidFill>
                <a:latin typeface="宋体" panose="02010600030101010101" pitchFamily="2" charset="-122"/>
              </a:rPr>
              <a:t>轴所围成的三角形面积</a:t>
            </a:r>
            <a:r>
              <a:rPr lang="zh-CN" altLang="en-US" sz="2400" b="1" dirty="0">
                <a:solidFill>
                  <a:srgbClr val="000000"/>
                </a:solidFill>
                <a:latin typeface="华文新魏" panose="02010800040101010101" pitchFamily="2" charset="-122"/>
                <a:ea typeface="华文新魏" panose="02010800040101010101" pitchFamily="2" charset="-122"/>
              </a:rPr>
              <a:t>  .  </a:t>
            </a:r>
          </a:p>
        </p:txBody>
      </p:sp>
      <p:sp>
        <p:nvSpPr>
          <p:cNvPr id="16387" name="Text Box 3"/>
          <p:cNvSpPr txBox="1">
            <a:spLocks noChangeArrowheads="1"/>
          </p:cNvSpPr>
          <p:nvPr/>
        </p:nvSpPr>
        <p:spPr bwMode="auto">
          <a:xfrm>
            <a:off x="28575" y="2997200"/>
            <a:ext cx="2743200" cy="85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000" b="1">
                <a:solidFill>
                  <a:srgbClr val="FF0066"/>
                </a:solidFill>
                <a:latin typeface="华文新魏" panose="02010800040101010101" pitchFamily="2" charset="-122"/>
                <a:ea typeface="华文新魏" panose="02010800040101010101" pitchFamily="2" charset="-122"/>
              </a:rPr>
              <a:t>解</a:t>
            </a:r>
            <a:r>
              <a:rPr lang="zh-CN" altLang="en-US"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a:t>
            </a:r>
            <a:r>
              <a:rPr lang="en-US" altLang="zh-CN"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1</a:t>
            </a:r>
            <a:r>
              <a:rPr lang="zh-CN" altLang="en-US"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）由题意</a:t>
            </a:r>
            <a:r>
              <a:rPr lang="en-US" altLang="zh-CN" sz="2000" b="1">
                <a:solidFill>
                  <a:srgbClr val="FF9933"/>
                </a:solidFill>
                <a:latin typeface="华文新魏" panose="02010800040101010101" pitchFamily="2" charset="-122"/>
                <a:ea typeface="华文新魏" panose="02010800040101010101" pitchFamily="2" charset="-122"/>
                <a:sym typeface="Wingdings" panose="05000000000000000000" pitchFamily="2" charset="2"/>
              </a:rPr>
              <a:t>:</a:t>
            </a:r>
            <a:endParaRPr lang="en-US" altLang="zh-CN" sz="800" b="1">
              <a:solidFill>
                <a:srgbClr val="FF9933"/>
              </a:solidFill>
              <a:latin typeface="华文新魏" panose="02010800040101010101" pitchFamily="2" charset="-122"/>
              <a:ea typeface="华文新魏" panose="02010800040101010101" pitchFamily="2" charset="-122"/>
              <a:sym typeface="Wingdings" panose="05000000000000000000" pitchFamily="2" charset="2"/>
            </a:endParaRPr>
          </a:p>
          <a:p>
            <a:pPr fontAlgn="base">
              <a:spcBef>
                <a:spcPct val="50000"/>
              </a:spcBef>
              <a:spcAft>
                <a:spcPct val="0"/>
              </a:spcAft>
              <a:buFont typeface="Arial" panose="020B0604020202020204" pitchFamily="34" charset="0"/>
              <a:buNone/>
            </a:pPr>
            <a:r>
              <a:rPr lang="en-US" altLang="zh-CN"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2=﹣(</a:t>
            </a:r>
            <a:r>
              <a:rPr lang="en-US" altLang="zh-CN" sz="2000" b="1" i="1">
                <a:solidFill>
                  <a:srgbClr val="FF0066"/>
                </a:solidFill>
                <a:latin typeface="Times New Roman" panose="02020603050405020304" pitchFamily="18" charset="0"/>
                <a:ea typeface="华文新魏" panose="02010800040101010101" pitchFamily="2" charset="-122"/>
                <a:sym typeface="Wingdings" panose="05000000000000000000" pitchFamily="2" charset="2"/>
              </a:rPr>
              <a:t>m</a:t>
            </a:r>
            <a:r>
              <a:rPr lang="en-US" altLang="zh-CN"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+1</a:t>
            </a:r>
            <a:r>
              <a:rPr lang="zh-CN" altLang="en-US"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a:t>
            </a:r>
            <a:r>
              <a:rPr lang="en-US" altLang="zh-CN"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+2</a:t>
            </a:r>
            <a:r>
              <a:rPr lang="en-US" altLang="zh-CN" sz="2000" b="1" i="1">
                <a:solidFill>
                  <a:srgbClr val="FF0066"/>
                </a:solidFill>
                <a:latin typeface="Times New Roman" panose="02020603050405020304" pitchFamily="18" charset="0"/>
                <a:ea typeface="华文新魏" panose="02010800040101010101" pitchFamily="2" charset="-122"/>
                <a:sym typeface="Wingdings" panose="05000000000000000000" pitchFamily="2" charset="2"/>
              </a:rPr>
              <a:t>m</a:t>
            </a:r>
            <a:r>
              <a:rPr lang="en-US" altLang="zh-CN" sz="2000" b="1">
                <a:solidFill>
                  <a:srgbClr val="FF0066"/>
                </a:solidFill>
                <a:latin typeface="华文新魏" panose="02010800040101010101" pitchFamily="2" charset="-122"/>
                <a:ea typeface="华文新魏" panose="02010800040101010101" pitchFamily="2" charset="-122"/>
                <a:sym typeface="Wingdings" panose="05000000000000000000" pitchFamily="2" charset="2"/>
              </a:rPr>
              <a:t>﹣6</a:t>
            </a:r>
          </a:p>
        </p:txBody>
      </p:sp>
      <p:sp>
        <p:nvSpPr>
          <p:cNvPr id="16388" name="Text Box 4"/>
          <p:cNvSpPr txBox="1">
            <a:spLocks noChangeArrowheads="1"/>
          </p:cNvSpPr>
          <p:nvPr/>
        </p:nvSpPr>
        <p:spPr bwMode="auto">
          <a:xfrm>
            <a:off x="304800" y="3913188"/>
            <a:ext cx="28956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000" b="1">
                <a:solidFill>
                  <a:srgbClr val="FF0066"/>
                </a:solidFill>
                <a:latin typeface="华文新魏" panose="02010800040101010101" pitchFamily="2" charset="-122"/>
                <a:ea typeface="华文新魏" panose="02010800040101010101" pitchFamily="2" charset="-122"/>
              </a:rPr>
              <a:t>解得  </a:t>
            </a:r>
            <a:r>
              <a:rPr lang="en-US" altLang="zh-CN" sz="2000" b="1" i="1">
                <a:solidFill>
                  <a:srgbClr val="FF0066"/>
                </a:solidFill>
                <a:latin typeface="Times New Roman" panose="02020603050405020304" pitchFamily="18" charset="0"/>
                <a:ea typeface="华文新魏" panose="02010800040101010101" pitchFamily="2" charset="-122"/>
              </a:rPr>
              <a:t>m</a:t>
            </a:r>
            <a:r>
              <a:rPr lang="en-US" altLang="zh-CN" sz="2000" b="1">
                <a:solidFill>
                  <a:srgbClr val="FF0066"/>
                </a:solidFill>
                <a:latin typeface="华文新魏" panose="02010800040101010101" pitchFamily="2" charset="-122"/>
                <a:ea typeface="华文新魏" panose="02010800040101010101" pitchFamily="2" charset="-122"/>
              </a:rPr>
              <a:t> = 9</a:t>
            </a:r>
          </a:p>
        </p:txBody>
      </p:sp>
      <p:sp>
        <p:nvSpPr>
          <p:cNvPr id="16389" name="Text Box 5"/>
          <p:cNvSpPr txBox="1">
            <a:spLocks noChangeArrowheads="1"/>
          </p:cNvSpPr>
          <p:nvPr/>
        </p:nvSpPr>
        <p:spPr bwMode="auto">
          <a:xfrm>
            <a:off x="304800" y="4903788"/>
            <a:ext cx="2743200" cy="1311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000" b="1" dirty="0">
                <a:solidFill>
                  <a:srgbClr val="FF0066"/>
                </a:solidFill>
                <a:latin typeface="华文新魏" panose="02010800040101010101" pitchFamily="2" charset="-122"/>
                <a:ea typeface="华文新魏" panose="02010800040101010101" pitchFamily="2" charset="-122"/>
              </a:rPr>
              <a:t>(2) </a:t>
            </a:r>
            <a:r>
              <a:rPr lang="zh-CN" altLang="en-US" sz="2000" b="1" dirty="0">
                <a:solidFill>
                  <a:srgbClr val="FF0066"/>
                </a:solidFill>
                <a:latin typeface="华文新魏" panose="02010800040101010101" pitchFamily="2" charset="-122"/>
                <a:ea typeface="华文新魏" panose="02010800040101010101" pitchFamily="2" charset="-122"/>
              </a:rPr>
              <a:t>由题意，</a:t>
            </a:r>
            <a:r>
              <a:rPr lang="en-US" altLang="zh-CN" sz="2000" b="1" i="1" dirty="0">
                <a:solidFill>
                  <a:srgbClr val="FF0066"/>
                </a:solidFill>
                <a:latin typeface="Times New Roman" panose="02020603050405020304" pitchFamily="18" charset="0"/>
                <a:ea typeface="华文新魏" panose="02010800040101010101" pitchFamily="2" charset="-122"/>
              </a:rPr>
              <a:t>m</a:t>
            </a:r>
            <a:r>
              <a:rPr lang="en-US" altLang="zh-CN" sz="2000" b="1" dirty="0">
                <a:solidFill>
                  <a:srgbClr val="FF0066"/>
                </a:solidFill>
                <a:latin typeface="华文新魏" panose="02010800040101010101" pitchFamily="2" charset="-122"/>
                <a:ea typeface="华文新魏" panose="02010800040101010101" pitchFamily="2" charset="-122"/>
              </a:rPr>
              <a:t> +1= 2</a:t>
            </a:r>
          </a:p>
          <a:p>
            <a:pPr fontAlgn="base">
              <a:spcBef>
                <a:spcPct val="50000"/>
              </a:spcBef>
              <a:spcAft>
                <a:spcPct val="0"/>
              </a:spcAft>
              <a:buFont typeface="Arial" panose="020B0604020202020204" pitchFamily="34" charset="0"/>
              <a:buNone/>
            </a:pPr>
            <a:r>
              <a:rPr lang="en-US" altLang="zh-CN" sz="2000" b="1" dirty="0">
                <a:solidFill>
                  <a:srgbClr val="FF0066"/>
                </a:solidFill>
                <a:latin typeface="华文新魏" panose="02010800040101010101" pitchFamily="2" charset="-122"/>
                <a:ea typeface="华文新魏" panose="02010800040101010101" pitchFamily="2" charset="-122"/>
              </a:rPr>
              <a:t>     </a:t>
            </a:r>
            <a:r>
              <a:rPr lang="zh-CN" altLang="en-US" sz="2000" b="1" dirty="0">
                <a:solidFill>
                  <a:srgbClr val="FF0066"/>
                </a:solidFill>
                <a:latin typeface="华文新魏" panose="02010800040101010101" pitchFamily="2" charset="-122"/>
                <a:ea typeface="华文新魏" panose="02010800040101010101" pitchFamily="2" charset="-122"/>
              </a:rPr>
              <a:t>解得 </a:t>
            </a:r>
            <a:r>
              <a:rPr lang="en-US" altLang="zh-CN" sz="2000" b="1" i="1" dirty="0">
                <a:solidFill>
                  <a:srgbClr val="FF0066"/>
                </a:solidFill>
                <a:latin typeface="Times New Roman" panose="02020603050405020304" pitchFamily="18" charset="0"/>
                <a:ea typeface="华文新魏" panose="02010800040101010101" pitchFamily="2" charset="-122"/>
              </a:rPr>
              <a:t>m</a:t>
            </a:r>
            <a:r>
              <a:rPr lang="en-US" altLang="zh-CN" sz="2000" b="1" dirty="0">
                <a:solidFill>
                  <a:srgbClr val="FF0066"/>
                </a:solidFill>
                <a:latin typeface="华文新魏" panose="02010800040101010101" pitchFamily="2" charset="-122"/>
                <a:ea typeface="华文新魏" panose="02010800040101010101" pitchFamily="2" charset="-122"/>
              </a:rPr>
              <a:t> = 1</a:t>
            </a:r>
          </a:p>
          <a:p>
            <a:pPr fontAlgn="base">
              <a:spcBef>
                <a:spcPct val="50000"/>
              </a:spcBef>
              <a:spcAft>
                <a:spcPct val="0"/>
              </a:spcAft>
              <a:buFont typeface="Arial" panose="020B0604020202020204" pitchFamily="34" charset="0"/>
              <a:buNone/>
            </a:pPr>
            <a:r>
              <a:rPr lang="en-US" altLang="zh-CN" sz="2000" b="1" dirty="0">
                <a:solidFill>
                  <a:srgbClr val="000000"/>
                </a:solidFill>
                <a:latin typeface="华文新魏" panose="02010800040101010101" pitchFamily="2" charset="-122"/>
                <a:ea typeface="华文新魏" panose="02010800040101010101" pitchFamily="2" charset="-122"/>
              </a:rPr>
              <a:t> </a:t>
            </a:r>
            <a:r>
              <a:rPr lang="en-US" altLang="zh-CN" sz="2000" b="1" dirty="0">
                <a:solidFill>
                  <a:srgbClr val="FF0066"/>
                </a:solidFill>
                <a:latin typeface="华文新魏" panose="02010800040101010101" pitchFamily="2" charset="-122"/>
                <a:ea typeface="华文新魏" panose="02010800040101010101" pitchFamily="2" charset="-122"/>
              </a:rPr>
              <a:t>∴  </a:t>
            </a:r>
            <a:r>
              <a:rPr lang="en-US" altLang="zh-CN" sz="2000" b="1" i="1" dirty="0">
                <a:solidFill>
                  <a:srgbClr val="FF0066"/>
                </a:solidFill>
                <a:latin typeface="Times New Roman" panose="02020603050405020304" pitchFamily="18" charset="0"/>
                <a:ea typeface="华文新魏" panose="02010800040101010101" pitchFamily="2" charset="-122"/>
              </a:rPr>
              <a:t>y</a:t>
            </a:r>
            <a:r>
              <a:rPr lang="en-US" altLang="zh-CN" sz="2000" b="1" dirty="0">
                <a:solidFill>
                  <a:srgbClr val="FF0066"/>
                </a:solidFill>
                <a:latin typeface="华文新魏" panose="02010800040101010101" pitchFamily="2" charset="-122"/>
                <a:ea typeface="华文新魏" panose="02010800040101010101" pitchFamily="2" charset="-122"/>
              </a:rPr>
              <a:t> = 2</a:t>
            </a:r>
            <a:r>
              <a:rPr lang="en-US" altLang="zh-CN" sz="2000" b="1" i="1" dirty="0">
                <a:solidFill>
                  <a:srgbClr val="FF0066"/>
                </a:solidFill>
                <a:latin typeface="Times New Roman" panose="02020603050405020304" pitchFamily="18" charset="0"/>
                <a:ea typeface="华文新魏" panose="02010800040101010101" pitchFamily="2" charset="-122"/>
              </a:rPr>
              <a:t>x</a:t>
            </a:r>
            <a:r>
              <a:rPr lang="en-US" altLang="zh-CN" sz="2000" b="1" dirty="0">
                <a:solidFill>
                  <a:srgbClr val="FF0066"/>
                </a:solidFill>
                <a:latin typeface="华文新魏" panose="02010800040101010101" pitchFamily="2" charset="-122"/>
                <a:ea typeface="华文新魏" panose="02010800040101010101" pitchFamily="2" charset="-122"/>
              </a:rPr>
              <a:t>﹣4</a:t>
            </a:r>
          </a:p>
        </p:txBody>
      </p:sp>
      <p:sp>
        <p:nvSpPr>
          <p:cNvPr id="16390" name="Line 6"/>
          <p:cNvSpPr>
            <a:spLocks noChangeShapeType="1"/>
          </p:cNvSpPr>
          <p:nvPr/>
        </p:nvSpPr>
        <p:spPr bwMode="auto">
          <a:xfrm>
            <a:off x="2971800" y="3151188"/>
            <a:ext cx="0" cy="3733800"/>
          </a:xfrm>
          <a:prstGeom prst="line">
            <a:avLst/>
          </a:prstGeom>
          <a:noFill/>
          <a:ln w="9525" cap="rnd">
            <a:solidFill>
              <a:srgbClr val="CC0099"/>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1" name="Text Box 7"/>
          <p:cNvSpPr txBox="1">
            <a:spLocks noChangeArrowheads="1"/>
          </p:cNvSpPr>
          <p:nvPr/>
        </p:nvSpPr>
        <p:spPr bwMode="auto">
          <a:xfrm>
            <a:off x="3048000" y="3074988"/>
            <a:ext cx="16764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000" b="1">
                <a:solidFill>
                  <a:srgbClr val="FF0066"/>
                </a:solidFill>
                <a:latin typeface="华文新魏" panose="02010800040101010101" pitchFamily="2" charset="-122"/>
                <a:ea typeface="华文新魏" panose="02010800040101010101" pitchFamily="2" charset="-122"/>
              </a:rPr>
              <a:t>(3) </a:t>
            </a:r>
            <a:r>
              <a:rPr lang="zh-CN" altLang="en-US" sz="2000" b="1">
                <a:solidFill>
                  <a:srgbClr val="FF0066"/>
                </a:solidFill>
                <a:latin typeface="华文新魏" panose="02010800040101010101" pitchFamily="2" charset="-122"/>
                <a:ea typeface="华文新魏" panose="02010800040101010101" pitchFamily="2" charset="-122"/>
              </a:rPr>
              <a:t>由题意得</a:t>
            </a:r>
          </a:p>
        </p:txBody>
      </p:sp>
      <p:sp>
        <p:nvSpPr>
          <p:cNvPr id="16392" name="Text Box 8"/>
          <p:cNvSpPr txBox="1">
            <a:spLocks noChangeArrowheads="1"/>
          </p:cNvSpPr>
          <p:nvPr/>
        </p:nvSpPr>
        <p:spPr bwMode="auto">
          <a:xfrm>
            <a:off x="2895600" y="4876800"/>
            <a:ext cx="404812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000" b="1">
                <a:solidFill>
                  <a:srgbClr val="FF0066"/>
                </a:solidFill>
                <a:latin typeface="华文新魏" panose="02010800040101010101" pitchFamily="2" charset="-122"/>
                <a:ea typeface="华文新魏" panose="02010800040101010101" pitchFamily="2" charset="-122"/>
              </a:rPr>
              <a:t>∴  这两直线的交点是（</a:t>
            </a:r>
            <a:r>
              <a:rPr lang="en-US" altLang="zh-CN" sz="2000" b="1">
                <a:solidFill>
                  <a:srgbClr val="FF0066"/>
                </a:solidFill>
                <a:latin typeface="华文新魏" panose="02010800040101010101" pitchFamily="2" charset="-122"/>
                <a:ea typeface="华文新魏" panose="02010800040101010101" pitchFamily="2" charset="-122"/>
              </a:rPr>
              <a:t>1 </a:t>
            </a:r>
            <a:r>
              <a:rPr lang="zh-CN" altLang="en-US" sz="2000" b="1">
                <a:solidFill>
                  <a:srgbClr val="FF0066"/>
                </a:solidFill>
                <a:latin typeface="华文新魏" panose="02010800040101010101" pitchFamily="2" charset="-122"/>
                <a:ea typeface="华文新魏" panose="02010800040101010101" pitchFamily="2" charset="-122"/>
              </a:rPr>
              <a:t>，</a:t>
            </a:r>
            <a:r>
              <a:rPr lang="en-US" altLang="zh-CN" sz="2000" b="1">
                <a:solidFill>
                  <a:srgbClr val="FF0066"/>
                </a:solidFill>
                <a:latin typeface="华文新魏" panose="02010800040101010101" pitchFamily="2" charset="-122"/>
                <a:ea typeface="华文新魏" panose="02010800040101010101" pitchFamily="2" charset="-122"/>
              </a:rPr>
              <a:t>﹣2</a:t>
            </a:r>
            <a:r>
              <a:rPr lang="zh-CN" altLang="en-US" sz="2000" b="1">
                <a:solidFill>
                  <a:srgbClr val="FF0066"/>
                </a:solidFill>
                <a:latin typeface="华文新魏" panose="02010800040101010101" pitchFamily="2" charset="-122"/>
                <a:ea typeface="华文新魏" panose="02010800040101010101" pitchFamily="2" charset="-122"/>
              </a:rPr>
              <a:t>）</a:t>
            </a:r>
          </a:p>
        </p:txBody>
      </p:sp>
      <p:sp>
        <p:nvSpPr>
          <p:cNvPr id="16393" name="Text Box 9"/>
          <p:cNvSpPr txBox="1">
            <a:spLocks noChangeArrowheads="1"/>
          </p:cNvSpPr>
          <p:nvPr/>
        </p:nvSpPr>
        <p:spPr bwMode="auto">
          <a:xfrm>
            <a:off x="2971800" y="5284788"/>
            <a:ext cx="4038600" cy="854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000" b="1" i="1">
                <a:solidFill>
                  <a:srgbClr val="FF0066"/>
                </a:solidFill>
                <a:latin typeface="Times New Roman" panose="02020603050405020304" pitchFamily="18" charset="0"/>
                <a:ea typeface="华文新魏" panose="02010800040101010101" pitchFamily="2" charset="-122"/>
              </a:rPr>
              <a:t>y </a:t>
            </a:r>
            <a:r>
              <a:rPr lang="en-US" altLang="zh-CN" sz="2000" b="1">
                <a:solidFill>
                  <a:srgbClr val="FF0066"/>
                </a:solidFill>
                <a:latin typeface="华文新魏" panose="02010800040101010101" pitchFamily="2" charset="-122"/>
                <a:ea typeface="华文新魏" panose="02010800040101010101" pitchFamily="2" charset="-122"/>
              </a:rPr>
              <a:t>= 2</a:t>
            </a:r>
            <a:r>
              <a:rPr lang="en-US" altLang="zh-CN" sz="2000" b="1" i="1">
                <a:solidFill>
                  <a:srgbClr val="FF0066"/>
                </a:solidFill>
                <a:latin typeface="Times New Roman" panose="02020603050405020304" pitchFamily="18" charset="0"/>
                <a:ea typeface="华文新魏" panose="02010800040101010101" pitchFamily="2" charset="-122"/>
              </a:rPr>
              <a:t>x</a:t>
            </a:r>
            <a:r>
              <a:rPr lang="en-US" altLang="zh-CN" sz="2000" b="1">
                <a:solidFill>
                  <a:srgbClr val="FF0066"/>
                </a:solidFill>
                <a:latin typeface="华文新魏" panose="02010800040101010101" pitchFamily="2" charset="-122"/>
                <a:ea typeface="华文新魏" panose="02010800040101010101" pitchFamily="2" charset="-122"/>
              </a:rPr>
              <a:t>﹣4 </a:t>
            </a:r>
            <a:r>
              <a:rPr lang="zh-CN" altLang="en-US" sz="2000" b="1">
                <a:solidFill>
                  <a:srgbClr val="FF0066"/>
                </a:solidFill>
                <a:latin typeface="华文新魏" panose="02010800040101010101" pitchFamily="2" charset="-122"/>
                <a:ea typeface="华文新魏" panose="02010800040101010101" pitchFamily="2" charset="-122"/>
              </a:rPr>
              <a:t>与</a:t>
            </a:r>
            <a:r>
              <a:rPr lang="en-US" altLang="zh-CN" sz="2000" b="1" i="1">
                <a:solidFill>
                  <a:srgbClr val="FF0066"/>
                </a:solidFill>
                <a:latin typeface="Times New Roman" panose="02020603050405020304" pitchFamily="18" charset="0"/>
                <a:ea typeface="华文新魏" panose="02010800040101010101" pitchFamily="2" charset="-122"/>
              </a:rPr>
              <a:t>y</a:t>
            </a:r>
            <a:r>
              <a:rPr lang="en-US" altLang="zh-CN" sz="2000" b="1">
                <a:solidFill>
                  <a:srgbClr val="FF0066"/>
                </a:solidFill>
                <a:latin typeface="华文新魏" panose="02010800040101010101" pitchFamily="2" charset="-122"/>
                <a:ea typeface="华文新魏" panose="02010800040101010101" pitchFamily="2" charset="-122"/>
              </a:rPr>
              <a:t> </a:t>
            </a:r>
            <a:r>
              <a:rPr lang="zh-CN" altLang="en-US" sz="2000" b="1">
                <a:solidFill>
                  <a:srgbClr val="FF0066"/>
                </a:solidFill>
                <a:latin typeface="华文新魏" panose="02010800040101010101" pitchFamily="2" charset="-122"/>
                <a:ea typeface="华文新魏" panose="02010800040101010101" pitchFamily="2" charset="-122"/>
              </a:rPr>
              <a:t>轴交于</a:t>
            </a:r>
            <a:r>
              <a:rPr lang="en-US" altLang="zh-CN" sz="2000" b="1">
                <a:solidFill>
                  <a:srgbClr val="FF0066"/>
                </a:solidFill>
                <a:latin typeface="华文新魏" panose="02010800040101010101" pitchFamily="2" charset="-122"/>
                <a:ea typeface="华文新魏" panose="02010800040101010101" pitchFamily="2" charset="-122"/>
              </a:rPr>
              <a:t>( 0 , - 4 )</a:t>
            </a:r>
          </a:p>
          <a:p>
            <a:pPr fontAlgn="base">
              <a:spcBef>
                <a:spcPct val="50000"/>
              </a:spcBef>
              <a:spcAft>
                <a:spcPct val="0"/>
              </a:spcAft>
              <a:buFont typeface="Arial" panose="020B0604020202020204" pitchFamily="34" charset="0"/>
              <a:buNone/>
            </a:pPr>
            <a:r>
              <a:rPr lang="en-US" altLang="zh-CN" sz="2000" b="1" i="1">
                <a:solidFill>
                  <a:srgbClr val="FF0066"/>
                </a:solidFill>
                <a:latin typeface="Times New Roman" panose="02020603050405020304" pitchFamily="18" charset="0"/>
                <a:ea typeface="华文新魏" panose="02010800040101010101" pitchFamily="2" charset="-122"/>
              </a:rPr>
              <a:t>y </a:t>
            </a:r>
            <a:r>
              <a:rPr lang="en-US" altLang="zh-CN" sz="2000" b="1">
                <a:solidFill>
                  <a:srgbClr val="FF0066"/>
                </a:solidFill>
                <a:latin typeface="华文新魏" panose="02010800040101010101" pitchFamily="2" charset="-122"/>
                <a:ea typeface="华文新魏" panose="02010800040101010101" pitchFamily="2" charset="-122"/>
              </a:rPr>
              <a:t>= ﹣3</a:t>
            </a:r>
            <a:r>
              <a:rPr lang="en-US" altLang="zh-CN" sz="2000" b="1" i="1">
                <a:solidFill>
                  <a:srgbClr val="FF0066"/>
                </a:solidFill>
                <a:latin typeface="Times New Roman" panose="02020603050405020304" pitchFamily="18" charset="0"/>
                <a:ea typeface="华文新魏" panose="02010800040101010101" pitchFamily="2" charset="-122"/>
              </a:rPr>
              <a:t>x</a:t>
            </a:r>
            <a:r>
              <a:rPr lang="en-US" altLang="zh-CN" sz="2000" b="1">
                <a:solidFill>
                  <a:srgbClr val="FF0066"/>
                </a:solidFill>
                <a:latin typeface="华文新魏" panose="02010800040101010101" pitchFamily="2" charset="-122"/>
                <a:ea typeface="华文新魏" panose="02010800040101010101" pitchFamily="2" charset="-122"/>
              </a:rPr>
              <a:t> + 1</a:t>
            </a:r>
            <a:r>
              <a:rPr lang="zh-CN" altLang="en-US" sz="2000" b="1">
                <a:solidFill>
                  <a:srgbClr val="FF0066"/>
                </a:solidFill>
                <a:latin typeface="华文新魏" panose="02010800040101010101" pitchFamily="2" charset="-122"/>
                <a:ea typeface="华文新魏" panose="02010800040101010101" pitchFamily="2" charset="-122"/>
              </a:rPr>
              <a:t>与</a:t>
            </a:r>
            <a:r>
              <a:rPr lang="en-US" altLang="zh-CN" sz="2000" b="1" i="1">
                <a:solidFill>
                  <a:srgbClr val="FF0066"/>
                </a:solidFill>
                <a:latin typeface="Times New Roman" panose="02020603050405020304" pitchFamily="18" charset="0"/>
                <a:ea typeface="华文新魏" panose="02010800040101010101" pitchFamily="2" charset="-122"/>
              </a:rPr>
              <a:t>y</a:t>
            </a:r>
            <a:r>
              <a:rPr lang="en-US" altLang="zh-CN" sz="2000" b="1">
                <a:solidFill>
                  <a:srgbClr val="FF0066"/>
                </a:solidFill>
                <a:latin typeface="华文新魏" panose="02010800040101010101" pitchFamily="2" charset="-122"/>
                <a:ea typeface="华文新魏" panose="02010800040101010101" pitchFamily="2" charset="-122"/>
              </a:rPr>
              <a:t> </a:t>
            </a:r>
            <a:r>
              <a:rPr lang="zh-CN" altLang="en-US" sz="2000" b="1">
                <a:solidFill>
                  <a:srgbClr val="FF0066"/>
                </a:solidFill>
                <a:latin typeface="华文新魏" panose="02010800040101010101" pitchFamily="2" charset="-122"/>
                <a:ea typeface="华文新魏" panose="02010800040101010101" pitchFamily="2" charset="-122"/>
              </a:rPr>
              <a:t>轴交于</a:t>
            </a:r>
            <a:r>
              <a:rPr lang="en-US" altLang="zh-CN" sz="2000" b="1">
                <a:solidFill>
                  <a:srgbClr val="FF0066"/>
                </a:solidFill>
                <a:latin typeface="华文新魏" panose="02010800040101010101" pitchFamily="2" charset="-122"/>
                <a:ea typeface="华文新魏" panose="02010800040101010101" pitchFamily="2" charset="-122"/>
              </a:rPr>
              <a:t>( 0 , 1</a:t>
            </a:r>
            <a:r>
              <a:rPr lang="zh-CN" altLang="en-US" sz="2000" b="1">
                <a:solidFill>
                  <a:srgbClr val="FF0066"/>
                </a:solidFill>
                <a:latin typeface="华文新魏" panose="02010800040101010101" pitchFamily="2" charset="-122"/>
                <a:ea typeface="华文新魏" panose="02010800040101010101" pitchFamily="2" charset="-122"/>
              </a:rPr>
              <a:t>）</a:t>
            </a:r>
          </a:p>
        </p:txBody>
      </p:sp>
      <p:sp>
        <p:nvSpPr>
          <p:cNvPr id="16394" name="Line 10"/>
          <p:cNvSpPr>
            <a:spLocks noChangeShapeType="1"/>
          </p:cNvSpPr>
          <p:nvPr/>
        </p:nvSpPr>
        <p:spPr bwMode="auto">
          <a:xfrm>
            <a:off x="6934200" y="3352800"/>
            <a:ext cx="0" cy="3505200"/>
          </a:xfrm>
          <a:prstGeom prst="line">
            <a:avLst/>
          </a:prstGeom>
          <a:noFill/>
          <a:ln w="9525" cap="rnd">
            <a:solidFill>
              <a:srgbClr val="CC0099"/>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5" name="Line 11"/>
          <p:cNvSpPr>
            <a:spLocks noChangeShapeType="1"/>
          </p:cNvSpPr>
          <p:nvPr/>
        </p:nvSpPr>
        <p:spPr bwMode="auto">
          <a:xfrm flipV="1">
            <a:off x="8001000" y="4675188"/>
            <a:ext cx="0" cy="609600"/>
          </a:xfrm>
          <a:prstGeom prst="line">
            <a:avLst/>
          </a:prstGeom>
          <a:noFill/>
          <a:ln w="9525" cap="rnd">
            <a:solidFill>
              <a:schemeClr val="tx1"/>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6" name="Line 12"/>
          <p:cNvSpPr>
            <a:spLocks noChangeShapeType="1"/>
          </p:cNvSpPr>
          <p:nvPr/>
        </p:nvSpPr>
        <p:spPr bwMode="auto">
          <a:xfrm flipH="1">
            <a:off x="7620000" y="5360988"/>
            <a:ext cx="457200" cy="0"/>
          </a:xfrm>
          <a:prstGeom prst="line">
            <a:avLst/>
          </a:prstGeom>
          <a:noFill/>
          <a:ln w="9525" cap="rnd">
            <a:solidFill>
              <a:schemeClr val="tx1"/>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397" name="Text Box 13"/>
          <p:cNvSpPr txBox="1">
            <a:spLocks noChangeArrowheads="1"/>
          </p:cNvSpPr>
          <p:nvPr/>
        </p:nvSpPr>
        <p:spPr bwMode="auto">
          <a:xfrm>
            <a:off x="7848600" y="5208588"/>
            <a:ext cx="381000"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1000">
                <a:solidFill>
                  <a:srgbClr val="000000"/>
                </a:solidFill>
                <a:latin typeface="华文新魏" panose="02010800040101010101" pitchFamily="2" charset="-122"/>
                <a:ea typeface="华文新魏" panose="02010800040101010101" pitchFamily="2" charset="-122"/>
              </a:rPr>
              <a:t>●</a:t>
            </a:r>
          </a:p>
        </p:txBody>
      </p:sp>
      <p:grpSp>
        <p:nvGrpSpPr>
          <p:cNvPr id="16398" name="Group 14"/>
          <p:cNvGrpSpPr/>
          <p:nvPr/>
        </p:nvGrpSpPr>
        <p:grpSpPr bwMode="auto">
          <a:xfrm>
            <a:off x="6804025" y="3151188"/>
            <a:ext cx="2133600" cy="3200400"/>
            <a:chOff x="0" y="0"/>
            <a:chExt cx="1344" cy="2016"/>
          </a:xfrm>
        </p:grpSpPr>
        <p:sp>
          <p:nvSpPr>
            <p:cNvPr id="16399" name="Line 15"/>
            <p:cNvSpPr>
              <a:spLocks noChangeShapeType="1"/>
            </p:cNvSpPr>
            <p:nvPr/>
          </p:nvSpPr>
          <p:spPr bwMode="auto">
            <a:xfrm>
              <a:off x="0" y="946"/>
              <a:ext cx="1296" cy="0"/>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400" name="Line 16"/>
            <p:cNvSpPr>
              <a:spLocks noChangeShapeType="1"/>
            </p:cNvSpPr>
            <p:nvPr/>
          </p:nvSpPr>
          <p:spPr bwMode="auto">
            <a:xfrm flipV="1">
              <a:off x="562" y="96"/>
              <a:ext cx="0" cy="1920"/>
            </a:xfrm>
            <a:prstGeom prst="line">
              <a:avLst/>
            </a:prstGeom>
            <a:noFill/>
            <a:ln w="19050">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401" name="Text Box 17"/>
            <p:cNvSpPr txBox="1">
              <a:spLocks noChangeArrowheads="1"/>
            </p:cNvSpPr>
            <p:nvPr/>
          </p:nvSpPr>
          <p:spPr bwMode="auto">
            <a:xfrm>
              <a:off x="1104" y="960"/>
              <a:ext cx="240"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000" b="1">
                  <a:solidFill>
                    <a:srgbClr val="000000"/>
                  </a:solidFill>
                  <a:latin typeface="华文新魏" panose="02010800040101010101" pitchFamily="2" charset="-122"/>
                  <a:ea typeface="华文新魏" panose="02010800040101010101" pitchFamily="2" charset="-122"/>
                </a:rPr>
                <a:t>x</a:t>
              </a:r>
            </a:p>
          </p:txBody>
        </p:sp>
        <p:sp>
          <p:nvSpPr>
            <p:cNvPr id="16402" name="Text Box 18"/>
            <p:cNvSpPr txBox="1">
              <a:spLocks noChangeArrowheads="1"/>
            </p:cNvSpPr>
            <p:nvPr/>
          </p:nvSpPr>
          <p:spPr bwMode="auto">
            <a:xfrm>
              <a:off x="562" y="0"/>
              <a:ext cx="192"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000" b="1">
                  <a:solidFill>
                    <a:srgbClr val="000000"/>
                  </a:solidFill>
                  <a:latin typeface="华文新魏" panose="02010800040101010101" pitchFamily="2" charset="-122"/>
                  <a:ea typeface="华文新魏" panose="02010800040101010101" pitchFamily="2" charset="-122"/>
                </a:rPr>
                <a:t>y</a:t>
              </a:r>
            </a:p>
          </p:txBody>
        </p:sp>
        <p:sp>
          <p:nvSpPr>
            <p:cNvPr id="16403" name="Text Box 19"/>
            <p:cNvSpPr txBox="1">
              <a:spLocks noChangeArrowheads="1"/>
            </p:cNvSpPr>
            <p:nvPr/>
          </p:nvSpPr>
          <p:spPr bwMode="auto">
            <a:xfrm>
              <a:off x="418" y="912"/>
              <a:ext cx="240" cy="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000" b="1">
                  <a:solidFill>
                    <a:srgbClr val="000000"/>
                  </a:solidFill>
                  <a:latin typeface="华文新魏" panose="02010800040101010101" pitchFamily="2" charset="-122"/>
                  <a:ea typeface="华文新魏" panose="02010800040101010101" pitchFamily="2" charset="-122"/>
                </a:rPr>
                <a:t>o</a:t>
              </a:r>
            </a:p>
          </p:txBody>
        </p:sp>
      </p:grpSp>
      <p:sp>
        <p:nvSpPr>
          <p:cNvPr id="16404" name="Text Box 20"/>
          <p:cNvSpPr txBox="1">
            <a:spLocks noChangeArrowheads="1"/>
          </p:cNvSpPr>
          <p:nvPr/>
        </p:nvSpPr>
        <p:spPr bwMode="auto">
          <a:xfrm>
            <a:off x="7467600" y="4217988"/>
            <a:ext cx="3048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400" b="1">
                <a:solidFill>
                  <a:srgbClr val="FF0066"/>
                </a:solidFill>
                <a:latin typeface="华文新魏" panose="02010800040101010101" pitchFamily="2" charset="-122"/>
                <a:ea typeface="华文新魏" panose="02010800040101010101" pitchFamily="2" charset="-122"/>
              </a:rPr>
              <a:t>1</a:t>
            </a:r>
          </a:p>
        </p:txBody>
      </p:sp>
      <p:sp>
        <p:nvSpPr>
          <p:cNvPr id="16405" name="Text Box 21"/>
          <p:cNvSpPr txBox="1">
            <a:spLocks noChangeArrowheads="1"/>
          </p:cNvSpPr>
          <p:nvPr/>
        </p:nvSpPr>
        <p:spPr bwMode="auto">
          <a:xfrm>
            <a:off x="7848600" y="4370388"/>
            <a:ext cx="3048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400" b="1">
                <a:solidFill>
                  <a:srgbClr val="000000"/>
                </a:solidFill>
                <a:latin typeface="华文新魏" panose="02010800040101010101" pitchFamily="2" charset="-122"/>
                <a:ea typeface="华文新魏" panose="02010800040101010101" pitchFamily="2" charset="-122"/>
              </a:rPr>
              <a:t>1</a:t>
            </a:r>
          </a:p>
        </p:txBody>
      </p:sp>
      <p:sp>
        <p:nvSpPr>
          <p:cNvPr id="16406" name="Text Box 22"/>
          <p:cNvSpPr txBox="1">
            <a:spLocks noChangeArrowheads="1"/>
          </p:cNvSpPr>
          <p:nvPr/>
        </p:nvSpPr>
        <p:spPr bwMode="auto">
          <a:xfrm>
            <a:off x="6588125" y="4992688"/>
            <a:ext cx="5334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endParaRPr lang="zh-CN" altLang="en-US" sz="2400" b="1">
              <a:solidFill>
                <a:srgbClr val="000000"/>
              </a:solidFill>
              <a:latin typeface="华文新魏" panose="02010800040101010101" pitchFamily="2" charset="-122"/>
              <a:ea typeface="华文新魏" panose="02010800040101010101" pitchFamily="2" charset="-122"/>
            </a:endParaRPr>
          </a:p>
        </p:txBody>
      </p:sp>
      <p:sp>
        <p:nvSpPr>
          <p:cNvPr id="16407" name="Text Box 23"/>
          <p:cNvSpPr txBox="1">
            <a:spLocks noChangeArrowheads="1"/>
          </p:cNvSpPr>
          <p:nvPr/>
        </p:nvSpPr>
        <p:spPr bwMode="auto">
          <a:xfrm>
            <a:off x="7335838" y="5851525"/>
            <a:ext cx="5334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400" b="1">
                <a:solidFill>
                  <a:srgbClr val="FF0066"/>
                </a:solidFill>
                <a:latin typeface="华文新魏" panose="02010800040101010101" pitchFamily="2" charset="-122"/>
                <a:ea typeface="华文新魏" panose="02010800040101010101" pitchFamily="2" charset="-122"/>
              </a:rPr>
              <a:t>-4</a:t>
            </a:r>
          </a:p>
        </p:txBody>
      </p:sp>
      <p:sp>
        <p:nvSpPr>
          <p:cNvPr id="16408" name="Text Box 24"/>
          <p:cNvSpPr txBox="1">
            <a:spLocks noChangeArrowheads="1"/>
          </p:cNvSpPr>
          <p:nvPr/>
        </p:nvSpPr>
        <p:spPr bwMode="auto">
          <a:xfrm>
            <a:off x="7924800" y="5084763"/>
            <a:ext cx="1219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400" b="1">
                <a:solidFill>
                  <a:srgbClr val="FF9933"/>
                </a:solidFill>
                <a:latin typeface="华文新魏" panose="02010800040101010101" pitchFamily="2" charset="-122"/>
                <a:ea typeface="华文新魏" panose="02010800040101010101" pitchFamily="2" charset="-122"/>
              </a:rPr>
              <a:t>(1, ﹣2)</a:t>
            </a:r>
          </a:p>
        </p:txBody>
      </p:sp>
      <p:sp>
        <p:nvSpPr>
          <p:cNvPr id="16409" name="Text Box 25"/>
          <p:cNvSpPr txBox="1">
            <a:spLocks noChangeArrowheads="1"/>
          </p:cNvSpPr>
          <p:nvPr/>
        </p:nvSpPr>
        <p:spPr bwMode="auto">
          <a:xfrm>
            <a:off x="3352800" y="6275388"/>
            <a:ext cx="1982788"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400" b="1">
                <a:solidFill>
                  <a:srgbClr val="FF0066"/>
                </a:solidFill>
                <a:latin typeface="华文新魏" panose="02010800040101010101" pitchFamily="2" charset="-122"/>
                <a:ea typeface="华文新魏" panose="02010800040101010101" pitchFamily="2" charset="-122"/>
              </a:rPr>
              <a:t>S</a:t>
            </a:r>
            <a:r>
              <a:rPr lang="zh-CN" altLang="en-US" sz="2400" b="1" baseline="-25000">
                <a:solidFill>
                  <a:srgbClr val="FF0066"/>
                </a:solidFill>
                <a:latin typeface="华文新魏" panose="02010800040101010101" pitchFamily="2" charset="-122"/>
                <a:ea typeface="华文新魏" panose="02010800040101010101" pitchFamily="2" charset="-122"/>
              </a:rPr>
              <a:t>△</a:t>
            </a:r>
            <a:r>
              <a:rPr lang="zh-CN" altLang="en-US" sz="2400" b="1">
                <a:solidFill>
                  <a:srgbClr val="FF0066"/>
                </a:solidFill>
                <a:latin typeface="华文新魏" panose="02010800040101010101" pitchFamily="2" charset="-122"/>
                <a:ea typeface="华文新魏" panose="02010800040101010101" pitchFamily="2" charset="-122"/>
              </a:rPr>
              <a:t>= 5</a:t>
            </a:r>
            <a:r>
              <a:rPr lang="zh-CN" altLang="en-US" sz="2400" b="1">
                <a:solidFill>
                  <a:srgbClr val="FF0066"/>
                </a:solidFill>
                <a:latin typeface="华文新魏" panose="02010800040101010101" pitchFamily="2" charset="-122"/>
                <a:ea typeface="华文新魏" panose="02010800040101010101" pitchFamily="2" charset="-122"/>
                <a:sym typeface="Arial" panose="020B0604020202020204" pitchFamily="34" charset="0"/>
              </a:rPr>
              <a:t>×1÷2=</a:t>
            </a:r>
            <a:r>
              <a:rPr lang="zh-CN" altLang="en-US" sz="2400" b="1">
                <a:solidFill>
                  <a:srgbClr val="FF0066"/>
                </a:solidFill>
                <a:latin typeface="华文新魏" panose="02010800040101010101" pitchFamily="2" charset="-122"/>
                <a:ea typeface="华文新魏" panose="02010800040101010101" pitchFamily="2" charset="-122"/>
              </a:rPr>
              <a:t> </a:t>
            </a:r>
            <a:endParaRPr lang="zh-CN" altLang="en-US" sz="2400" b="1" baseline="-25000">
              <a:solidFill>
                <a:srgbClr val="FF0066"/>
              </a:solidFill>
              <a:latin typeface="华文新魏" panose="02010800040101010101" pitchFamily="2" charset="-122"/>
              <a:ea typeface="华文新魏" panose="02010800040101010101" pitchFamily="2" charset="-122"/>
            </a:endParaRPr>
          </a:p>
        </p:txBody>
      </p:sp>
      <p:graphicFrame>
        <p:nvGraphicFramePr>
          <p:cNvPr id="16410" name="Object 26"/>
          <p:cNvGraphicFramePr/>
          <p:nvPr/>
        </p:nvGraphicFramePr>
        <p:xfrm>
          <a:off x="5149850" y="6142038"/>
          <a:ext cx="417513" cy="685800"/>
        </p:xfrm>
        <a:graphic>
          <a:graphicData uri="http://schemas.openxmlformats.org/presentationml/2006/ole">
            <mc:AlternateContent xmlns:mc="http://schemas.openxmlformats.org/markup-compatibility/2006">
              <mc:Choice xmlns:v="urn:schemas-microsoft-com:vml" Requires="v">
                <p:oleObj spid="_x0000_s1031" r:id="rId3" imgW="155575" imgH="401320" progId="Equation.3">
                  <p:embed/>
                </p:oleObj>
              </mc:Choice>
              <mc:Fallback>
                <p:oleObj r:id="rId3" imgW="155575" imgH="401320" progId="Equation.3">
                  <p:embed/>
                  <p:pic>
                    <p:nvPicPr>
                      <p:cNvPr id="0" name="图片 1025"/>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850" y="6142038"/>
                        <a:ext cx="417513" cy="685800"/>
                      </a:xfrm>
                      <a:prstGeom prst="rect">
                        <a:avLst/>
                      </a:prstGeom>
                      <a:noFill/>
                      <a:ln>
                        <a:noFill/>
                      </a:ln>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411" name="Line 27"/>
          <p:cNvSpPr>
            <a:spLocks noChangeShapeType="1"/>
          </p:cNvSpPr>
          <p:nvPr/>
        </p:nvSpPr>
        <p:spPr bwMode="auto">
          <a:xfrm>
            <a:off x="7696200" y="4294188"/>
            <a:ext cx="0" cy="1752600"/>
          </a:xfrm>
          <a:prstGeom prst="line">
            <a:avLst/>
          </a:prstGeom>
          <a:noFill/>
          <a:ln w="28575">
            <a:solidFill>
              <a:srgbClr val="FF33CC"/>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412" name="Line 28"/>
          <p:cNvSpPr>
            <a:spLocks noChangeShapeType="1"/>
          </p:cNvSpPr>
          <p:nvPr/>
        </p:nvSpPr>
        <p:spPr bwMode="auto">
          <a:xfrm>
            <a:off x="7696200" y="4294188"/>
            <a:ext cx="330200" cy="1042987"/>
          </a:xfrm>
          <a:prstGeom prst="line">
            <a:avLst/>
          </a:prstGeom>
          <a:noFill/>
          <a:ln w="28575">
            <a:solidFill>
              <a:srgbClr val="FF33CC"/>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413" name="Line 29"/>
          <p:cNvSpPr>
            <a:spLocks noChangeShapeType="1"/>
          </p:cNvSpPr>
          <p:nvPr/>
        </p:nvSpPr>
        <p:spPr bwMode="auto">
          <a:xfrm flipV="1">
            <a:off x="7683500" y="5360988"/>
            <a:ext cx="317500" cy="660400"/>
          </a:xfrm>
          <a:prstGeom prst="line">
            <a:avLst/>
          </a:prstGeom>
          <a:noFill/>
          <a:ln w="57150">
            <a:solidFill>
              <a:srgbClr val="FF33CC"/>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414" name="Text Box 30"/>
          <p:cNvSpPr txBox="1">
            <a:spLocks noChangeArrowheads="1"/>
          </p:cNvSpPr>
          <p:nvPr/>
        </p:nvSpPr>
        <p:spPr bwMode="auto">
          <a:xfrm>
            <a:off x="7308850" y="5137150"/>
            <a:ext cx="111601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000" b="1">
                <a:solidFill>
                  <a:srgbClr val="FF00FF"/>
                </a:solidFill>
                <a:latin typeface="Times New Roman" panose="02020603050405020304" pitchFamily="18" charset="0"/>
              </a:rPr>
              <a:t>-2</a:t>
            </a:r>
          </a:p>
        </p:txBody>
      </p:sp>
      <p:sp>
        <p:nvSpPr>
          <p:cNvPr id="16415" name="Text Box 31"/>
          <p:cNvSpPr txBox="1">
            <a:spLocks noChangeArrowheads="1"/>
          </p:cNvSpPr>
          <p:nvPr/>
        </p:nvSpPr>
        <p:spPr bwMode="auto">
          <a:xfrm>
            <a:off x="0" y="4221163"/>
            <a:ext cx="2700338" cy="1004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400" b="1">
                <a:solidFill>
                  <a:srgbClr val="FF0066"/>
                </a:solidFill>
                <a:latin typeface="Times New Roman" panose="02020603050405020304" pitchFamily="18" charset="0"/>
              </a:rPr>
              <a:t>∴ </a:t>
            </a:r>
            <a:r>
              <a:rPr lang="en-US" altLang="zh-CN" sz="2400" b="1" i="1">
                <a:solidFill>
                  <a:srgbClr val="FF0066"/>
                </a:solidFill>
                <a:latin typeface="Times New Roman" panose="02020603050405020304" pitchFamily="18" charset="0"/>
              </a:rPr>
              <a:t>y</a:t>
            </a:r>
            <a:r>
              <a:rPr lang="en-US" altLang="zh-CN" sz="2400" b="1">
                <a:solidFill>
                  <a:srgbClr val="FF0066"/>
                </a:solidFill>
                <a:latin typeface="Times New Roman" panose="02020603050405020304" pitchFamily="18" charset="0"/>
              </a:rPr>
              <a:t> = 10</a:t>
            </a:r>
            <a:r>
              <a:rPr lang="en-US" altLang="zh-CN" sz="2400" b="1" i="1">
                <a:solidFill>
                  <a:srgbClr val="FF0066"/>
                </a:solidFill>
                <a:latin typeface="Times New Roman" panose="02020603050405020304" pitchFamily="18" charset="0"/>
              </a:rPr>
              <a:t>x</a:t>
            </a:r>
            <a:r>
              <a:rPr lang="en-US" altLang="zh-CN" sz="2400" b="1">
                <a:solidFill>
                  <a:srgbClr val="FF0066"/>
                </a:solidFill>
                <a:latin typeface="Times New Roman" panose="02020603050405020304" pitchFamily="18" charset="0"/>
              </a:rPr>
              <a:t>+12</a:t>
            </a:r>
          </a:p>
          <a:p>
            <a:pPr fontAlgn="base">
              <a:spcBef>
                <a:spcPct val="50000"/>
              </a:spcBef>
              <a:spcAft>
                <a:spcPct val="0"/>
              </a:spcAft>
              <a:buFont typeface="Arial" panose="020B0604020202020204" pitchFamily="34" charset="0"/>
              <a:buNone/>
            </a:pPr>
            <a:endParaRPr lang="zh-CN" altLang="en-US" sz="2400" b="1">
              <a:solidFill>
                <a:srgbClr val="000000"/>
              </a:solidFill>
              <a:latin typeface="Times New Roman" panose="02020603050405020304" pitchFamily="18" charset="0"/>
              <a:sym typeface="Wingdings" panose="05000000000000000000" pitchFamily="2" charset="2"/>
            </a:endParaRPr>
          </a:p>
        </p:txBody>
      </p:sp>
      <p:grpSp>
        <p:nvGrpSpPr>
          <p:cNvPr id="16416" name="Group 32"/>
          <p:cNvGrpSpPr/>
          <p:nvPr/>
        </p:nvGrpSpPr>
        <p:grpSpPr bwMode="auto">
          <a:xfrm>
            <a:off x="7524750" y="3429000"/>
            <a:ext cx="1836738" cy="2946400"/>
            <a:chOff x="0" y="0"/>
            <a:chExt cx="1157" cy="1856"/>
          </a:xfrm>
        </p:grpSpPr>
        <p:sp>
          <p:nvSpPr>
            <p:cNvPr id="16417" name="Line 33"/>
            <p:cNvSpPr>
              <a:spLocks noChangeShapeType="1"/>
            </p:cNvSpPr>
            <p:nvPr/>
          </p:nvSpPr>
          <p:spPr bwMode="auto">
            <a:xfrm flipV="1">
              <a:off x="0" y="272"/>
              <a:ext cx="720" cy="1584"/>
            </a:xfrm>
            <a:prstGeom prst="line">
              <a:avLst/>
            </a:prstGeom>
            <a:noFill/>
            <a:ln w="19050">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418" name="Text Box 34"/>
            <p:cNvSpPr txBox="1">
              <a:spLocks noChangeArrowheads="1"/>
            </p:cNvSpPr>
            <p:nvPr/>
          </p:nvSpPr>
          <p:spPr bwMode="auto">
            <a:xfrm>
              <a:off x="181" y="0"/>
              <a:ext cx="976" cy="6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400" b="1" i="1">
                  <a:solidFill>
                    <a:srgbClr val="0000FF"/>
                  </a:solidFill>
                  <a:latin typeface="Times New Roman" panose="02020603050405020304" pitchFamily="18" charset="0"/>
                </a:rPr>
                <a:t>y</a:t>
              </a:r>
              <a:r>
                <a:rPr lang="en-US" altLang="zh-CN" sz="2400" b="1">
                  <a:solidFill>
                    <a:srgbClr val="0000FF"/>
                  </a:solidFill>
                  <a:latin typeface="Times New Roman" panose="02020603050405020304" pitchFamily="18" charset="0"/>
                </a:rPr>
                <a:t> = 2</a:t>
              </a:r>
              <a:r>
                <a:rPr lang="en-US" altLang="zh-CN" sz="2400" b="1" i="1">
                  <a:solidFill>
                    <a:srgbClr val="0000FF"/>
                  </a:solidFill>
                  <a:latin typeface="Times New Roman" panose="02020603050405020304" pitchFamily="18" charset="0"/>
                </a:rPr>
                <a:t>x</a:t>
              </a:r>
              <a:r>
                <a:rPr lang="en-US" altLang="zh-CN" sz="2400" b="1">
                  <a:solidFill>
                    <a:srgbClr val="0000FF"/>
                  </a:solidFill>
                  <a:latin typeface="Times New Roman" panose="02020603050405020304" pitchFamily="18" charset="0"/>
                </a:rPr>
                <a:t>﹣4</a:t>
              </a:r>
            </a:p>
            <a:p>
              <a:pPr fontAlgn="base">
                <a:spcBef>
                  <a:spcPct val="50000"/>
                </a:spcBef>
                <a:spcAft>
                  <a:spcPct val="0"/>
                </a:spcAft>
                <a:buFont typeface="Arial" panose="020B0604020202020204" pitchFamily="34" charset="0"/>
                <a:buNone/>
              </a:pPr>
              <a:endParaRPr lang="zh-CN" altLang="en-US" sz="2400" b="1">
                <a:solidFill>
                  <a:srgbClr val="000000"/>
                </a:solidFill>
                <a:latin typeface="Times New Roman" panose="02020603050405020304" pitchFamily="18" charset="0"/>
                <a:sym typeface="Wingdings" panose="05000000000000000000" pitchFamily="2" charset="2"/>
              </a:endParaRPr>
            </a:p>
          </p:txBody>
        </p:sp>
      </p:grpSp>
      <p:grpSp>
        <p:nvGrpSpPr>
          <p:cNvPr id="16419" name="Group 35"/>
          <p:cNvGrpSpPr/>
          <p:nvPr/>
        </p:nvGrpSpPr>
        <p:grpSpPr bwMode="auto">
          <a:xfrm>
            <a:off x="6700838" y="2778125"/>
            <a:ext cx="1976437" cy="3422650"/>
            <a:chOff x="0" y="0"/>
            <a:chExt cx="1270" cy="2153"/>
          </a:xfrm>
        </p:grpSpPr>
        <p:sp>
          <p:nvSpPr>
            <p:cNvPr id="16420" name="Line 36"/>
            <p:cNvSpPr>
              <a:spLocks noChangeShapeType="1"/>
            </p:cNvSpPr>
            <p:nvPr/>
          </p:nvSpPr>
          <p:spPr bwMode="auto">
            <a:xfrm flipH="1" flipV="1">
              <a:off x="413" y="281"/>
              <a:ext cx="624" cy="1872"/>
            </a:xfrm>
            <a:prstGeom prst="line">
              <a:avLst/>
            </a:prstGeom>
            <a:noFill/>
            <a:ln w="9525">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6421" name="Text Box 37"/>
            <p:cNvSpPr txBox="1">
              <a:spLocks noChangeArrowheads="1"/>
            </p:cNvSpPr>
            <p:nvPr/>
          </p:nvSpPr>
          <p:spPr bwMode="auto">
            <a:xfrm>
              <a:off x="0" y="0"/>
              <a:ext cx="1270" cy="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400" b="1" i="1">
                  <a:solidFill>
                    <a:srgbClr val="0000FF"/>
                  </a:solidFill>
                  <a:latin typeface="Times New Roman" panose="02020603050405020304" pitchFamily="18" charset="0"/>
                </a:rPr>
                <a:t>y</a:t>
              </a:r>
              <a:r>
                <a:rPr lang="en-US" altLang="zh-CN" sz="2400" b="1">
                  <a:solidFill>
                    <a:srgbClr val="0000FF"/>
                  </a:solidFill>
                  <a:latin typeface="Times New Roman" panose="02020603050405020304" pitchFamily="18" charset="0"/>
                </a:rPr>
                <a:t> = ﹣3 </a:t>
              </a:r>
              <a:r>
                <a:rPr lang="en-US" altLang="zh-CN" sz="2400" b="1" i="1">
                  <a:solidFill>
                    <a:srgbClr val="0000FF"/>
                  </a:solidFill>
                  <a:latin typeface="Times New Roman" panose="02020603050405020304" pitchFamily="18" charset="0"/>
                </a:rPr>
                <a:t>x</a:t>
              </a:r>
              <a:r>
                <a:rPr lang="en-US" altLang="zh-CN" sz="2400" b="1">
                  <a:solidFill>
                    <a:srgbClr val="0000FF"/>
                  </a:solidFill>
                  <a:latin typeface="Times New Roman" panose="02020603050405020304" pitchFamily="18" charset="0"/>
                </a:rPr>
                <a:t> + 1</a:t>
              </a:r>
            </a:p>
          </p:txBody>
        </p:sp>
      </p:grpSp>
      <p:sp>
        <p:nvSpPr>
          <p:cNvPr id="16422" name="WordArt 38" descr="water"/>
          <p:cNvSpPr>
            <a:spLocks noChangeArrowheads="1" noChangeShapeType="1"/>
          </p:cNvSpPr>
          <p:nvPr/>
        </p:nvSpPr>
        <p:spPr bwMode="auto">
          <a:xfrm>
            <a:off x="115888" y="92075"/>
            <a:ext cx="2487612" cy="1022350"/>
          </a:xfrm>
          <a:prstGeom prst="rect">
            <a:avLst/>
          </a:prstGeom>
        </p:spPr>
        <p:txBody>
          <a:bodyPr wrap="none" fromWordArt="1">
            <a:prstTxWarp prst="textCascadeUp">
              <a:avLst>
                <a:gd name="adj" fmla="val 44444"/>
              </a:avLst>
            </a:prstTxWarp>
            <a:scene3d>
              <a:camera prst="legacyPerspectiveTopLeft">
                <a:rot lat="0" lon="20519999" rev="0"/>
              </a:camera>
              <a:lightRig rig="legacyFlat1" dir="r"/>
            </a:scene3d>
            <a:sp3d extrusionH="430200" prstMaterial="legacyMatte">
              <a:extrusionClr>
                <a:srgbClr val="006600"/>
              </a:extrusionClr>
            </a:sp3d>
          </a:bodyPr>
          <a:lstStyle/>
          <a:p>
            <a:pPr algn="ctr" fontAlgn="base">
              <a:spcBef>
                <a:spcPct val="0"/>
              </a:spcBef>
              <a:spcAft>
                <a:spcPct val="0"/>
              </a:spcAft>
            </a:pPr>
            <a:r>
              <a:rPr lang="zh-CN" altLang="en-US" sz="3600" b="1" dirty="0">
                <a:ln w="9525">
                  <a:round/>
                </a:ln>
                <a:blipFill dpi="0" rotWithShape="0">
                  <a:blip r:embed="rId5"/>
                  <a:srcRect/>
                  <a:tile tx="0" ty="0" sx="100000" sy="100000" flip="none" algn="tl"/>
                </a:blipFill>
                <a:latin typeface="宋体" panose="02010600030101010101" pitchFamily="2" charset="-122"/>
              </a:rPr>
              <a:t>知识拓展</a:t>
            </a:r>
          </a:p>
        </p:txBody>
      </p:sp>
      <p:sp>
        <p:nvSpPr>
          <p:cNvPr id="16423" name="AutoShape 39"/>
          <p:cNvSpPr/>
          <p:nvPr/>
        </p:nvSpPr>
        <p:spPr bwMode="auto">
          <a:xfrm>
            <a:off x="4860925" y="3105150"/>
            <a:ext cx="330200" cy="1108075"/>
          </a:xfrm>
          <a:prstGeom prst="leftBrace">
            <a:avLst>
              <a:gd name="adj1" fmla="val 27965"/>
              <a:gd name="adj2"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zh-CN" altLang="en-US">
              <a:solidFill>
                <a:srgbClr val="000000"/>
              </a:solidFill>
            </a:endParaRPr>
          </a:p>
        </p:txBody>
      </p:sp>
      <p:sp>
        <p:nvSpPr>
          <p:cNvPr id="16424" name="AutoShape 40"/>
          <p:cNvSpPr/>
          <p:nvPr/>
        </p:nvSpPr>
        <p:spPr bwMode="auto">
          <a:xfrm>
            <a:off x="4327525" y="3149600"/>
            <a:ext cx="187325" cy="733425"/>
          </a:xfrm>
          <a:prstGeom prst="leftBrace">
            <a:avLst>
              <a:gd name="adj1" fmla="val 32627"/>
              <a:gd name="adj2"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zh-CN" altLang="en-US">
              <a:solidFill>
                <a:srgbClr val="000000"/>
              </a:solidFill>
            </a:endParaRPr>
          </a:p>
        </p:txBody>
      </p:sp>
      <p:sp>
        <p:nvSpPr>
          <p:cNvPr id="16425" name="Text Box 41"/>
          <p:cNvSpPr txBox="1">
            <a:spLocks noChangeArrowheads="1"/>
          </p:cNvSpPr>
          <p:nvPr/>
        </p:nvSpPr>
        <p:spPr bwMode="auto">
          <a:xfrm>
            <a:off x="4365625" y="3238500"/>
            <a:ext cx="7239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zh-CN" altLang="en-US" sz="3200">
                <a:solidFill>
                  <a:srgbClr val="000000"/>
                </a:solidFill>
                <a:latin typeface="Times New Roman" panose="02020603050405020304" pitchFamily="18" charset="0"/>
                <a:cs typeface="Arial" panose="020B0604020202020204" pitchFamily="34" charset="0"/>
              </a:rPr>
              <a:t>｛</a:t>
            </a:r>
          </a:p>
        </p:txBody>
      </p:sp>
      <p:sp>
        <p:nvSpPr>
          <p:cNvPr id="16426" name="Text Box 42"/>
          <p:cNvSpPr txBox="1">
            <a:spLocks noChangeArrowheads="1"/>
          </p:cNvSpPr>
          <p:nvPr/>
        </p:nvSpPr>
        <p:spPr bwMode="auto">
          <a:xfrm>
            <a:off x="4946650" y="3222625"/>
            <a:ext cx="11207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zh-CN" altLang="en-US" b="1">
                <a:solidFill>
                  <a:srgbClr val="000000"/>
                </a:solidFill>
                <a:latin typeface="Times New Roman" panose="02020603050405020304" pitchFamily="18" charset="0"/>
              </a:rPr>
              <a:t>y=2x-4</a:t>
            </a:r>
          </a:p>
          <a:p>
            <a:pPr algn="ctr" fontAlgn="base">
              <a:spcBef>
                <a:spcPct val="0"/>
              </a:spcBef>
              <a:spcAft>
                <a:spcPct val="0"/>
              </a:spcAft>
              <a:buFont typeface="Arial" panose="020B0604020202020204" pitchFamily="34" charset="0"/>
              <a:buNone/>
            </a:pPr>
            <a:r>
              <a:rPr lang="zh-CN" altLang="en-US" b="1">
                <a:solidFill>
                  <a:srgbClr val="000000"/>
                </a:solidFill>
                <a:latin typeface="Times New Roman" panose="02020603050405020304" pitchFamily="18" charset="0"/>
              </a:rPr>
              <a:t>y=-3x+1</a:t>
            </a:r>
          </a:p>
        </p:txBody>
      </p:sp>
      <p:sp>
        <p:nvSpPr>
          <p:cNvPr id="16427" name="Text Box 43"/>
          <p:cNvSpPr txBox="1">
            <a:spLocks noChangeArrowheads="1"/>
          </p:cNvSpPr>
          <p:nvPr/>
        </p:nvSpPr>
        <p:spPr bwMode="auto">
          <a:xfrm>
            <a:off x="3925888" y="4068763"/>
            <a:ext cx="24590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zh-CN" altLang="en-US">
                <a:solidFill>
                  <a:srgbClr val="000000"/>
                </a:solidFill>
                <a:latin typeface="Times New Roman" panose="02020603050405020304" pitchFamily="18" charset="0"/>
              </a:rPr>
              <a:t>解得</a:t>
            </a:r>
            <a:r>
              <a:rPr lang="zh-CN" altLang="en-US" sz="3200">
                <a:solidFill>
                  <a:srgbClr val="000000"/>
                </a:solidFill>
                <a:latin typeface="Times New Roman" panose="02020603050405020304" pitchFamily="18" charset="0"/>
                <a:cs typeface="Arial" panose="020B0604020202020204" pitchFamily="34" charset="0"/>
              </a:rPr>
              <a:t>｛</a:t>
            </a:r>
          </a:p>
        </p:txBody>
      </p:sp>
      <p:sp>
        <p:nvSpPr>
          <p:cNvPr id="16428" name="AutoShape 44"/>
          <p:cNvSpPr/>
          <p:nvPr/>
        </p:nvSpPr>
        <p:spPr bwMode="auto">
          <a:xfrm>
            <a:off x="5564188" y="3940175"/>
            <a:ext cx="87312" cy="674688"/>
          </a:xfrm>
          <a:prstGeom prst="leftBrace">
            <a:avLst>
              <a:gd name="adj1" fmla="val 64394"/>
              <a:gd name="adj2" fmla="val 50000"/>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zh-CN" altLang="en-US">
              <a:solidFill>
                <a:srgbClr val="000000"/>
              </a:solidFill>
            </a:endParaRPr>
          </a:p>
        </p:txBody>
      </p:sp>
      <p:sp>
        <p:nvSpPr>
          <p:cNvPr id="16429" name="Text Box 45"/>
          <p:cNvSpPr txBox="1">
            <a:spLocks noChangeArrowheads="1"/>
          </p:cNvSpPr>
          <p:nvPr/>
        </p:nvSpPr>
        <p:spPr bwMode="auto">
          <a:xfrm>
            <a:off x="5421313" y="3997325"/>
            <a:ext cx="7334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0"/>
              </a:spcBef>
              <a:spcAft>
                <a:spcPct val="0"/>
              </a:spcAft>
              <a:buFont typeface="Arial" panose="020B0604020202020204" pitchFamily="34" charset="0"/>
              <a:buNone/>
            </a:pPr>
            <a:r>
              <a:rPr lang="zh-CN" altLang="en-US">
                <a:solidFill>
                  <a:srgbClr val="000000"/>
                </a:solidFill>
                <a:latin typeface="Times New Roman" panose="02020603050405020304" pitchFamily="18" charset="0"/>
              </a:rPr>
              <a:t>x=1</a:t>
            </a:r>
          </a:p>
          <a:p>
            <a:pPr algn="ctr" fontAlgn="base">
              <a:spcBef>
                <a:spcPct val="0"/>
              </a:spcBef>
              <a:spcAft>
                <a:spcPct val="0"/>
              </a:spcAft>
              <a:buFont typeface="Arial" panose="020B0604020202020204" pitchFamily="34" charset="0"/>
              <a:buNone/>
            </a:pPr>
            <a:r>
              <a:rPr lang="zh-CN" altLang="en-US">
                <a:solidFill>
                  <a:srgbClr val="000000"/>
                </a:solidFill>
                <a:latin typeface="Times New Roman" panose="02020603050405020304" pitchFamily="18" charset="0"/>
              </a:rPr>
              <a:t>x=-2</a:t>
            </a:r>
          </a:p>
        </p:txBody>
      </p:sp>
    </p:spTree>
  </p:cSld>
  <p:clrMapOvr>
    <a:masterClrMapping/>
  </p:clrMapOvr>
  <p:transition advClick="0" advTm="10000">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fill="hold">
                                          <p:stCondLst>
                                            <p:cond delay="498"/>
                                          </p:stCondLst>
                                        </p:cTn>
                                        <p:tgtEl>
                                          <p:spTgt spid="163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fill="hold">
                                          <p:stCondLst>
                                            <p:cond delay="0"/>
                                          </p:stCondLst>
                                        </p:cTn>
                                        <p:tgtEl>
                                          <p:spTgt spid="16387"/>
                                        </p:tgtEl>
                                        <p:attrNameLst>
                                          <p:attrName>style.visibility</p:attrName>
                                        </p:attrNameLst>
                                      </p:cBhvr>
                                      <p:to>
                                        <p:strVal val="visible"/>
                                      </p:to>
                                    </p:set>
                                    <p:animEffect transition="in" filter="blinds(horizontal)">
                                      <p:cBhvr>
                                        <p:cTn id="11" dur="500"/>
                                        <p:tgtEl>
                                          <p:spTgt spid="16387"/>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fill="hold">
                                          <p:stCondLst>
                                            <p:cond delay="0"/>
                                          </p:stCondLst>
                                        </p:cTn>
                                        <p:tgtEl>
                                          <p:spTgt spid="16388"/>
                                        </p:tgtEl>
                                        <p:attrNameLst>
                                          <p:attrName>style.visibility</p:attrName>
                                        </p:attrNameLst>
                                      </p:cBhvr>
                                      <p:to>
                                        <p:strVal val="visible"/>
                                      </p:to>
                                    </p:set>
                                    <p:animEffect transition="in" filter="blinds(horizontal)">
                                      <p:cBhvr>
                                        <p:cTn id="16" dur="500"/>
                                        <p:tgtEl>
                                          <p:spTgt spid="1638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fill="hold">
                                          <p:stCondLst>
                                            <p:cond delay="0"/>
                                          </p:stCondLst>
                                        </p:cTn>
                                        <p:tgtEl>
                                          <p:spTgt spid="16415"/>
                                        </p:tgtEl>
                                        <p:attrNameLst>
                                          <p:attrName>style.visibility</p:attrName>
                                        </p:attrNameLst>
                                      </p:cBhvr>
                                      <p:to>
                                        <p:strVal val="visible"/>
                                      </p:to>
                                    </p:set>
                                    <p:animEffect transition="in" filter="blinds(horizontal)">
                                      <p:cBhvr>
                                        <p:cTn id="21" dur="500"/>
                                        <p:tgtEl>
                                          <p:spTgt spid="1641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fill="hold">
                                          <p:stCondLst>
                                            <p:cond delay="0"/>
                                          </p:stCondLst>
                                        </p:cTn>
                                        <p:tgtEl>
                                          <p:spTgt spid="16389"/>
                                        </p:tgtEl>
                                        <p:attrNameLst>
                                          <p:attrName>style.visibility</p:attrName>
                                        </p:attrNameLst>
                                      </p:cBhvr>
                                      <p:to>
                                        <p:strVal val="visible"/>
                                      </p:to>
                                    </p:set>
                                    <p:animEffect transition="in" filter="blinds(horizontal)">
                                      <p:cBhvr>
                                        <p:cTn id="26" dur="500"/>
                                        <p:tgtEl>
                                          <p:spTgt spid="16389"/>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fill="hold">
                                          <p:stCondLst>
                                            <p:cond delay="498"/>
                                          </p:stCondLst>
                                        </p:cTn>
                                        <p:tgtEl>
                                          <p:spTgt spid="1639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fill="hold">
                                          <p:stCondLst>
                                            <p:cond delay="0"/>
                                          </p:stCondLst>
                                        </p:cTn>
                                        <p:tgtEl>
                                          <p:spTgt spid="16391"/>
                                        </p:tgtEl>
                                        <p:attrNameLst>
                                          <p:attrName>style.visibility</p:attrName>
                                        </p:attrNameLst>
                                      </p:cBhvr>
                                      <p:to>
                                        <p:strVal val="visible"/>
                                      </p:to>
                                    </p:set>
                                    <p:animEffect transition="in" filter="blinds(horizontal)">
                                      <p:cBhvr>
                                        <p:cTn id="35" dur="500"/>
                                        <p:tgtEl>
                                          <p:spTgt spid="16391"/>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fill="hold">
                                          <p:stCondLst>
                                            <p:cond delay="0"/>
                                          </p:stCondLst>
                                        </p:cTn>
                                        <p:tgtEl>
                                          <p:spTgt spid="16392"/>
                                        </p:tgtEl>
                                        <p:attrNameLst>
                                          <p:attrName>style.visibility</p:attrName>
                                        </p:attrNameLst>
                                      </p:cBhvr>
                                      <p:to>
                                        <p:strVal val="visible"/>
                                      </p:to>
                                    </p:set>
                                    <p:animEffect transition="in" filter="blinds(horizontal)">
                                      <p:cBhvr>
                                        <p:cTn id="40" dur="500"/>
                                        <p:tgtEl>
                                          <p:spTgt spid="16392"/>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fill="hold">
                                          <p:stCondLst>
                                            <p:cond delay="498"/>
                                          </p:stCondLst>
                                        </p:cTn>
                                        <p:tgtEl>
                                          <p:spTgt spid="1639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fill="hold">
                                          <p:stCondLst>
                                            <p:cond delay="0"/>
                                          </p:stCondLst>
                                        </p:cTn>
                                        <p:tgtEl>
                                          <p:spTgt spid="1639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fill="hold">
                                          <p:stCondLst>
                                            <p:cond delay="0"/>
                                          </p:stCondLst>
                                        </p:cTn>
                                        <p:tgtEl>
                                          <p:spTgt spid="16416"/>
                                        </p:tgtEl>
                                        <p:attrNameLst>
                                          <p:attrName>style.visibility</p:attrName>
                                        </p:attrNameLst>
                                      </p:cBhvr>
                                      <p:to>
                                        <p:strVal val="visible"/>
                                      </p:to>
                                    </p:set>
                                    <p:animEffect transition="in" filter="blinds(horizontal)">
                                      <p:cBhvr>
                                        <p:cTn id="53" dur="500"/>
                                        <p:tgtEl>
                                          <p:spTgt spid="16416"/>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fill="hold">
                                          <p:stCondLst>
                                            <p:cond delay="0"/>
                                          </p:stCondLst>
                                        </p:cTn>
                                        <p:tgtEl>
                                          <p:spTgt spid="16419"/>
                                        </p:tgtEl>
                                        <p:attrNameLst>
                                          <p:attrName>style.visibility</p:attrName>
                                        </p:attrNameLst>
                                      </p:cBhvr>
                                      <p:to>
                                        <p:strVal val="visible"/>
                                      </p:to>
                                    </p:set>
                                    <p:animEffect transition="in" filter="blinds(horizontal)">
                                      <p:cBhvr>
                                        <p:cTn id="58" dur="500"/>
                                        <p:tgtEl>
                                          <p:spTgt spid="16419"/>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fill="hold">
                                          <p:stCondLst>
                                            <p:cond delay="498"/>
                                          </p:stCondLst>
                                        </p:cTn>
                                        <p:tgtEl>
                                          <p:spTgt spid="1639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fill="hold">
                                          <p:stCondLst>
                                            <p:cond delay="498"/>
                                          </p:stCondLst>
                                        </p:cTn>
                                        <p:tgtEl>
                                          <p:spTgt spid="1639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fill="hold">
                                          <p:stCondLst>
                                            <p:cond delay="498"/>
                                          </p:stCondLst>
                                        </p:cTn>
                                        <p:tgtEl>
                                          <p:spTgt spid="1639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fill="hold">
                                          <p:stCondLst>
                                            <p:cond delay="498"/>
                                          </p:stCondLst>
                                        </p:cTn>
                                        <p:tgtEl>
                                          <p:spTgt spid="1640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9" presetClass="entr" presetSubtype="0" fill="hold" grpId="0" nodeType="clickEffect">
                                  <p:stCondLst>
                                    <p:cond delay="0"/>
                                  </p:stCondLst>
                                  <p:childTnLst>
                                    <p:set>
                                      <p:cBhvr>
                                        <p:cTn id="78" fill="hold">
                                          <p:stCondLst>
                                            <p:cond delay="0"/>
                                          </p:stCondLst>
                                        </p:cTn>
                                        <p:tgtEl>
                                          <p:spTgt spid="16414"/>
                                        </p:tgtEl>
                                        <p:attrNameLst>
                                          <p:attrName>style.visibility</p:attrName>
                                        </p:attrNameLst>
                                      </p:cBhvr>
                                      <p:to>
                                        <p:strVal val="visible"/>
                                      </p:to>
                                    </p:set>
                                    <p:animEffect transition="in" filter="dissolve">
                                      <p:cBhvr>
                                        <p:cTn id="79" dur="500"/>
                                        <p:tgtEl>
                                          <p:spTgt spid="16414"/>
                                        </p:tgtEl>
                                      </p:cBhvr>
                                    </p:animEffec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fill="hold">
                                          <p:stCondLst>
                                            <p:cond delay="498"/>
                                          </p:stCondLst>
                                        </p:cTn>
                                        <p:tgtEl>
                                          <p:spTgt spid="16408"/>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fill="hold">
                                          <p:stCondLst>
                                            <p:cond delay="498"/>
                                          </p:stCondLst>
                                        </p:cTn>
                                        <p:tgtEl>
                                          <p:spTgt spid="1641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fill="hold">
                                          <p:stCondLst>
                                            <p:cond delay="498"/>
                                          </p:stCondLst>
                                        </p:cTn>
                                        <p:tgtEl>
                                          <p:spTgt spid="16412"/>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grpId="0" nodeType="clickEffect">
                                  <p:stCondLst>
                                    <p:cond delay="0"/>
                                  </p:stCondLst>
                                  <p:childTnLst>
                                    <p:set>
                                      <p:cBhvr>
                                        <p:cTn id="95" fill="hold">
                                          <p:stCondLst>
                                            <p:cond delay="498"/>
                                          </p:stCondLst>
                                        </p:cTn>
                                        <p:tgtEl>
                                          <p:spTgt spid="16413"/>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3" presetClass="entr" presetSubtype="10" fill="hold" grpId="0" nodeType="clickEffect">
                                  <p:stCondLst>
                                    <p:cond delay="0"/>
                                  </p:stCondLst>
                                  <p:childTnLst>
                                    <p:set>
                                      <p:cBhvr>
                                        <p:cTn id="99" fill="hold">
                                          <p:stCondLst>
                                            <p:cond delay="0"/>
                                          </p:stCondLst>
                                        </p:cTn>
                                        <p:tgtEl>
                                          <p:spTgt spid="16393"/>
                                        </p:tgtEl>
                                        <p:attrNameLst>
                                          <p:attrName>style.visibility</p:attrName>
                                        </p:attrNameLst>
                                      </p:cBhvr>
                                      <p:to>
                                        <p:strVal val="visible"/>
                                      </p:to>
                                    </p:set>
                                    <p:animEffect transition="in" filter="blinds(horizontal)">
                                      <p:cBhvr>
                                        <p:cTn id="100" dur="500"/>
                                        <p:tgtEl>
                                          <p:spTgt spid="16393"/>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fill="hold">
                                          <p:stCondLst>
                                            <p:cond delay="498"/>
                                          </p:stCondLst>
                                        </p:cTn>
                                        <p:tgtEl>
                                          <p:spTgt spid="16407"/>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fill="hold">
                                          <p:stCondLst>
                                            <p:cond delay="498"/>
                                          </p:stCondLst>
                                        </p:cTn>
                                        <p:tgtEl>
                                          <p:spTgt spid="16404"/>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3" presetClass="entr" presetSubtype="10" fill="hold" grpId="0" nodeType="clickEffect">
                                  <p:stCondLst>
                                    <p:cond delay="0"/>
                                  </p:stCondLst>
                                  <p:childTnLst>
                                    <p:set>
                                      <p:cBhvr>
                                        <p:cTn id="112" fill="hold">
                                          <p:stCondLst>
                                            <p:cond delay="0"/>
                                          </p:stCondLst>
                                        </p:cTn>
                                        <p:tgtEl>
                                          <p:spTgt spid="16409"/>
                                        </p:tgtEl>
                                        <p:attrNameLst>
                                          <p:attrName>style.visibility</p:attrName>
                                        </p:attrNameLst>
                                      </p:cBhvr>
                                      <p:to>
                                        <p:strVal val="visible"/>
                                      </p:to>
                                    </p:set>
                                    <p:animEffect transition="in" filter="blinds(horizontal)">
                                      <p:cBhvr>
                                        <p:cTn id="113" dur="500"/>
                                        <p:tgtEl>
                                          <p:spTgt spid="16409"/>
                                        </p:tgtEl>
                                      </p:cBhvr>
                                    </p:animEffect>
                                  </p:childTnLst>
                                </p:cTn>
                              </p:par>
                            </p:childTnLst>
                          </p:cTn>
                        </p:par>
                      </p:childTnLst>
                    </p:cTn>
                  </p:par>
                  <p:par>
                    <p:cTn id="114" fill="hold">
                      <p:stCondLst>
                        <p:cond delay="indefinite"/>
                      </p:stCondLst>
                      <p:childTnLst>
                        <p:par>
                          <p:cTn id="115" fill="hold">
                            <p:stCondLst>
                              <p:cond delay="0"/>
                            </p:stCondLst>
                            <p:childTnLst>
                              <p:par>
                                <p:cTn id="116" presetID="3" presetClass="entr" presetSubtype="10" fill="hold" nodeType="clickEffect">
                                  <p:stCondLst>
                                    <p:cond delay="0"/>
                                  </p:stCondLst>
                                  <p:childTnLst>
                                    <p:set>
                                      <p:cBhvr>
                                        <p:cTn id="117" fill="hold">
                                          <p:stCondLst>
                                            <p:cond delay="0"/>
                                          </p:stCondLst>
                                        </p:cTn>
                                        <p:tgtEl>
                                          <p:spTgt spid="16410"/>
                                        </p:tgtEl>
                                        <p:attrNameLst>
                                          <p:attrName>style.visibility</p:attrName>
                                        </p:attrNameLst>
                                      </p:cBhvr>
                                      <p:to>
                                        <p:strVal val="visible"/>
                                      </p:to>
                                    </p:set>
                                    <p:animEffect transition="in" filter="blinds(horizontal)">
                                      <p:cBhvr>
                                        <p:cTn id="118" dur="500"/>
                                        <p:tgtEl>
                                          <p:spTgt spid="16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autoUpdateAnimBg="0"/>
      <p:bldP spid="16388" grpId="0" autoUpdateAnimBg="0"/>
      <p:bldP spid="16389" grpId="0" autoUpdateAnimBg="0"/>
      <p:bldP spid="16390" grpId="0" animBg="1"/>
      <p:bldP spid="16391" grpId="0" autoUpdateAnimBg="0"/>
      <p:bldP spid="16392" grpId="0" autoUpdateAnimBg="0"/>
      <p:bldP spid="16393" grpId="0" autoUpdateAnimBg="0"/>
      <p:bldP spid="16394" grpId="0" animBg="1"/>
      <p:bldP spid="16395" grpId="0" animBg="1"/>
      <p:bldP spid="16396" grpId="0" animBg="1"/>
      <p:bldP spid="16397" grpId="0" autoUpdateAnimBg="0"/>
      <p:bldP spid="16404" grpId="0" autoUpdateAnimBg="0"/>
      <p:bldP spid="16405" grpId="0" autoUpdateAnimBg="0"/>
      <p:bldP spid="16407" grpId="0" autoUpdateAnimBg="0"/>
      <p:bldP spid="16408" grpId="0" autoUpdateAnimBg="0"/>
      <p:bldP spid="16409" grpId="0" autoUpdateAnimBg="0"/>
      <p:bldP spid="16411" grpId="0" animBg="1"/>
      <p:bldP spid="16412" grpId="0" animBg="1"/>
      <p:bldP spid="16413" grpId="0" animBg="1"/>
      <p:bldP spid="16414" grpId="0" autoUpdateAnimBg="0"/>
      <p:bldP spid="16415"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descr="678"/>
          <p:cNvPicPr>
            <a:picLocks noChangeAspect="1" noChangeArrowheads="1"/>
          </p:cNvPicPr>
          <p:nvPr/>
        </p:nvPicPr>
        <p:blipFill>
          <a:blip r:embed="rId2"/>
          <a:srcRect/>
          <a:stretch>
            <a:fillRect/>
          </a:stretch>
        </p:blipFill>
        <p:spPr bwMode="auto">
          <a:xfrm>
            <a:off x="304800" y="666750"/>
            <a:ext cx="135096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ChangeArrowheads="1"/>
          </p:cNvSpPr>
          <p:nvPr/>
        </p:nvSpPr>
        <p:spPr bwMode="auto">
          <a:xfrm>
            <a:off x="1979613" y="0"/>
            <a:ext cx="6400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200" b="1" dirty="0">
                <a:solidFill>
                  <a:srgbClr val="009999"/>
                </a:solidFill>
                <a:latin typeface="黑体" panose="02010609060101010101" pitchFamily="49" charset="-122"/>
                <a:ea typeface="黑体" panose="02010609060101010101" pitchFamily="49" charset="-122"/>
              </a:rPr>
              <a:t> </a:t>
            </a:r>
            <a:r>
              <a:rPr lang="en-US" altLang="zh-CN" sz="2800" b="1" dirty="0">
                <a:solidFill>
                  <a:srgbClr val="FF3300"/>
                </a:solidFill>
                <a:latin typeface="Times New Roman" panose="02020603050405020304" pitchFamily="18" charset="0"/>
              </a:rPr>
              <a:t>【</a:t>
            </a:r>
            <a:r>
              <a:rPr lang="zh-CN" altLang="en-US" sz="2800" b="1" dirty="0">
                <a:solidFill>
                  <a:srgbClr val="FF3300"/>
                </a:solidFill>
                <a:latin typeface="Times New Roman" panose="02020603050405020304" pitchFamily="18" charset="0"/>
              </a:rPr>
              <a:t>例 </a:t>
            </a:r>
            <a:r>
              <a:rPr lang="en-US" altLang="zh-CN" sz="2800" b="1" dirty="0">
                <a:solidFill>
                  <a:srgbClr val="FF3300"/>
                </a:solidFill>
                <a:latin typeface="Times New Roman" panose="02020603050405020304" pitchFamily="18" charset="0"/>
              </a:rPr>
              <a:t>2】</a:t>
            </a:r>
            <a:r>
              <a:rPr lang="zh-CN" altLang="en-US" sz="3200" dirty="0">
                <a:solidFill>
                  <a:srgbClr val="0A0A0E"/>
                </a:solidFill>
                <a:latin typeface="黑体" panose="02010609060101010101" pitchFamily="49" charset="-122"/>
                <a:ea typeface="黑体" panose="02010609060101010101" pitchFamily="49" charset="-122"/>
              </a:rPr>
              <a:t>下图 </a:t>
            </a:r>
            <a:r>
              <a:rPr lang="en-US" altLang="zh-CN" sz="3200" i="1" dirty="0">
                <a:solidFill>
                  <a:srgbClr val="0A0A0E"/>
                </a:solidFill>
                <a:latin typeface="Times New Roman" panose="02020603050405020304" pitchFamily="18" charset="0"/>
                <a:ea typeface="黑体" panose="02010609060101010101" pitchFamily="49" charset="-122"/>
              </a:rPr>
              <a:t>l</a:t>
            </a:r>
            <a:r>
              <a:rPr lang="en-US" altLang="zh-CN" sz="3200" baseline="-25000" dirty="0">
                <a:solidFill>
                  <a:srgbClr val="0A0A0E"/>
                </a:solidFill>
                <a:latin typeface="黑体" panose="02010609060101010101" pitchFamily="49" charset="-122"/>
                <a:ea typeface="黑体" panose="02010609060101010101" pitchFamily="49" charset="-122"/>
              </a:rPr>
              <a:t>1</a:t>
            </a:r>
            <a:r>
              <a:rPr lang="en-US" altLang="zh-CN" sz="3200" dirty="0">
                <a:solidFill>
                  <a:srgbClr val="0A0A0E"/>
                </a:solidFill>
                <a:latin typeface="黑体" panose="02010609060101010101" pitchFamily="49" charset="-122"/>
                <a:ea typeface="黑体" panose="02010609060101010101" pitchFamily="49" charset="-122"/>
              </a:rPr>
              <a:t> </a:t>
            </a:r>
            <a:r>
              <a:rPr lang="en-US" altLang="zh-CN" sz="3200" i="1" dirty="0">
                <a:solidFill>
                  <a:srgbClr val="0A0A0E"/>
                </a:solidFill>
                <a:latin typeface="Times New Roman" panose="02020603050405020304" pitchFamily="18" charset="0"/>
                <a:ea typeface="Arial Unicode MS" pitchFamily="2" charset="-122"/>
              </a:rPr>
              <a:t>l</a:t>
            </a:r>
            <a:r>
              <a:rPr lang="en-US" altLang="zh-CN" sz="3200" baseline="-25000" dirty="0">
                <a:solidFill>
                  <a:srgbClr val="0A0A0E"/>
                </a:solidFill>
                <a:latin typeface="黑体" panose="02010609060101010101" pitchFamily="49" charset="-122"/>
                <a:ea typeface="黑体" panose="02010609060101010101" pitchFamily="49" charset="-122"/>
              </a:rPr>
              <a:t>2</a:t>
            </a:r>
            <a:r>
              <a:rPr lang="en-US" altLang="zh-CN" sz="3200" dirty="0">
                <a:solidFill>
                  <a:srgbClr val="0A0A0E"/>
                </a:solidFill>
                <a:latin typeface="黑体" panose="02010609060101010101" pitchFamily="49" charset="-122"/>
                <a:ea typeface="黑体" panose="02010609060101010101" pitchFamily="49" charset="-122"/>
              </a:rPr>
              <a:t> </a:t>
            </a:r>
            <a:r>
              <a:rPr lang="zh-CN" altLang="en-US" sz="3200" dirty="0">
                <a:solidFill>
                  <a:srgbClr val="0A0A0E"/>
                </a:solidFill>
                <a:latin typeface="黑体" panose="02010609060101010101" pitchFamily="49" charset="-122"/>
                <a:ea typeface="黑体" panose="02010609060101010101" pitchFamily="49" charset="-122"/>
              </a:rPr>
              <a:t>分别是龟兔赛跑中路程与时间之间的函数图象</a:t>
            </a:r>
            <a:r>
              <a:rPr lang="en-US" altLang="zh-CN" sz="3200" dirty="0">
                <a:solidFill>
                  <a:srgbClr val="0A0A0E"/>
                </a:solidFill>
                <a:latin typeface="黑体" panose="02010609060101010101" pitchFamily="49" charset="-122"/>
                <a:ea typeface="黑体" panose="02010609060101010101" pitchFamily="49" charset="-122"/>
              </a:rPr>
              <a:t>.</a:t>
            </a:r>
          </a:p>
        </p:txBody>
      </p:sp>
      <p:sp>
        <p:nvSpPr>
          <p:cNvPr id="17412" name="Text Box 4"/>
          <p:cNvSpPr txBox="1">
            <a:spLocks noChangeArrowheads="1"/>
          </p:cNvSpPr>
          <p:nvPr/>
        </p:nvSpPr>
        <p:spPr bwMode="auto">
          <a:xfrm>
            <a:off x="1908175" y="2349500"/>
            <a:ext cx="668338"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s /</a:t>
            </a:r>
            <a:r>
              <a:rPr lang="zh-CN" altLang="en-US" sz="2400" b="1">
                <a:solidFill>
                  <a:srgbClr val="000000"/>
                </a:solidFill>
                <a:latin typeface="Times New Roman" panose="02020603050405020304" pitchFamily="18" charset="0"/>
              </a:rPr>
              <a:t>米</a:t>
            </a:r>
          </a:p>
        </p:txBody>
      </p:sp>
      <p:sp>
        <p:nvSpPr>
          <p:cNvPr id="17413" name="Rectangle 5"/>
          <p:cNvSpPr>
            <a:spLocks noChangeArrowheads="1"/>
          </p:cNvSpPr>
          <p:nvPr/>
        </p:nvSpPr>
        <p:spPr bwMode="auto">
          <a:xfrm>
            <a:off x="1979613" y="1447800"/>
            <a:ext cx="5060950"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200" dirty="0">
                <a:solidFill>
                  <a:srgbClr val="0A0A0E"/>
                </a:solidFill>
                <a:latin typeface="黑体" panose="02010609060101010101" pitchFamily="49" charset="-122"/>
                <a:ea typeface="黑体" panose="02010609060101010101" pitchFamily="49" charset="-122"/>
              </a:rPr>
              <a:t>（</a:t>
            </a:r>
            <a:r>
              <a:rPr lang="en-US" altLang="zh-CN" sz="3200" dirty="0">
                <a:solidFill>
                  <a:srgbClr val="0A0A0E"/>
                </a:solidFill>
                <a:latin typeface="黑体" panose="02010609060101010101" pitchFamily="49" charset="-122"/>
                <a:ea typeface="黑体" panose="02010609060101010101" pitchFamily="49" charset="-122"/>
              </a:rPr>
              <a:t>1</a:t>
            </a:r>
            <a:r>
              <a:rPr lang="zh-CN" altLang="en-US" sz="3200" dirty="0">
                <a:solidFill>
                  <a:srgbClr val="0A0A0E"/>
                </a:solidFill>
                <a:latin typeface="黑体" panose="02010609060101010101" pitchFamily="49" charset="-122"/>
                <a:ea typeface="黑体" panose="02010609060101010101" pitchFamily="49" charset="-122"/>
              </a:rPr>
              <a:t>）这一次是</a:t>
            </a:r>
            <a:r>
              <a:rPr lang="zh-CN" altLang="en-US" sz="3200" u="sng" dirty="0">
                <a:solidFill>
                  <a:srgbClr val="0A0A0E"/>
                </a:solidFill>
                <a:latin typeface="黑体" panose="02010609060101010101" pitchFamily="49" charset="-122"/>
                <a:ea typeface="黑体" panose="02010609060101010101" pitchFamily="49" charset="-122"/>
              </a:rPr>
              <a:t>  　</a:t>
            </a:r>
            <a:r>
              <a:rPr lang="zh-CN" altLang="en-US" sz="3200" dirty="0">
                <a:solidFill>
                  <a:srgbClr val="0A0A0E"/>
                </a:solidFill>
                <a:latin typeface="黑体" panose="02010609060101010101" pitchFamily="49" charset="-122"/>
                <a:ea typeface="黑体" panose="02010609060101010101" pitchFamily="49" charset="-122"/>
              </a:rPr>
              <a:t>米赛跑</a:t>
            </a:r>
            <a:r>
              <a:rPr lang="en-US" altLang="zh-CN" sz="3200" dirty="0">
                <a:solidFill>
                  <a:srgbClr val="000000"/>
                </a:solidFill>
                <a:latin typeface="黑体" panose="02010609060101010101" pitchFamily="49" charset="-122"/>
                <a:ea typeface="黑体" panose="02010609060101010101" pitchFamily="49" charset="-122"/>
              </a:rPr>
              <a:t>.</a:t>
            </a:r>
          </a:p>
        </p:txBody>
      </p:sp>
      <p:sp>
        <p:nvSpPr>
          <p:cNvPr id="17414" name="Line 6"/>
          <p:cNvSpPr>
            <a:spLocks noChangeShapeType="1"/>
          </p:cNvSpPr>
          <p:nvPr/>
        </p:nvSpPr>
        <p:spPr bwMode="auto">
          <a:xfrm flipV="1">
            <a:off x="304800" y="5983288"/>
            <a:ext cx="8305800"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15" name="Text Box 7"/>
          <p:cNvSpPr txBox="1">
            <a:spLocks noChangeArrowheads="1"/>
          </p:cNvSpPr>
          <p:nvPr/>
        </p:nvSpPr>
        <p:spPr bwMode="auto">
          <a:xfrm>
            <a:off x="2898775" y="60166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a:t>
            </a:r>
          </a:p>
        </p:txBody>
      </p:sp>
      <p:sp>
        <p:nvSpPr>
          <p:cNvPr id="17416" name="Text Box 8"/>
          <p:cNvSpPr txBox="1">
            <a:spLocks noChangeArrowheads="1"/>
          </p:cNvSpPr>
          <p:nvPr/>
        </p:nvSpPr>
        <p:spPr bwMode="auto">
          <a:xfrm>
            <a:off x="3403600" y="60166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2</a:t>
            </a:r>
          </a:p>
        </p:txBody>
      </p:sp>
      <p:sp>
        <p:nvSpPr>
          <p:cNvPr id="17417" name="Text Box 9"/>
          <p:cNvSpPr txBox="1">
            <a:spLocks noChangeArrowheads="1"/>
          </p:cNvSpPr>
          <p:nvPr/>
        </p:nvSpPr>
        <p:spPr bwMode="auto">
          <a:xfrm>
            <a:off x="3810000" y="60166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3</a:t>
            </a:r>
          </a:p>
        </p:txBody>
      </p:sp>
      <p:sp>
        <p:nvSpPr>
          <p:cNvPr id="17418" name="Text Box 10"/>
          <p:cNvSpPr txBox="1">
            <a:spLocks noChangeArrowheads="1"/>
          </p:cNvSpPr>
          <p:nvPr/>
        </p:nvSpPr>
        <p:spPr bwMode="auto">
          <a:xfrm>
            <a:off x="4260850" y="60166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4</a:t>
            </a:r>
          </a:p>
        </p:txBody>
      </p:sp>
      <p:sp>
        <p:nvSpPr>
          <p:cNvPr id="17419" name="Text Box 11"/>
          <p:cNvSpPr txBox="1">
            <a:spLocks noChangeArrowheads="1"/>
          </p:cNvSpPr>
          <p:nvPr/>
        </p:nvSpPr>
        <p:spPr bwMode="auto">
          <a:xfrm>
            <a:off x="4724400" y="60166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5</a:t>
            </a:r>
          </a:p>
        </p:txBody>
      </p:sp>
      <p:sp>
        <p:nvSpPr>
          <p:cNvPr id="17420" name="Text Box 12"/>
          <p:cNvSpPr txBox="1">
            <a:spLocks noChangeArrowheads="1"/>
          </p:cNvSpPr>
          <p:nvPr/>
        </p:nvSpPr>
        <p:spPr bwMode="auto">
          <a:xfrm>
            <a:off x="2305050" y="5932488"/>
            <a:ext cx="3238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方正姚体" panose="02010601030101010101" pitchFamily="2" charset="-122"/>
                <a:ea typeface="方正姚体" panose="02010601030101010101" pitchFamily="2" charset="-122"/>
              </a:rPr>
              <a:t>O</a:t>
            </a:r>
          </a:p>
        </p:txBody>
      </p:sp>
      <p:sp>
        <p:nvSpPr>
          <p:cNvPr id="17421" name="Text Box 13"/>
          <p:cNvSpPr txBox="1">
            <a:spLocks noChangeArrowheads="1"/>
          </p:cNvSpPr>
          <p:nvPr/>
        </p:nvSpPr>
        <p:spPr bwMode="auto">
          <a:xfrm>
            <a:off x="2057400" y="3567113"/>
            <a:ext cx="565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100</a:t>
            </a:r>
          </a:p>
        </p:txBody>
      </p:sp>
      <p:sp>
        <p:nvSpPr>
          <p:cNvPr id="17422" name="Text Box 14"/>
          <p:cNvSpPr txBox="1">
            <a:spLocks noChangeArrowheads="1"/>
          </p:cNvSpPr>
          <p:nvPr/>
        </p:nvSpPr>
        <p:spPr bwMode="auto">
          <a:xfrm>
            <a:off x="2184400" y="5413375"/>
            <a:ext cx="438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20</a:t>
            </a:r>
          </a:p>
        </p:txBody>
      </p:sp>
      <p:sp>
        <p:nvSpPr>
          <p:cNvPr id="17423" name="Text Box 15"/>
          <p:cNvSpPr txBox="1">
            <a:spLocks noChangeArrowheads="1"/>
          </p:cNvSpPr>
          <p:nvPr/>
        </p:nvSpPr>
        <p:spPr bwMode="auto">
          <a:xfrm>
            <a:off x="2057400" y="3144838"/>
            <a:ext cx="565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120</a:t>
            </a:r>
          </a:p>
        </p:txBody>
      </p:sp>
      <p:sp>
        <p:nvSpPr>
          <p:cNvPr id="17424" name="Text Box 16"/>
          <p:cNvSpPr txBox="1">
            <a:spLocks noChangeArrowheads="1"/>
          </p:cNvSpPr>
          <p:nvPr/>
        </p:nvSpPr>
        <p:spPr bwMode="auto">
          <a:xfrm>
            <a:off x="2184400" y="4894263"/>
            <a:ext cx="438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40</a:t>
            </a:r>
          </a:p>
        </p:txBody>
      </p:sp>
      <p:sp>
        <p:nvSpPr>
          <p:cNvPr id="17425" name="Text Box 17"/>
          <p:cNvSpPr txBox="1">
            <a:spLocks noChangeArrowheads="1"/>
          </p:cNvSpPr>
          <p:nvPr/>
        </p:nvSpPr>
        <p:spPr bwMode="auto">
          <a:xfrm>
            <a:off x="2184400" y="4471988"/>
            <a:ext cx="438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60</a:t>
            </a:r>
          </a:p>
        </p:txBody>
      </p:sp>
      <p:sp>
        <p:nvSpPr>
          <p:cNvPr id="17426" name="Text Box 18"/>
          <p:cNvSpPr txBox="1">
            <a:spLocks noChangeArrowheads="1"/>
          </p:cNvSpPr>
          <p:nvPr/>
        </p:nvSpPr>
        <p:spPr bwMode="auto">
          <a:xfrm>
            <a:off x="2184400" y="4029075"/>
            <a:ext cx="438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80</a:t>
            </a:r>
          </a:p>
        </p:txBody>
      </p:sp>
      <p:sp>
        <p:nvSpPr>
          <p:cNvPr id="17427" name="Text Box 19"/>
          <p:cNvSpPr txBox="1">
            <a:spLocks noChangeArrowheads="1"/>
          </p:cNvSpPr>
          <p:nvPr/>
        </p:nvSpPr>
        <p:spPr bwMode="auto">
          <a:xfrm>
            <a:off x="8550275" y="5965825"/>
            <a:ext cx="64293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000" b="1" i="1">
                <a:solidFill>
                  <a:srgbClr val="000000"/>
                </a:solidFill>
                <a:latin typeface="Times New Roman" panose="02020603050405020304" pitchFamily="18" charset="0"/>
              </a:rPr>
              <a:t>t </a:t>
            </a:r>
            <a:r>
              <a:rPr lang="en-US" altLang="zh-CN" sz="2000" b="1">
                <a:solidFill>
                  <a:srgbClr val="000000"/>
                </a:solidFill>
                <a:latin typeface="Times New Roman" panose="02020603050405020304" pitchFamily="18" charset="0"/>
              </a:rPr>
              <a:t>/</a:t>
            </a:r>
            <a:r>
              <a:rPr lang="zh-CN" altLang="en-US" sz="2000" b="1">
                <a:solidFill>
                  <a:srgbClr val="000000"/>
                </a:solidFill>
                <a:latin typeface="Times New Roman" panose="02020603050405020304" pitchFamily="18" charset="0"/>
              </a:rPr>
              <a:t>分</a:t>
            </a:r>
          </a:p>
        </p:txBody>
      </p:sp>
      <p:sp>
        <p:nvSpPr>
          <p:cNvPr id="17428" name="Text Box 20"/>
          <p:cNvSpPr txBox="1">
            <a:spLocks noChangeArrowheads="1"/>
          </p:cNvSpPr>
          <p:nvPr/>
        </p:nvSpPr>
        <p:spPr bwMode="auto">
          <a:xfrm>
            <a:off x="5181600" y="60166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6</a:t>
            </a:r>
          </a:p>
        </p:txBody>
      </p:sp>
      <p:sp>
        <p:nvSpPr>
          <p:cNvPr id="17429" name="Text Box 21"/>
          <p:cNvSpPr txBox="1">
            <a:spLocks noChangeArrowheads="1"/>
          </p:cNvSpPr>
          <p:nvPr/>
        </p:nvSpPr>
        <p:spPr bwMode="auto">
          <a:xfrm>
            <a:off x="6096000" y="599757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8</a:t>
            </a:r>
          </a:p>
        </p:txBody>
      </p:sp>
      <p:sp>
        <p:nvSpPr>
          <p:cNvPr id="17430" name="Text Box 22"/>
          <p:cNvSpPr txBox="1">
            <a:spLocks noChangeArrowheads="1"/>
          </p:cNvSpPr>
          <p:nvPr/>
        </p:nvSpPr>
        <p:spPr bwMode="auto">
          <a:xfrm>
            <a:off x="5638800" y="60166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7</a:t>
            </a:r>
          </a:p>
        </p:txBody>
      </p:sp>
      <p:sp>
        <p:nvSpPr>
          <p:cNvPr id="17431" name="Line 23"/>
          <p:cNvSpPr>
            <a:spLocks noChangeShapeType="1"/>
          </p:cNvSpPr>
          <p:nvPr/>
        </p:nvSpPr>
        <p:spPr bwMode="auto">
          <a:xfrm>
            <a:off x="2590800" y="377983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32" name="Line 24"/>
          <p:cNvSpPr>
            <a:spLocks noChangeShapeType="1"/>
          </p:cNvSpPr>
          <p:nvPr/>
        </p:nvSpPr>
        <p:spPr bwMode="auto">
          <a:xfrm>
            <a:off x="2590800" y="422433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33" name="Line 25"/>
          <p:cNvSpPr>
            <a:spLocks noChangeShapeType="1"/>
          </p:cNvSpPr>
          <p:nvPr/>
        </p:nvSpPr>
        <p:spPr bwMode="auto">
          <a:xfrm>
            <a:off x="2590800" y="466883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34" name="Line 26"/>
          <p:cNvSpPr>
            <a:spLocks noChangeShapeType="1"/>
          </p:cNvSpPr>
          <p:nvPr/>
        </p:nvSpPr>
        <p:spPr bwMode="auto">
          <a:xfrm>
            <a:off x="2590800" y="598328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35" name="Line 27"/>
          <p:cNvSpPr>
            <a:spLocks noChangeShapeType="1"/>
          </p:cNvSpPr>
          <p:nvPr/>
        </p:nvSpPr>
        <p:spPr bwMode="auto">
          <a:xfrm>
            <a:off x="2590800" y="511333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36" name="Line 28"/>
          <p:cNvSpPr>
            <a:spLocks noChangeShapeType="1"/>
          </p:cNvSpPr>
          <p:nvPr/>
        </p:nvSpPr>
        <p:spPr bwMode="auto">
          <a:xfrm>
            <a:off x="2590800" y="555783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37" name="Rectangle 29"/>
          <p:cNvSpPr>
            <a:spLocks noChangeArrowheads="1"/>
          </p:cNvSpPr>
          <p:nvPr/>
        </p:nvSpPr>
        <p:spPr bwMode="auto">
          <a:xfrm>
            <a:off x="1979613" y="1916113"/>
            <a:ext cx="5264150" cy="579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3200" dirty="0">
                <a:solidFill>
                  <a:srgbClr val="0A0A0E"/>
                </a:solidFill>
                <a:latin typeface="黑体" panose="02010609060101010101" pitchFamily="49" charset="-122"/>
                <a:ea typeface="黑体" panose="02010609060101010101" pitchFamily="49" charset="-122"/>
              </a:rPr>
              <a:t>（</a:t>
            </a:r>
            <a:r>
              <a:rPr lang="en-US" altLang="zh-CN" sz="3200" dirty="0">
                <a:solidFill>
                  <a:srgbClr val="0A0A0E"/>
                </a:solidFill>
                <a:latin typeface="黑体" panose="02010609060101010101" pitchFamily="49" charset="-122"/>
                <a:ea typeface="黑体" panose="02010609060101010101" pitchFamily="49" charset="-122"/>
              </a:rPr>
              <a:t>2</a:t>
            </a:r>
            <a:r>
              <a:rPr lang="zh-CN" altLang="en-US" sz="3200" dirty="0">
                <a:solidFill>
                  <a:srgbClr val="0A0A0E"/>
                </a:solidFill>
                <a:latin typeface="黑体" panose="02010609060101010101" pitchFamily="49" charset="-122"/>
                <a:ea typeface="黑体" panose="02010609060101010101" pitchFamily="49" charset="-122"/>
              </a:rPr>
              <a:t>）表示兔子的图象是</a:t>
            </a:r>
            <a:r>
              <a:rPr lang="zh-CN" altLang="en-US" sz="3200" u="sng" dirty="0">
                <a:solidFill>
                  <a:srgbClr val="0A0A0E"/>
                </a:solidFill>
                <a:latin typeface="黑体" panose="02010609060101010101" pitchFamily="49" charset="-122"/>
                <a:ea typeface="黑体" panose="02010609060101010101" pitchFamily="49" charset="-122"/>
              </a:rPr>
              <a:t>   </a:t>
            </a:r>
            <a:r>
              <a:rPr lang="en-US" altLang="zh-CN" sz="3200" dirty="0">
                <a:solidFill>
                  <a:srgbClr val="0A0A0E"/>
                </a:solidFill>
                <a:latin typeface="黑体" panose="02010609060101010101" pitchFamily="49" charset="-122"/>
                <a:ea typeface="黑体" panose="02010609060101010101" pitchFamily="49" charset="-122"/>
              </a:rPr>
              <a:t>.</a:t>
            </a:r>
          </a:p>
        </p:txBody>
      </p:sp>
      <p:grpSp>
        <p:nvGrpSpPr>
          <p:cNvPr id="17438" name="Group 30"/>
          <p:cNvGrpSpPr/>
          <p:nvPr/>
        </p:nvGrpSpPr>
        <p:grpSpPr bwMode="auto">
          <a:xfrm>
            <a:off x="228600" y="2328863"/>
            <a:ext cx="8305800" cy="4149725"/>
            <a:chOff x="0" y="0"/>
            <a:chExt cx="5232" cy="2614"/>
          </a:xfrm>
        </p:grpSpPr>
        <p:sp>
          <p:nvSpPr>
            <p:cNvPr id="17439" name="Line 31"/>
            <p:cNvSpPr>
              <a:spLocks noChangeShapeType="1"/>
            </p:cNvSpPr>
            <p:nvPr/>
          </p:nvSpPr>
          <p:spPr bwMode="auto">
            <a:xfrm flipV="1">
              <a:off x="1491" y="0"/>
              <a:ext cx="0" cy="2614"/>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0" name="Line 32"/>
            <p:cNvSpPr>
              <a:spLocks noChangeShapeType="1"/>
            </p:cNvSpPr>
            <p:nvPr/>
          </p:nvSpPr>
          <p:spPr bwMode="auto">
            <a:xfrm>
              <a:off x="523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1" name="Line 33"/>
            <p:cNvSpPr>
              <a:spLocks noChangeShapeType="1"/>
            </p:cNvSpPr>
            <p:nvPr/>
          </p:nvSpPr>
          <p:spPr bwMode="auto">
            <a:xfrm>
              <a:off x="4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2" name="Line 34"/>
            <p:cNvSpPr>
              <a:spLocks noChangeShapeType="1"/>
            </p:cNvSpPr>
            <p:nvPr/>
          </p:nvSpPr>
          <p:spPr bwMode="auto">
            <a:xfrm>
              <a:off x="33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3" name="Line 35"/>
            <p:cNvSpPr>
              <a:spLocks noChangeShapeType="1"/>
            </p:cNvSpPr>
            <p:nvPr/>
          </p:nvSpPr>
          <p:spPr bwMode="auto">
            <a:xfrm>
              <a:off x="62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4" name="Line 36"/>
            <p:cNvSpPr>
              <a:spLocks noChangeShapeType="1"/>
            </p:cNvSpPr>
            <p:nvPr/>
          </p:nvSpPr>
          <p:spPr bwMode="auto">
            <a:xfrm>
              <a:off x="1200"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5" name="Line 37"/>
            <p:cNvSpPr>
              <a:spLocks noChangeShapeType="1"/>
            </p:cNvSpPr>
            <p:nvPr/>
          </p:nvSpPr>
          <p:spPr bwMode="auto">
            <a:xfrm>
              <a:off x="206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6" name="Line 38"/>
            <p:cNvSpPr>
              <a:spLocks noChangeShapeType="1"/>
            </p:cNvSpPr>
            <p:nvPr/>
          </p:nvSpPr>
          <p:spPr bwMode="auto">
            <a:xfrm>
              <a:off x="235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7" name="Line 39"/>
            <p:cNvSpPr>
              <a:spLocks noChangeShapeType="1"/>
            </p:cNvSpPr>
            <p:nvPr/>
          </p:nvSpPr>
          <p:spPr bwMode="auto">
            <a:xfrm>
              <a:off x="2640"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8" name="Line 40"/>
            <p:cNvSpPr>
              <a:spLocks noChangeShapeType="1"/>
            </p:cNvSpPr>
            <p:nvPr/>
          </p:nvSpPr>
          <p:spPr bwMode="auto">
            <a:xfrm>
              <a:off x="292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49" name="Line 41"/>
            <p:cNvSpPr>
              <a:spLocks noChangeShapeType="1"/>
            </p:cNvSpPr>
            <p:nvPr/>
          </p:nvSpPr>
          <p:spPr bwMode="auto">
            <a:xfrm>
              <a:off x="321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0" name="Line 42"/>
            <p:cNvSpPr>
              <a:spLocks noChangeShapeType="1"/>
            </p:cNvSpPr>
            <p:nvPr/>
          </p:nvSpPr>
          <p:spPr bwMode="auto">
            <a:xfrm>
              <a:off x="350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1" name="Line 43"/>
            <p:cNvSpPr>
              <a:spLocks noChangeShapeType="1"/>
            </p:cNvSpPr>
            <p:nvPr/>
          </p:nvSpPr>
          <p:spPr bwMode="auto">
            <a:xfrm>
              <a:off x="379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2" name="Line 44"/>
            <p:cNvSpPr>
              <a:spLocks noChangeShapeType="1"/>
            </p:cNvSpPr>
            <p:nvPr/>
          </p:nvSpPr>
          <p:spPr bwMode="auto">
            <a:xfrm>
              <a:off x="4080"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3" name="Line 45"/>
            <p:cNvSpPr>
              <a:spLocks noChangeShapeType="1"/>
            </p:cNvSpPr>
            <p:nvPr/>
          </p:nvSpPr>
          <p:spPr bwMode="auto">
            <a:xfrm>
              <a:off x="436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4" name="Line 46"/>
            <p:cNvSpPr>
              <a:spLocks noChangeShapeType="1"/>
            </p:cNvSpPr>
            <p:nvPr/>
          </p:nvSpPr>
          <p:spPr bwMode="auto">
            <a:xfrm>
              <a:off x="465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5" name="Line 47"/>
            <p:cNvSpPr>
              <a:spLocks noChangeShapeType="1"/>
            </p:cNvSpPr>
            <p:nvPr/>
          </p:nvSpPr>
          <p:spPr bwMode="auto">
            <a:xfrm>
              <a:off x="494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6" name="Line 48"/>
            <p:cNvSpPr>
              <a:spLocks noChangeShapeType="1"/>
            </p:cNvSpPr>
            <p:nvPr/>
          </p:nvSpPr>
          <p:spPr bwMode="auto">
            <a:xfrm>
              <a:off x="91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7" name="Line 49"/>
            <p:cNvSpPr>
              <a:spLocks noChangeShapeType="1"/>
            </p:cNvSpPr>
            <p:nvPr/>
          </p:nvSpPr>
          <p:spPr bwMode="auto">
            <a:xfrm>
              <a:off x="148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8" name="Line 50"/>
            <p:cNvSpPr>
              <a:spLocks noChangeShapeType="1"/>
            </p:cNvSpPr>
            <p:nvPr/>
          </p:nvSpPr>
          <p:spPr bwMode="auto">
            <a:xfrm>
              <a:off x="177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59" name="Line 51"/>
            <p:cNvSpPr>
              <a:spLocks noChangeShapeType="1"/>
            </p:cNvSpPr>
            <p:nvPr/>
          </p:nvSpPr>
          <p:spPr bwMode="auto">
            <a:xfrm>
              <a:off x="0" y="353"/>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0" name="Line 52"/>
            <p:cNvSpPr>
              <a:spLocks noChangeShapeType="1"/>
            </p:cNvSpPr>
            <p:nvPr/>
          </p:nvSpPr>
          <p:spPr bwMode="auto">
            <a:xfrm>
              <a:off x="0" y="631"/>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1" name="Line 53"/>
            <p:cNvSpPr>
              <a:spLocks noChangeShapeType="1"/>
            </p:cNvSpPr>
            <p:nvPr/>
          </p:nvSpPr>
          <p:spPr bwMode="auto">
            <a:xfrm>
              <a:off x="0" y="910"/>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2" name="Line 54"/>
            <p:cNvSpPr>
              <a:spLocks noChangeShapeType="1"/>
            </p:cNvSpPr>
            <p:nvPr/>
          </p:nvSpPr>
          <p:spPr bwMode="auto">
            <a:xfrm>
              <a:off x="0" y="1188"/>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3" name="Line 55"/>
            <p:cNvSpPr>
              <a:spLocks noChangeShapeType="1"/>
            </p:cNvSpPr>
            <p:nvPr/>
          </p:nvSpPr>
          <p:spPr bwMode="auto">
            <a:xfrm>
              <a:off x="0" y="1466"/>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4" name="Line 56"/>
            <p:cNvSpPr>
              <a:spLocks noChangeShapeType="1"/>
            </p:cNvSpPr>
            <p:nvPr/>
          </p:nvSpPr>
          <p:spPr bwMode="auto">
            <a:xfrm>
              <a:off x="0" y="1745"/>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5" name="Line 57"/>
            <p:cNvSpPr>
              <a:spLocks noChangeShapeType="1"/>
            </p:cNvSpPr>
            <p:nvPr/>
          </p:nvSpPr>
          <p:spPr bwMode="auto">
            <a:xfrm>
              <a:off x="0" y="2023"/>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6" name="Line 58"/>
            <p:cNvSpPr>
              <a:spLocks noChangeShapeType="1"/>
            </p:cNvSpPr>
            <p:nvPr/>
          </p:nvSpPr>
          <p:spPr bwMode="auto">
            <a:xfrm>
              <a:off x="0" y="2302"/>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17467" name="Line 59"/>
          <p:cNvSpPr>
            <a:spLocks noChangeShapeType="1"/>
          </p:cNvSpPr>
          <p:nvPr/>
        </p:nvSpPr>
        <p:spPr bwMode="auto">
          <a:xfrm>
            <a:off x="2590800" y="333533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8" name="Line 60"/>
          <p:cNvSpPr>
            <a:spLocks noChangeShapeType="1"/>
          </p:cNvSpPr>
          <p:nvPr/>
        </p:nvSpPr>
        <p:spPr bwMode="auto">
          <a:xfrm flipV="1">
            <a:off x="3968750"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69" name="Line 61"/>
          <p:cNvSpPr>
            <a:spLocks noChangeShapeType="1"/>
          </p:cNvSpPr>
          <p:nvPr/>
        </p:nvSpPr>
        <p:spPr bwMode="auto">
          <a:xfrm flipV="1">
            <a:off x="763588"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0" name="Line 62"/>
          <p:cNvSpPr>
            <a:spLocks noChangeShapeType="1"/>
          </p:cNvSpPr>
          <p:nvPr/>
        </p:nvSpPr>
        <p:spPr bwMode="auto">
          <a:xfrm flipV="1">
            <a:off x="1677988"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1" name="Line 63"/>
          <p:cNvSpPr>
            <a:spLocks noChangeShapeType="1"/>
          </p:cNvSpPr>
          <p:nvPr/>
        </p:nvSpPr>
        <p:spPr bwMode="auto">
          <a:xfrm flipV="1">
            <a:off x="5802313"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2" name="Line 64"/>
          <p:cNvSpPr>
            <a:spLocks noChangeShapeType="1"/>
          </p:cNvSpPr>
          <p:nvPr/>
        </p:nvSpPr>
        <p:spPr bwMode="auto">
          <a:xfrm flipV="1">
            <a:off x="7177088"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3" name="Line 65"/>
          <p:cNvSpPr>
            <a:spLocks noChangeShapeType="1"/>
          </p:cNvSpPr>
          <p:nvPr/>
        </p:nvSpPr>
        <p:spPr bwMode="auto">
          <a:xfrm flipV="1">
            <a:off x="2595563"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4" name="Line 66"/>
          <p:cNvSpPr>
            <a:spLocks noChangeShapeType="1"/>
          </p:cNvSpPr>
          <p:nvPr/>
        </p:nvSpPr>
        <p:spPr bwMode="auto">
          <a:xfrm flipV="1">
            <a:off x="3052763"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5" name="Line 67"/>
          <p:cNvSpPr>
            <a:spLocks noChangeShapeType="1"/>
          </p:cNvSpPr>
          <p:nvPr/>
        </p:nvSpPr>
        <p:spPr bwMode="auto">
          <a:xfrm flipV="1">
            <a:off x="304800"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6" name="Line 68"/>
          <p:cNvSpPr>
            <a:spLocks noChangeShapeType="1"/>
          </p:cNvSpPr>
          <p:nvPr/>
        </p:nvSpPr>
        <p:spPr bwMode="auto">
          <a:xfrm flipV="1">
            <a:off x="1220788"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7" name="Line 69"/>
          <p:cNvSpPr>
            <a:spLocks noChangeShapeType="1"/>
          </p:cNvSpPr>
          <p:nvPr/>
        </p:nvSpPr>
        <p:spPr bwMode="auto">
          <a:xfrm flipV="1">
            <a:off x="4886325"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8" name="Line 70"/>
          <p:cNvSpPr>
            <a:spLocks noChangeShapeType="1"/>
          </p:cNvSpPr>
          <p:nvPr/>
        </p:nvSpPr>
        <p:spPr bwMode="auto">
          <a:xfrm flipV="1">
            <a:off x="6716713"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79" name="Line 71"/>
          <p:cNvSpPr>
            <a:spLocks noChangeShapeType="1"/>
          </p:cNvSpPr>
          <p:nvPr/>
        </p:nvSpPr>
        <p:spPr bwMode="auto">
          <a:xfrm flipV="1">
            <a:off x="2138363"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0" name="Line 72"/>
          <p:cNvSpPr>
            <a:spLocks noChangeShapeType="1"/>
          </p:cNvSpPr>
          <p:nvPr/>
        </p:nvSpPr>
        <p:spPr bwMode="auto">
          <a:xfrm flipV="1">
            <a:off x="7634288"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1" name="Line 73"/>
          <p:cNvSpPr>
            <a:spLocks noChangeShapeType="1"/>
          </p:cNvSpPr>
          <p:nvPr/>
        </p:nvSpPr>
        <p:spPr bwMode="auto">
          <a:xfrm flipV="1">
            <a:off x="8091488"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2" name="Line 74"/>
          <p:cNvSpPr>
            <a:spLocks noChangeShapeType="1"/>
          </p:cNvSpPr>
          <p:nvPr/>
        </p:nvSpPr>
        <p:spPr bwMode="auto">
          <a:xfrm flipV="1">
            <a:off x="4429125"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3" name="Line 75"/>
          <p:cNvSpPr>
            <a:spLocks noChangeShapeType="1"/>
          </p:cNvSpPr>
          <p:nvPr/>
        </p:nvSpPr>
        <p:spPr bwMode="auto">
          <a:xfrm flipV="1">
            <a:off x="6259513"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4" name="Line 76"/>
          <p:cNvSpPr>
            <a:spLocks noChangeShapeType="1"/>
          </p:cNvSpPr>
          <p:nvPr/>
        </p:nvSpPr>
        <p:spPr bwMode="auto">
          <a:xfrm flipV="1">
            <a:off x="3511550"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5" name="Line 77"/>
          <p:cNvSpPr>
            <a:spLocks noChangeShapeType="1"/>
          </p:cNvSpPr>
          <p:nvPr/>
        </p:nvSpPr>
        <p:spPr bwMode="auto">
          <a:xfrm flipV="1">
            <a:off x="5343525" y="5868988"/>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86" name="Text Box 78"/>
          <p:cNvSpPr txBox="1">
            <a:spLocks noChangeArrowheads="1"/>
          </p:cNvSpPr>
          <p:nvPr/>
        </p:nvSpPr>
        <p:spPr bwMode="auto">
          <a:xfrm>
            <a:off x="1981200" y="5964238"/>
            <a:ext cx="3873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a:t>
            </a:r>
          </a:p>
        </p:txBody>
      </p:sp>
      <p:sp>
        <p:nvSpPr>
          <p:cNvPr id="17487" name="Text Box 79"/>
          <p:cNvSpPr txBox="1">
            <a:spLocks noChangeArrowheads="1"/>
          </p:cNvSpPr>
          <p:nvPr/>
        </p:nvSpPr>
        <p:spPr bwMode="auto">
          <a:xfrm>
            <a:off x="7924800" y="5978525"/>
            <a:ext cx="438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12</a:t>
            </a:r>
          </a:p>
        </p:txBody>
      </p:sp>
      <p:sp>
        <p:nvSpPr>
          <p:cNvPr id="17488" name="Text Box 80"/>
          <p:cNvSpPr txBox="1">
            <a:spLocks noChangeArrowheads="1"/>
          </p:cNvSpPr>
          <p:nvPr/>
        </p:nvSpPr>
        <p:spPr bwMode="auto">
          <a:xfrm>
            <a:off x="6553200" y="5978525"/>
            <a:ext cx="311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9</a:t>
            </a:r>
          </a:p>
        </p:txBody>
      </p:sp>
      <p:sp>
        <p:nvSpPr>
          <p:cNvPr id="17489" name="Text Box 81"/>
          <p:cNvSpPr txBox="1">
            <a:spLocks noChangeArrowheads="1"/>
          </p:cNvSpPr>
          <p:nvPr/>
        </p:nvSpPr>
        <p:spPr bwMode="auto">
          <a:xfrm>
            <a:off x="7010400" y="5964238"/>
            <a:ext cx="438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10</a:t>
            </a:r>
          </a:p>
        </p:txBody>
      </p:sp>
      <p:sp>
        <p:nvSpPr>
          <p:cNvPr id="17490" name="Text Box 82"/>
          <p:cNvSpPr txBox="1">
            <a:spLocks noChangeArrowheads="1"/>
          </p:cNvSpPr>
          <p:nvPr/>
        </p:nvSpPr>
        <p:spPr bwMode="auto">
          <a:xfrm>
            <a:off x="7467600" y="5978525"/>
            <a:ext cx="438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11</a:t>
            </a:r>
          </a:p>
        </p:txBody>
      </p:sp>
      <p:sp>
        <p:nvSpPr>
          <p:cNvPr id="17491" name="Text Box 83"/>
          <p:cNvSpPr txBox="1">
            <a:spLocks noChangeArrowheads="1"/>
          </p:cNvSpPr>
          <p:nvPr/>
        </p:nvSpPr>
        <p:spPr bwMode="auto">
          <a:xfrm>
            <a:off x="1066800" y="5964238"/>
            <a:ext cx="3873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-3</a:t>
            </a:r>
          </a:p>
        </p:txBody>
      </p:sp>
      <p:sp>
        <p:nvSpPr>
          <p:cNvPr id="17492" name="Text Box 84"/>
          <p:cNvSpPr txBox="1">
            <a:spLocks noChangeArrowheads="1"/>
          </p:cNvSpPr>
          <p:nvPr/>
        </p:nvSpPr>
        <p:spPr bwMode="auto">
          <a:xfrm>
            <a:off x="1524000" y="5964238"/>
            <a:ext cx="3873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-2</a:t>
            </a:r>
          </a:p>
        </p:txBody>
      </p:sp>
      <p:grpSp>
        <p:nvGrpSpPr>
          <p:cNvPr id="17493" name="Group 85"/>
          <p:cNvGrpSpPr/>
          <p:nvPr/>
        </p:nvGrpSpPr>
        <p:grpSpPr bwMode="auto">
          <a:xfrm>
            <a:off x="2590800" y="3554413"/>
            <a:ext cx="4625975" cy="2432050"/>
            <a:chOff x="0" y="0"/>
            <a:chExt cx="2914" cy="1532"/>
          </a:xfrm>
        </p:grpSpPr>
        <p:sp>
          <p:nvSpPr>
            <p:cNvPr id="17494" name="Line 86"/>
            <p:cNvSpPr>
              <a:spLocks noChangeShapeType="1"/>
            </p:cNvSpPr>
            <p:nvPr/>
          </p:nvSpPr>
          <p:spPr bwMode="auto">
            <a:xfrm flipV="1">
              <a:off x="0" y="126"/>
              <a:ext cx="2879" cy="1406"/>
            </a:xfrm>
            <a:prstGeom prst="line">
              <a:avLst/>
            </a:prstGeom>
            <a:noFill/>
            <a:ln w="38100">
              <a:solidFill>
                <a:srgbClr val="FF3399"/>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95" name="Line 87"/>
            <p:cNvSpPr>
              <a:spLocks noChangeShapeType="1"/>
            </p:cNvSpPr>
            <p:nvPr/>
          </p:nvSpPr>
          <p:spPr bwMode="auto">
            <a:xfrm flipV="1">
              <a:off x="0" y="126"/>
              <a:ext cx="1746" cy="1406"/>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7496" name="Rectangle 88"/>
            <p:cNvSpPr>
              <a:spLocks noChangeArrowheads="1"/>
            </p:cNvSpPr>
            <p:nvPr/>
          </p:nvSpPr>
          <p:spPr bwMode="auto">
            <a:xfrm>
              <a:off x="2089" y="453"/>
              <a:ext cx="242" cy="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i="1">
                  <a:solidFill>
                    <a:srgbClr val="000000"/>
                  </a:solidFill>
                  <a:latin typeface="Times New Roman" panose="02020603050405020304" pitchFamily="18" charset="0"/>
                  <a:ea typeface="华文行楷" panose="02010800040101010101" pitchFamily="2" charset="-122"/>
                </a:rPr>
                <a:t>l</a:t>
              </a:r>
              <a:r>
                <a:rPr lang="en-US" altLang="zh-CN" sz="1600">
                  <a:solidFill>
                    <a:srgbClr val="000000"/>
                  </a:solidFill>
                  <a:latin typeface="BatangChe" pitchFamily="49" charset="-127"/>
                  <a:ea typeface="BatangChe" pitchFamily="49" charset="-127"/>
                </a:rPr>
                <a:t>1</a:t>
              </a:r>
            </a:p>
          </p:txBody>
        </p:sp>
        <p:sp>
          <p:nvSpPr>
            <p:cNvPr id="17497" name="Rectangle 89"/>
            <p:cNvSpPr>
              <a:spLocks noChangeArrowheads="1"/>
            </p:cNvSpPr>
            <p:nvPr/>
          </p:nvSpPr>
          <p:spPr bwMode="auto">
            <a:xfrm>
              <a:off x="1817" y="0"/>
              <a:ext cx="242" cy="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i="1">
                  <a:solidFill>
                    <a:srgbClr val="000000"/>
                  </a:solidFill>
                  <a:latin typeface="Times New Roman" panose="02020603050405020304" pitchFamily="18" charset="0"/>
                  <a:ea typeface="华文行楷" panose="02010800040101010101" pitchFamily="2" charset="-122"/>
                </a:rPr>
                <a:t>l</a:t>
              </a:r>
              <a:r>
                <a:rPr lang="en-US" altLang="zh-CN" sz="1600">
                  <a:solidFill>
                    <a:srgbClr val="000000"/>
                  </a:solidFill>
                  <a:latin typeface="BatangChe" pitchFamily="49" charset="-127"/>
                  <a:ea typeface="BatangChe" pitchFamily="49" charset="-127"/>
                </a:rPr>
                <a:t>2</a:t>
              </a:r>
            </a:p>
          </p:txBody>
        </p:sp>
        <p:sp>
          <p:nvSpPr>
            <p:cNvPr id="17498" name="Oval 90"/>
            <p:cNvSpPr>
              <a:spLocks noChangeArrowheads="1"/>
            </p:cNvSpPr>
            <p:nvPr/>
          </p:nvSpPr>
          <p:spPr bwMode="auto">
            <a:xfrm>
              <a:off x="1696" y="104"/>
              <a:ext cx="68" cy="68"/>
            </a:xfrm>
            <a:prstGeom prst="ellipse">
              <a:avLst/>
            </a:prstGeom>
            <a:solidFill>
              <a:srgbClr val="FF00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7499" name="Oval 91"/>
            <p:cNvSpPr>
              <a:spLocks noChangeArrowheads="1"/>
            </p:cNvSpPr>
            <p:nvPr/>
          </p:nvSpPr>
          <p:spPr bwMode="auto">
            <a:xfrm>
              <a:off x="2846" y="102"/>
              <a:ext cx="68" cy="68"/>
            </a:xfrm>
            <a:prstGeom prst="ellipse">
              <a:avLst/>
            </a:prstGeom>
            <a:solidFill>
              <a:srgbClr val="FF00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grpSp>
      <p:sp>
        <p:nvSpPr>
          <p:cNvPr id="17500" name="Oval 92"/>
          <p:cNvSpPr>
            <a:spLocks noChangeArrowheads="1"/>
          </p:cNvSpPr>
          <p:nvPr/>
        </p:nvSpPr>
        <p:spPr bwMode="auto">
          <a:xfrm>
            <a:off x="2540000" y="5926138"/>
            <a:ext cx="107950" cy="107950"/>
          </a:xfrm>
          <a:prstGeom prst="ellipse">
            <a:avLst/>
          </a:prstGeom>
          <a:solidFill>
            <a:srgbClr val="FF00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7501" name="Text Box 93"/>
          <p:cNvSpPr txBox="1">
            <a:spLocks noChangeArrowheads="1"/>
          </p:cNvSpPr>
          <p:nvPr/>
        </p:nvSpPr>
        <p:spPr bwMode="auto">
          <a:xfrm>
            <a:off x="4760913" y="1524000"/>
            <a:ext cx="11430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800">
                <a:solidFill>
                  <a:srgbClr val="FF3399"/>
                </a:solidFill>
                <a:latin typeface="Times New Roman" panose="02020603050405020304" pitchFamily="18" charset="0"/>
              </a:rPr>
              <a:t>100</a:t>
            </a:r>
          </a:p>
        </p:txBody>
      </p:sp>
      <p:sp>
        <p:nvSpPr>
          <p:cNvPr id="17502" name="Rectangle 94"/>
          <p:cNvSpPr>
            <a:spLocks noChangeArrowheads="1"/>
          </p:cNvSpPr>
          <p:nvPr/>
        </p:nvSpPr>
        <p:spPr bwMode="auto">
          <a:xfrm>
            <a:off x="6494463" y="2001838"/>
            <a:ext cx="466725"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a:solidFill>
                  <a:srgbClr val="FF3399"/>
                </a:solidFill>
                <a:latin typeface="Trebuchet MS" panose="020B0603020202020204" pitchFamily="34" charset="0"/>
                <a:ea typeface="华文行楷" panose="02010800040101010101" pitchFamily="2" charset="-122"/>
              </a:rPr>
              <a:t>l</a:t>
            </a:r>
            <a:r>
              <a:rPr lang="en-US" altLang="zh-CN" sz="2800">
                <a:solidFill>
                  <a:srgbClr val="FF3399"/>
                </a:solidFill>
                <a:latin typeface="BatangChe" pitchFamily="49" charset="-127"/>
                <a:ea typeface="BatangChe" pitchFamily="49" charset="-127"/>
              </a:rPr>
              <a:t>2</a:t>
            </a:r>
          </a:p>
        </p:txBody>
      </p:sp>
      <p:sp>
        <p:nvSpPr>
          <p:cNvPr id="17503" name="Text Box 95"/>
          <p:cNvSpPr txBox="1">
            <a:spLocks noChangeArrowheads="1"/>
          </p:cNvSpPr>
          <p:nvPr/>
        </p:nvSpPr>
        <p:spPr bwMode="auto">
          <a:xfrm>
            <a:off x="533400" y="5964238"/>
            <a:ext cx="3873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-4</a:t>
            </a:r>
          </a:p>
        </p:txBody>
      </p:sp>
      <p:sp>
        <p:nvSpPr>
          <p:cNvPr id="17504" name="Rectangle 96"/>
          <p:cNvSpPr>
            <a:spLocks noChangeArrowheads="1"/>
          </p:cNvSpPr>
          <p:nvPr/>
        </p:nvSpPr>
        <p:spPr bwMode="auto">
          <a:xfrm>
            <a:off x="1979613" y="990600"/>
            <a:ext cx="5943600" cy="579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200" dirty="0">
                <a:solidFill>
                  <a:srgbClr val="0A0A0E"/>
                </a:solidFill>
                <a:latin typeface="黑体" panose="02010609060101010101" pitchFamily="49" charset="-122"/>
                <a:ea typeface="黑体" panose="02010609060101010101" pitchFamily="49" charset="-122"/>
              </a:rPr>
              <a:t>根据图象可以知道：</a:t>
            </a:r>
          </a:p>
        </p:txBody>
      </p:sp>
      <p:sp>
        <p:nvSpPr>
          <p:cNvPr id="17505" name="WordArt 97" descr="weave"/>
          <p:cNvSpPr>
            <a:spLocks noChangeArrowheads="1" noChangeShapeType="1"/>
          </p:cNvSpPr>
          <p:nvPr/>
        </p:nvSpPr>
        <p:spPr bwMode="auto">
          <a:xfrm>
            <a:off x="-14288" y="249238"/>
            <a:ext cx="2020888" cy="1347787"/>
          </a:xfrm>
          <a:prstGeom prst="rect">
            <a:avLst/>
          </a:prstGeom>
        </p:spPr>
        <p:txBody>
          <a:bodyPr wrap="none" fromWordArt="1">
            <a:prstTxWarp prst="textPlain">
              <a:avLst>
                <a:gd name="adj" fmla="val 50000"/>
              </a:avLst>
            </a:prstTxWarp>
            <a:scene3d>
              <a:camera prst="legacyObliqueRight"/>
              <a:lightRig rig="legacyFlat1" dir="r"/>
            </a:scene3d>
            <a:sp3d extrusionH="100000" prstMaterial="legacyMatte">
              <a:extrusionClr>
                <a:srgbClr val="663300"/>
              </a:extrusionClr>
            </a:sp3d>
          </a:bodyPr>
          <a:lstStyle/>
          <a:p>
            <a:pPr algn="ctr" fontAlgn="base">
              <a:spcBef>
                <a:spcPct val="0"/>
              </a:spcBef>
              <a:spcAft>
                <a:spcPct val="0"/>
              </a:spcAft>
            </a:pPr>
            <a:r>
              <a:rPr lang="zh-CN" altLang="en-US" sz="4000" b="1">
                <a:ln w="9525">
                  <a:round/>
                </a:ln>
                <a:blipFill dpi="0" rotWithShape="0">
                  <a:blip r:embed="rId3"/>
                  <a:srcRect/>
                  <a:tile tx="0" ty="0" sx="100000" sy="100000" flip="none" algn="tl"/>
                </a:blipFill>
                <a:latin typeface="宋体" panose="02010600030101010101" pitchFamily="2" charset="-122"/>
              </a:rPr>
              <a:t>你知道吗</a:t>
            </a:r>
          </a:p>
        </p:txBody>
      </p:sp>
    </p:spTree>
  </p:cSld>
  <p:clrMapOvr>
    <a:masterClrMapping/>
  </p:clrMapOvr>
  <p:transition advClick="0" advTm="10000">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fill="hold">
                                          <p:stCondLst>
                                            <p:cond delay="498"/>
                                          </p:stCondLst>
                                        </p:cTn>
                                        <p:tgtEl>
                                          <p:spTgt spid="175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fill="hold">
                                          <p:stCondLst>
                                            <p:cond delay="0"/>
                                          </p:stCondLst>
                                        </p:cTn>
                                        <p:tgtEl>
                                          <p:spTgt spid="17493"/>
                                        </p:tgtEl>
                                        <p:attrNameLst>
                                          <p:attrName>style.visibility</p:attrName>
                                        </p:attrNameLst>
                                      </p:cBhvr>
                                      <p:to>
                                        <p:strVal val="visible"/>
                                      </p:to>
                                    </p:set>
                                    <p:animEffect transition="in" filter="wipe(left)">
                                      <p:cBhvr>
                                        <p:cTn id="11" dur="500"/>
                                        <p:tgtEl>
                                          <p:spTgt spid="17493"/>
                                        </p:tgtEl>
                                      </p:cBhvr>
                                    </p:animEffect>
                                  </p:childTnLst>
                                </p:cTn>
                              </p:par>
                            </p:childTnLst>
                          </p:cTn>
                        </p:par>
                        <p:par>
                          <p:cTn id="12" fill="hold">
                            <p:stCondLst>
                              <p:cond delay="500"/>
                            </p:stCondLst>
                            <p:childTnLst>
                              <p:par>
                                <p:cTn id="13" presetID="1" presetClass="entr" presetSubtype="0" fill="hold" grpId="0" nodeType="afterEffect">
                                  <p:stCondLst>
                                    <p:cond delay="0"/>
                                  </p:stCondLst>
                                  <p:iterate type="lt">
                                    <p:tmAbs val="74"/>
                                  </p:iterate>
                                  <p:childTnLst>
                                    <p:set>
                                      <p:cBhvr>
                                        <p:cTn id="14" fill="hold">
                                          <p:stCondLst>
                                            <p:cond delay="73"/>
                                          </p:stCondLst>
                                        </p:cTn>
                                        <p:tgtEl>
                                          <p:spTgt spid="1750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fill="hold">
                                          <p:stCondLst>
                                            <p:cond delay="498"/>
                                          </p:stCondLst>
                                        </p:cTn>
                                        <p:tgtEl>
                                          <p:spTgt spid="174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fill="hold">
                                          <p:stCondLst>
                                            <p:cond delay="498"/>
                                          </p:stCondLst>
                                        </p:cTn>
                                        <p:tgtEl>
                                          <p:spTgt spid="175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fill="hold">
                                          <p:stCondLst>
                                            <p:cond delay="498"/>
                                          </p:stCondLst>
                                        </p:cTn>
                                        <p:tgtEl>
                                          <p:spTgt spid="174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fill="hold">
                                          <p:stCondLst>
                                            <p:cond delay="498"/>
                                          </p:stCondLst>
                                        </p:cTn>
                                        <p:tgtEl>
                                          <p:spTgt spid="175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utoUpdateAnimBg="0"/>
      <p:bldP spid="17437" grpId="0" autoUpdateAnimBg="0"/>
      <p:bldP spid="17500" grpId="0" animBg="1"/>
      <p:bldP spid="17501" grpId="0" autoUpdateAnimBg="0"/>
      <p:bldP spid="17502" grpId="0" autoUpdateAnimBg="0"/>
      <p:bldP spid="1750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Line 2"/>
          <p:cNvSpPr>
            <a:spLocks noChangeShapeType="1"/>
          </p:cNvSpPr>
          <p:nvPr/>
        </p:nvSpPr>
        <p:spPr bwMode="auto">
          <a:xfrm>
            <a:off x="2590800" y="3365500"/>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35" name="Text Box 3"/>
          <p:cNvSpPr txBox="1">
            <a:spLocks noChangeArrowheads="1"/>
          </p:cNvSpPr>
          <p:nvPr/>
        </p:nvSpPr>
        <p:spPr bwMode="auto">
          <a:xfrm>
            <a:off x="2590800" y="2568575"/>
            <a:ext cx="6858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s /</a:t>
            </a:r>
            <a:r>
              <a:rPr lang="zh-CN" altLang="en-US" sz="2400" b="1">
                <a:solidFill>
                  <a:srgbClr val="000000"/>
                </a:solidFill>
                <a:latin typeface="Times New Roman" panose="02020603050405020304" pitchFamily="18" charset="0"/>
              </a:rPr>
              <a:t>米</a:t>
            </a:r>
          </a:p>
        </p:txBody>
      </p:sp>
      <p:sp>
        <p:nvSpPr>
          <p:cNvPr id="18436" name="Line 4"/>
          <p:cNvSpPr>
            <a:spLocks noChangeShapeType="1"/>
          </p:cNvSpPr>
          <p:nvPr/>
        </p:nvSpPr>
        <p:spPr bwMode="auto">
          <a:xfrm flipV="1">
            <a:off x="2590800" y="3787775"/>
            <a:ext cx="4570413" cy="2232025"/>
          </a:xfrm>
          <a:prstGeom prst="line">
            <a:avLst/>
          </a:prstGeom>
          <a:noFill/>
          <a:ln w="38100">
            <a:solidFill>
              <a:srgbClr val="FF3399"/>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37" name="Rectangle 5"/>
          <p:cNvSpPr>
            <a:spLocks noChangeArrowheads="1"/>
          </p:cNvSpPr>
          <p:nvPr/>
        </p:nvSpPr>
        <p:spPr bwMode="auto">
          <a:xfrm>
            <a:off x="0" y="381000"/>
            <a:ext cx="800735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0A0A0E"/>
                </a:solidFill>
                <a:latin typeface="黑体" panose="02010609060101010101" pitchFamily="49" charset="-122"/>
                <a:ea typeface="黑体" panose="02010609060101010101" pitchFamily="49" charset="-122"/>
              </a:rPr>
              <a:t>（</a:t>
            </a:r>
            <a:r>
              <a:rPr lang="en-US" altLang="zh-CN" sz="2800" dirty="0">
                <a:solidFill>
                  <a:srgbClr val="0A0A0E"/>
                </a:solidFill>
                <a:latin typeface="黑体" panose="02010609060101010101" pitchFamily="49" charset="-122"/>
                <a:ea typeface="黑体" panose="02010609060101010101" pitchFamily="49" charset="-122"/>
              </a:rPr>
              <a:t>3</a:t>
            </a:r>
            <a:r>
              <a:rPr lang="zh-CN" altLang="en-US" sz="2800" dirty="0">
                <a:solidFill>
                  <a:srgbClr val="0A0A0E"/>
                </a:solidFill>
                <a:latin typeface="黑体" panose="02010609060101010101" pitchFamily="49" charset="-122"/>
                <a:ea typeface="黑体" panose="02010609060101010101" pitchFamily="49" charset="-122"/>
              </a:rPr>
              <a:t>）当兔子到达终点时，乌龟距终点还有</a:t>
            </a:r>
            <a:r>
              <a:rPr lang="zh-CN" altLang="en-US" sz="2800" u="sng" dirty="0">
                <a:solidFill>
                  <a:srgbClr val="0A0A0E"/>
                </a:solidFill>
                <a:latin typeface="黑体" panose="02010609060101010101" pitchFamily="49" charset="-122"/>
                <a:ea typeface="黑体" panose="02010609060101010101" pitchFamily="49" charset="-122"/>
              </a:rPr>
              <a:t>  　</a:t>
            </a:r>
            <a:r>
              <a:rPr lang="zh-CN" altLang="en-US" sz="2800" dirty="0">
                <a:solidFill>
                  <a:srgbClr val="0A0A0E"/>
                </a:solidFill>
                <a:latin typeface="黑体" panose="02010609060101010101" pitchFamily="49" charset="-122"/>
                <a:ea typeface="黑体" panose="02010609060101010101" pitchFamily="49" charset="-122"/>
              </a:rPr>
              <a:t>米</a:t>
            </a:r>
            <a:r>
              <a:rPr lang="en-US" altLang="zh-CN" sz="2800" dirty="0">
                <a:solidFill>
                  <a:srgbClr val="0A0A0E"/>
                </a:solidFill>
                <a:latin typeface="黑体" panose="02010609060101010101" pitchFamily="49" charset="-122"/>
                <a:ea typeface="黑体" panose="02010609060101010101" pitchFamily="49" charset="-122"/>
              </a:rPr>
              <a:t>.</a:t>
            </a:r>
          </a:p>
        </p:txBody>
      </p:sp>
      <p:sp>
        <p:nvSpPr>
          <p:cNvPr id="18438" name="Line 6"/>
          <p:cNvSpPr>
            <a:spLocks noChangeShapeType="1"/>
          </p:cNvSpPr>
          <p:nvPr/>
        </p:nvSpPr>
        <p:spPr bwMode="auto">
          <a:xfrm flipV="1">
            <a:off x="2590800" y="3787775"/>
            <a:ext cx="2771775" cy="2232025"/>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39" name="Rectangle 7"/>
          <p:cNvSpPr>
            <a:spLocks noChangeArrowheads="1"/>
          </p:cNvSpPr>
          <p:nvPr/>
        </p:nvSpPr>
        <p:spPr bwMode="auto">
          <a:xfrm>
            <a:off x="5907088" y="4306888"/>
            <a:ext cx="411162" cy="519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a:solidFill>
                  <a:srgbClr val="000000"/>
                </a:solidFill>
                <a:latin typeface="Trebuchet MS" panose="020B0603020202020204" pitchFamily="34" charset="0"/>
                <a:ea typeface="华文行楷" panose="02010800040101010101" pitchFamily="2" charset="-122"/>
              </a:rPr>
              <a:t>l</a:t>
            </a:r>
            <a:r>
              <a:rPr lang="en-US" altLang="zh-CN" sz="1600">
                <a:solidFill>
                  <a:srgbClr val="000000"/>
                </a:solidFill>
                <a:latin typeface="BatangChe" pitchFamily="49" charset="-127"/>
                <a:ea typeface="BatangChe" pitchFamily="49" charset="-127"/>
              </a:rPr>
              <a:t>1</a:t>
            </a:r>
          </a:p>
        </p:txBody>
      </p:sp>
      <p:sp>
        <p:nvSpPr>
          <p:cNvPr id="18440" name="Rectangle 8"/>
          <p:cNvSpPr>
            <a:spLocks noChangeArrowheads="1"/>
          </p:cNvSpPr>
          <p:nvPr/>
        </p:nvSpPr>
        <p:spPr bwMode="auto">
          <a:xfrm>
            <a:off x="5475288" y="3587750"/>
            <a:ext cx="411162"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800">
                <a:solidFill>
                  <a:srgbClr val="000000"/>
                </a:solidFill>
                <a:latin typeface="Trebuchet MS" panose="020B0603020202020204" pitchFamily="34" charset="0"/>
                <a:ea typeface="华文行楷" panose="02010800040101010101" pitchFamily="2" charset="-122"/>
              </a:rPr>
              <a:t>l</a:t>
            </a:r>
            <a:r>
              <a:rPr lang="en-US" altLang="zh-CN" sz="1600">
                <a:solidFill>
                  <a:srgbClr val="000000"/>
                </a:solidFill>
                <a:latin typeface="BatangChe" pitchFamily="49" charset="-127"/>
                <a:ea typeface="BatangChe" pitchFamily="49" charset="-127"/>
              </a:rPr>
              <a:t>2</a:t>
            </a:r>
          </a:p>
        </p:txBody>
      </p:sp>
      <p:sp>
        <p:nvSpPr>
          <p:cNvPr id="18441" name="Line 9"/>
          <p:cNvSpPr>
            <a:spLocks noChangeShapeType="1"/>
          </p:cNvSpPr>
          <p:nvPr/>
        </p:nvSpPr>
        <p:spPr bwMode="auto">
          <a:xfrm flipV="1">
            <a:off x="304800" y="6016625"/>
            <a:ext cx="8305800" cy="0"/>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42" name="Text Box 10"/>
          <p:cNvSpPr txBox="1">
            <a:spLocks noChangeArrowheads="1"/>
          </p:cNvSpPr>
          <p:nvPr/>
        </p:nvSpPr>
        <p:spPr bwMode="auto">
          <a:xfrm>
            <a:off x="2898775" y="60499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a:t>
            </a:r>
          </a:p>
        </p:txBody>
      </p:sp>
      <p:sp>
        <p:nvSpPr>
          <p:cNvPr id="18443" name="Text Box 11"/>
          <p:cNvSpPr txBox="1">
            <a:spLocks noChangeArrowheads="1"/>
          </p:cNvSpPr>
          <p:nvPr/>
        </p:nvSpPr>
        <p:spPr bwMode="auto">
          <a:xfrm>
            <a:off x="3403600" y="60499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2</a:t>
            </a:r>
          </a:p>
        </p:txBody>
      </p:sp>
      <p:sp>
        <p:nvSpPr>
          <p:cNvPr id="18444" name="Text Box 12"/>
          <p:cNvSpPr txBox="1">
            <a:spLocks noChangeArrowheads="1"/>
          </p:cNvSpPr>
          <p:nvPr/>
        </p:nvSpPr>
        <p:spPr bwMode="auto">
          <a:xfrm>
            <a:off x="3810000" y="60499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3</a:t>
            </a:r>
          </a:p>
        </p:txBody>
      </p:sp>
      <p:sp>
        <p:nvSpPr>
          <p:cNvPr id="18445" name="Text Box 13"/>
          <p:cNvSpPr txBox="1">
            <a:spLocks noChangeArrowheads="1"/>
          </p:cNvSpPr>
          <p:nvPr/>
        </p:nvSpPr>
        <p:spPr bwMode="auto">
          <a:xfrm>
            <a:off x="4260850" y="60499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4</a:t>
            </a:r>
          </a:p>
        </p:txBody>
      </p:sp>
      <p:sp>
        <p:nvSpPr>
          <p:cNvPr id="18446" name="Text Box 14"/>
          <p:cNvSpPr txBox="1">
            <a:spLocks noChangeArrowheads="1"/>
          </p:cNvSpPr>
          <p:nvPr/>
        </p:nvSpPr>
        <p:spPr bwMode="auto">
          <a:xfrm>
            <a:off x="4724400" y="60499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5</a:t>
            </a:r>
          </a:p>
        </p:txBody>
      </p:sp>
      <p:sp>
        <p:nvSpPr>
          <p:cNvPr id="18447" name="Text Box 15"/>
          <p:cNvSpPr txBox="1">
            <a:spLocks noChangeArrowheads="1"/>
          </p:cNvSpPr>
          <p:nvPr/>
        </p:nvSpPr>
        <p:spPr bwMode="auto">
          <a:xfrm>
            <a:off x="2305050" y="5965825"/>
            <a:ext cx="3238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方正姚体" panose="02010601030101010101" pitchFamily="2" charset="-122"/>
                <a:ea typeface="方正姚体" panose="02010601030101010101" pitchFamily="2" charset="-122"/>
              </a:rPr>
              <a:t>O</a:t>
            </a:r>
          </a:p>
        </p:txBody>
      </p:sp>
      <p:sp>
        <p:nvSpPr>
          <p:cNvPr id="18448" name="Text Box 16"/>
          <p:cNvSpPr txBox="1">
            <a:spLocks noChangeArrowheads="1"/>
          </p:cNvSpPr>
          <p:nvPr/>
        </p:nvSpPr>
        <p:spPr bwMode="auto">
          <a:xfrm>
            <a:off x="2057400" y="3600450"/>
            <a:ext cx="565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100</a:t>
            </a:r>
          </a:p>
        </p:txBody>
      </p:sp>
      <p:sp>
        <p:nvSpPr>
          <p:cNvPr id="18449" name="Text Box 17"/>
          <p:cNvSpPr txBox="1">
            <a:spLocks noChangeArrowheads="1"/>
          </p:cNvSpPr>
          <p:nvPr/>
        </p:nvSpPr>
        <p:spPr bwMode="auto">
          <a:xfrm>
            <a:off x="2184400" y="5446713"/>
            <a:ext cx="438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20</a:t>
            </a:r>
          </a:p>
        </p:txBody>
      </p:sp>
      <p:sp>
        <p:nvSpPr>
          <p:cNvPr id="18450" name="Text Box 18"/>
          <p:cNvSpPr txBox="1">
            <a:spLocks noChangeArrowheads="1"/>
          </p:cNvSpPr>
          <p:nvPr/>
        </p:nvSpPr>
        <p:spPr bwMode="auto">
          <a:xfrm>
            <a:off x="2057400" y="3178175"/>
            <a:ext cx="565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120</a:t>
            </a:r>
          </a:p>
        </p:txBody>
      </p:sp>
      <p:sp>
        <p:nvSpPr>
          <p:cNvPr id="18451" name="Text Box 19"/>
          <p:cNvSpPr txBox="1">
            <a:spLocks noChangeArrowheads="1"/>
          </p:cNvSpPr>
          <p:nvPr/>
        </p:nvSpPr>
        <p:spPr bwMode="auto">
          <a:xfrm>
            <a:off x="2184400" y="4927600"/>
            <a:ext cx="438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40</a:t>
            </a:r>
          </a:p>
        </p:txBody>
      </p:sp>
      <p:sp>
        <p:nvSpPr>
          <p:cNvPr id="18452" name="Text Box 20"/>
          <p:cNvSpPr txBox="1">
            <a:spLocks noChangeArrowheads="1"/>
          </p:cNvSpPr>
          <p:nvPr/>
        </p:nvSpPr>
        <p:spPr bwMode="auto">
          <a:xfrm>
            <a:off x="2184400" y="4505325"/>
            <a:ext cx="438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60</a:t>
            </a:r>
          </a:p>
        </p:txBody>
      </p:sp>
      <p:sp>
        <p:nvSpPr>
          <p:cNvPr id="18453" name="Text Box 21"/>
          <p:cNvSpPr txBox="1">
            <a:spLocks noChangeArrowheads="1"/>
          </p:cNvSpPr>
          <p:nvPr/>
        </p:nvSpPr>
        <p:spPr bwMode="auto">
          <a:xfrm>
            <a:off x="2184400" y="4062413"/>
            <a:ext cx="438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80</a:t>
            </a:r>
          </a:p>
        </p:txBody>
      </p:sp>
      <p:sp>
        <p:nvSpPr>
          <p:cNvPr id="18454" name="Text Box 22"/>
          <p:cNvSpPr txBox="1">
            <a:spLocks noChangeArrowheads="1"/>
          </p:cNvSpPr>
          <p:nvPr/>
        </p:nvSpPr>
        <p:spPr bwMode="auto">
          <a:xfrm>
            <a:off x="8550275" y="5997575"/>
            <a:ext cx="89852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2000" b="1">
                <a:solidFill>
                  <a:srgbClr val="000000"/>
                </a:solidFill>
                <a:latin typeface="Times New Roman" panose="02020603050405020304" pitchFamily="18" charset="0"/>
              </a:rPr>
              <a:t>t /</a:t>
            </a:r>
            <a:r>
              <a:rPr lang="zh-CN" altLang="en-US" sz="2000" b="1">
                <a:solidFill>
                  <a:srgbClr val="000000"/>
                </a:solidFill>
                <a:latin typeface="Times New Roman" panose="02020603050405020304" pitchFamily="18" charset="0"/>
              </a:rPr>
              <a:t>分</a:t>
            </a:r>
          </a:p>
        </p:txBody>
      </p:sp>
      <p:sp>
        <p:nvSpPr>
          <p:cNvPr id="18455" name="Text Box 23"/>
          <p:cNvSpPr txBox="1">
            <a:spLocks noChangeArrowheads="1"/>
          </p:cNvSpPr>
          <p:nvPr/>
        </p:nvSpPr>
        <p:spPr bwMode="auto">
          <a:xfrm>
            <a:off x="5181600" y="60499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6</a:t>
            </a:r>
          </a:p>
        </p:txBody>
      </p:sp>
      <p:sp>
        <p:nvSpPr>
          <p:cNvPr id="18456" name="Text Box 24"/>
          <p:cNvSpPr txBox="1">
            <a:spLocks noChangeArrowheads="1"/>
          </p:cNvSpPr>
          <p:nvPr/>
        </p:nvSpPr>
        <p:spPr bwMode="auto">
          <a:xfrm>
            <a:off x="6096000" y="603091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8</a:t>
            </a:r>
          </a:p>
        </p:txBody>
      </p:sp>
      <p:sp>
        <p:nvSpPr>
          <p:cNvPr id="18457" name="Text Box 25"/>
          <p:cNvSpPr txBox="1">
            <a:spLocks noChangeArrowheads="1"/>
          </p:cNvSpPr>
          <p:nvPr/>
        </p:nvSpPr>
        <p:spPr bwMode="auto">
          <a:xfrm>
            <a:off x="5638800" y="60499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7</a:t>
            </a:r>
          </a:p>
        </p:txBody>
      </p:sp>
      <p:sp>
        <p:nvSpPr>
          <p:cNvPr id="18458" name="Line 26"/>
          <p:cNvSpPr>
            <a:spLocks noChangeShapeType="1"/>
          </p:cNvSpPr>
          <p:nvPr/>
        </p:nvSpPr>
        <p:spPr bwMode="auto">
          <a:xfrm>
            <a:off x="2590800" y="3810000"/>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59" name="Line 27"/>
          <p:cNvSpPr>
            <a:spLocks noChangeShapeType="1"/>
          </p:cNvSpPr>
          <p:nvPr/>
        </p:nvSpPr>
        <p:spPr bwMode="auto">
          <a:xfrm>
            <a:off x="2590800" y="4249738"/>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60" name="Line 28"/>
          <p:cNvSpPr>
            <a:spLocks noChangeShapeType="1"/>
          </p:cNvSpPr>
          <p:nvPr/>
        </p:nvSpPr>
        <p:spPr bwMode="auto">
          <a:xfrm>
            <a:off x="2590800" y="4692650"/>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61" name="Line 29"/>
          <p:cNvSpPr>
            <a:spLocks noChangeShapeType="1"/>
          </p:cNvSpPr>
          <p:nvPr/>
        </p:nvSpPr>
        <p:spPr bwMode="auto">
          <a:xfrm>
            <a:off x="2590800" y="6016625"/>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62" name="Line 30"/>
          <p:cNvSpPr>
            <a:spLocks noChangeShapeType="1"/>
          </p:cNvSpPr>
          <p:nvPr/>
        </p:nvSpPr>
        <p:spPr bwMode="auto">
          <a:xfrm>
            <a:off x="2590800" y="5130800"/>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63" name="Line 31"/>
          <p:cNvSpPr>
            <a:spLocks noChangeShapeType="1"/>
          </p:cNvSpPr>
          <p:nvPr/>
        </p:nvSpPr>
        <p:spPr bwMode="auto">
          <a:xfrm>
            <a:off x="2590800" y="5572125"/>
            <a:ext cx="228600" cy="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64" name="Rectangle 32"/>
          <p:cNvSpPr>
            <a:spLocks noChangeArrowheads="1"/>
          </p:cNvSpPr>
          <p:nvPr/>
        </p:nvSpPr>
        <p:spPr bwMode="auto">
          <a:xfrm>
            <a:off x="0" y="1104900"/>
            <a:ext cx="818515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0A0A0E"/>
                </a:solidFill>
                <a:latin typeface="黑体" panose="02010609060101010101" pitchFamily="49" charset="-122"/>
                <a:ea typeface="黑体" panose="02010609060101010101" pitchFamily="49" charset="-122"/>
              </a:rPr>
              <a:t>（</a:t>
            </a:r>
            <a:r>
              <a:rPr lang="en-US" altLang="zh-CN" sz="2800" dirty="0">
                <a:solidFill>
                  <a:srgbClr val="0A0A0E"/>
                </a:solidFill>
                <a:latin typeface="黑体" panose="02010609060101010101" pitchFamily="49" charset="-122"/>
                <a:ea typeface="黑体" panose="02010609060101010101" pitchFamily="49" charset="-122"/>
              </a:rPr>
              <a:t>4</a:t>
            </a:r>
            <a:r>
              <a:rPr lang="zh-CN" altLang="en-US" sz="2800" dirty="0">
                <a:solidFill>
                  <a:srgbClr val="0A0A0E"/>
                </a:solidFill>
                <a:latin typeface="黑体" panose="02010609060101010101" pitchFamily="49" charset="-122"/>
                <a:ea typeface="黑体" panose="02010609060101010101" pitchFamily="49" charset="-122"/>
              </a:rPr>
              <a:t>）乌龟要与兔子同时到达终点乌龟要先跑</a:t>
            </a:r>
            <a:r>
              <a:rPr lang="zh-CN" altLang="en-US" sz="2800" u="sng" dirty="0">
                <a:solidFill>
                  <a:srgbClr val="0A0A0E"/>
                </a:solidFill>
                <a:latin typeface="黑体" panose="02010609060101010101" pitchFamily="49" charset="-122"/>
                <a:ea typeface="黑体" panose="02010609060101010101" pitchFamily="49" charset="-122"/>
              </a:rPr>
              <a:t>   </a:t>
            </a:r>
            <a:r>
              <a:rPr lang="zh-CN" altLang="en-US" sz="2800" dirty="0">
                <a:solidFill>
                  <a:srgbClr val="0A0A0E"/>
                </a:solidFill>
                <a:latin typeface="黑体" panose="02010609060101010101" pitchFamily="49" charset="-122"/>
                <a:ea typeface="黑体" panose="02010609060101010101" pitchFamily="49" charset="-122"/>
              </a:rPr>
              <a:t>米</a:t>
            </a:r>
            <a:r>
              <a:rPr lang="en-US" altLang="zh-CN" sz="2800" dirty="0">
                <a:solidFill>
                  <a:srgbClr val="0A0A0E"/>
                </a:solidFill>
                <a:latin typeface="黑体" panose="02010609060101010101" pitchFamily="49" charset="-122"/>
                <a:ea typeface="黑体" panose="02010609060101010101" pitchFamily="49" charset="-122"/>
              </a:rPr>
              <a:t>.</a:t>
            </a:r>
          </a:p>
        </p:txBody>
      </p:sp>
      <p:sp>
        <p:nvSpPr>
          <p:cNvPr id="18465" name="Rectangle 33"/>
          <p:cNvSpPr>
            <a:spLocks noChangeArrowheads="1"/>
          </p:cNvSpPr>
          <p:nvPr/>
        </p:nvSpPr>
        <p:spPr bwMode="auto">
          <a:xfrm>
            <a:off x="0" y="1828800"/>
            <a:ext cx="836295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zh-CN" altLang="en-US" sz="2800" dirty="0">
                <a:solidFill>
                  <a:srgbClr val="0A0A0E"/>
                </a:solidFill>
                <a:latin typeface="黑体" panose="02010609060101010101" pitchFamily="49" charset="-122"/>
                <a:ea typeface="黑体" panose="02010609060101010101" pitchFamily="49" charset="-122"/>
              </a:rPr>
              <a:t>（</a:t>
            </a:r>
            <a:r>
              <a:rPr lang="en-US" altLang="zh-CN" sz="2800" dirty="0">
                <a:solidFill>
                  <a:srgbClr val="0A0A0E"/>
                </a:solidFill>
                <a:latin typeface="黑体" panose="02010609060101010101" pitchFamily="49" charset="-122"/>
                <a:ea typeface="黑体" panose="02010609060101010101" pitchFamily="49" charset="-122"/>
              </a:rPr>
              <a:t>5</a:t>
            </a:r>
            <a:r>
              <a:rPr lang="zh-CN" altLang="en-US" sz="2800" dirty="0">
                <a:solidFill>
                  <a:srgbClr val="0A0A0E"/>
                </a:solidFill>
                <a:latin typeface="黑体" panose="02010609060101010101" pitchFamily="49" charset="-122"/>
                <a:ea typeface="黑体" panose="02010609060101010101" pitchFamily="49" charset="-122"/>
              </a:rPr>
              <a:t>）乌龟要先到达终点，至少要比兔子早跑</a:t>
            </a:r>
            <a:r>
              <a:rPr lang="zh-CN" altLang="en-US" sz="2800" u="sng" dirty="0">
                <a:solidFill>
                  <a:srgbClr val="0A0A0E"/>
                </a:solidFill>
                <a:latin typeface="黑体" panose="02010609060101010101" pitchFamily="49" charset="-122"/>
                <a:ea typeface="黑体" panose="02010609060101010101" pitchFamily="49" charset="-122"/>
              </a:rPr>
              <a:t>  </a:t>
            </a:r>
            <a:r>
              <a:rPr lang="zh-CN" altLang="en-US" sz="2800" dirty="0">
                <a:solidFill>
                  <a:srgbClr val="0A0A0E"/>
                </a:solidFill>
                <a:latin typeface="黑体" panose="02010609060101010101" pitchFamily="49" charset="-122"/>
                <a:ea typeface="黑体" panose="02010609060101010101" pitchFamily="49" charset="-122"/>
              </a:rPr>
              <a:t>分钟</a:t>
            </a:r>
            <a:r>
              <a:rPr lang="en-US" altLang="zh-CN" sz="2800" dirty="0">
                <a:solidFill>
                  <a:srgbClr val="0A0A0E"/>
                </a:solidFill>
                <a:latin typeface="黑体" panose="02010609060101010101" pitchFamily="49" charset="-122"/>
                <a:ea typeface="黑体" panose="02010609060101010101" pitchFamily="49" charset="-122"/>
              </a:rPr>
              <a:t>.</a:t>
            </a:r>
          </a:p>
        </p:txBody>
      </p:sp>
      <p:grpSp>
        <p:nvGrpSpPr>
          <p:cNvPr id="18466" name="Group 34"/>
          <p:cNvGrpSpPr/>
          <p:nvPr/>
        </p:nvGrpSpPr>
        <p:grpSpPr bwMode="auto">
          <a:xfrm>
            <a:off x="228600" y="2362200"/>
            <a:ext cx="8305800" cy="4149725"/>
            <a:chOff x="0" y="0"/>
            <a:chExt cx="5232" cy="2614"/>
          </a:xfrm>
        </p:grpSpPr>
        <p:sp>
          <p:nvSpPr>
            <p:cNvPr id="18467" name="Line 35"/>
            <p:cNvSpPr>
              <a:spLocks noChangeShapeType="1"/>
            </p:cNvSpPr>
            <p:nvPr/>
          </p:nvSpPr>
          <p:spPr bwMode="auto">
            <a:xfrm flipV="1">
              <a:off x="1491" y="0"/>
              <a:ext cx="0" cy="2614"/>
            </a:xfrm>
            <a:prstGeom prst="line">
              <a:avLst/>
            </a:prstGeom>
            <a:noFill/>
            <a:ln w="38100">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68" name="Line 36"/>
            <p:cNvSpPr>
              <a:spLocks noChangeShapeType="1"/>
            </p:cNvSpPr>
            <p:nvPr/>
          </p:nvSpPr>
          <p:spPr bwMode="auto">
            <a:xfrm>
              <a:off x="523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69" name="Line 37"/>
            <p:cNvSpPr>
              <a:spLocks noChangeShapeType="1"/>
            </p:cNvSpPr>
            <p:nvPr/>
          </p:nvSpPr>
          <p:spPr bwMode="auto">
            <a:xfrm>
              <a:off x="4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0" name="Line 38"/>
            <p:cNvSpPr>
              <a:spLocks noChangeShapeType="1"/>
            </p:cNvSpPr>
            <p:nvPr/>
          </p:nvSpPr>
          <p:spPr bwMode="auto">
            <a:xfrm>
              <a:off x="33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1" name="Line 39"/>
            <p:cNvSpPr>
              <a:spLocks noChangeShapeType="1"/>
            </p:cNvSpPr>
            <p:nvPr/>
          </p:nvSpPr>
          <p:spPr bwMode="auto">
            <a:xfrm>
              <a:off x="62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2" name="Line 40"/>
            <p:cNvSpPr>
              <a:spLocks noChangeShapeType="1"/>
            </p:cNvSpPr>
            <p:nvPr/>
          </p:nvSpPr>
          <p:spPr bwMode="auto">
            <a:xfrm>
              <a:off x="1200"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3" name="Line 41"/>
            <p:cNvSpPr>
              <a:spLocks noChangeShapeType="1"/>
            </p:cNvSpPr>
            <p:nvPr/>
          </p:nvSpPr>
          <p:spPr bwMode="auto">
            <a:xfrm>
              <a:off x="206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4" name="Line 42"/>
            <p:cNvSpPr>
              <a:spLocks noChangeShapeType="1"/>
            </p:cNvSpPr>
            <p:nvPr/>
          </p:nvSpPr>
          <p:spPr bwMode="auto">
            <a:xfrm>
              <a:off x="235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5" name="Line 43"/>
            <p:cNvSpPr>
              <a:spLocks noChangeShapeType="1"/>
            </p:cNvSpPr>
            <p:nvPr/>
          </p:nvSpPr>
          <p:spPr bwMode="auto">
            <a:xfrm>
              <a:off x="2640"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6" name="Line 44"/>
            <p:cNvSpPr>
              <a:spLocks noChangeShapeType="1"/>
            </p:cNvSpPr>
            <p:nvPr/>
          </p:nvSpPr>
          <p:spPr bwMode="auto">
            <a:xfrm>
              <a:off x="292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7" name="Line 45"/>
            <p:cNvSpPr>
              <a:spLocks noChangeShapeType="1"/>
            </p:cNvSpPr>
            <p:nvPr/>
          </p:nvSpPr>
          <p:spPr bwMode="auto">
            <a:xfrm>
              <a:off x="321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8" name="Line 46"/>
            <p:cNvSpPr>
              <a:spLocks noChangeShapeType="1"/>
            </p:cNvSpPr>
            <p:nvPr/>
          </p:nvSpPr>
          <p:spPr bwMode="auto">
            <a:xfrm>
              <a:off x="350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79" name="Line 47"/>
            <p:cNvSpPr>
              <a:spLocks noChangeShapeType="1"/>
            </p:cNvSpPr>
            <p:nvPr/>
          </p:nvSpPr>
          <p:spPr bwMode="auto">
            <a:xfrm>
              <a:off x="379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0" name="Line 48"/>
            <p:cNvSpPr>
              <a:spLocks noChangeShapeType="1"/>
            </p:cNvSpPr>
            <p:nvPr/>
          </p:nvSpPr>
          <p:spPr bwMode="auto">
            <a:xfrm>
              <a:off x="4080"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1" name="Line 49"/>
            <p:cNvSpPr>
              <a:spLocks noChangeShapeType="1"/>
            </p:cNvSpPr>
            <p:nvPr/>
          </p:nvSpPr>
          <p:spPr bwMode="auto">
            <a:xfrm>
              <a:off x="436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2" name="Line 50"/>
            <p:cNvSpPr>
              <a:spLocks noChangeShapeType="1"/>
            </p:cNvSpPr>
            <p:nvPr/>
          </p:nvSpPr>
          <p:spPr bwMode="auto">
            <a:xfrm>
              <a:off x="465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3" name="Line 51"/>
            <p:cNvSpPr>
              <a:spLocks noChangeShapeType="1"/>
            </p:cNvSpPr>
            <p:nvPr/>
          </p:nvSpPr>
          <p:spPr bwMode="auto">
            <a:xfrm>
              <a:off x="4944"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4" name="Line 52"/>
            <p:cNvSpPr>
              <a:spLocks noChangeShapeType="1"/>
            </p:cNvSpPr>
            <p:nvPr/>
          </p:nvSpPr>
          <p:spPr bwMode="auto">
            <a:xfrm>
              <a:off x="912"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5" name="Line 53"/>
            <p:cNvSpPr>
              <a:spLocks noChangeShapeType="1"/>
            </p:cNvSpPr>
            <p:nvPr/>
          </p:nvSpPr>
          <p:spPr bwMode="auto">
            <a:xfrm>
              <a:off x="1488"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6" name="Line 54"/>
            <p:cNvSpPr>
              <a:spLocks noChangeShapeType="1"/>
            </p:cNvSpPr>
            <p:nvPr/>
          </p:nvSpPr>
          <p:spPr bwMode="auto">
            <a:xfrm>
              <a:off x="1776" y="58"/>
              <a:ext cx="0" cy="2267"/>
            </a:xfrm>
            <a:prstGeom prst="line">
              <a:avLst/>
            </a:prstGeom>
            <a:noFill/>
            <a:ln w="12700">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7" name="Line 55"/>
            <p:cNvSpPr>
              <a:spLocks noChangeShapeType="1"/>
            </p:cNvSpPr>
            <p:nvPr/>
          </p:nvSpPr>
          <p:spPr bwMode="auto">
            <a:xfrm>
              <a:off x="0" y="353"/>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8" name="Line 56"/>
            <p:cNvSpPr>
              <a:spLocks noChangeShapeType="1"/>
            </p:cNvSpPr>
            <p:nvPr/>
          </p:nvSpPr>
          <p:spPr bwMode="auto">
            <a:xfrm>
              <a:off x="0" y="631"/>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89" name="Line 57"/>
            <p:cNvSpPr>
              <a:spLocks noChangeShapeType="1"/>
            </p:cNvSpPr>
            <p:nvPr/>
          </p:nvSpPr>
          <p:spPr bwMode="auto">
            <a:xfrm>
              <a:off x="0" y="910"/>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0" name="Line 58"/>
            <p:cNvSpPr>
              <a:spLocks noChangeShapeType="1"/>
            </p:cNvSpPr>
            <p:nvPr/>
          </p:nvSpPr>
          <p:spPr bwMode="auto">
            <a:xfrm>
              <a:off x="0" y="1188"/>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1" name="Line 59"/>
            <p:cNvSpPr>
              <a:spLocks noChangeShapeType="1"/>
            </p:cNvSpPr>
            <p:nvPr/>
          </p:nvSpPr>
          <p:spPr bwMode="auto">
            <a:xfrm>
              <a:off x="0" y="1466"/>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2" name="Line 60"/>
            <p:cNvSpPr>
              <a:spLocks noChangeShapeType="1"/>
            </p:cNvSpPr>
            <p:nvPr/>
          </p:nvSpPr>
          <p:spPr bwMode="auto">
            <a:xfrm>
              <a:off x="0" y="1745"/>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3" name="Line 61"/>
            <p:cNvSpPr>
              <a:spLocks noChangeShapeType="1"/>
            </p:cNvSpPr>
            <p:nvPr/>
          </p:nvSpPr>
          <p:spPr bwMode="auto">
            <a:xfrm>
              <a:off x="0" y="2023"/>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4" name="Line 62"/>
            <p:cNvSpPr>
              <a:spLocks noChangeShapeType="1"/>
            </p:cNvSpPr>
            <p:nvPr/>
          </p:nvSpPr>
          <p:spPr bwMode="auto">
            <a:xfrm>
              <a:off x="0" y="2302"/>
              <a:ext cx="5232" cy="0"/>
            </a:xfrm>
            <a:prstGeom prst="line">
              <a:avLst/>
            </a:prstGeom>
            <a:noFill/>
            <a:ln w="12700" cap="rnd">
              <a:solidFill>
                <a:srgbClr val="FF00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grpSp>
      <p:sp>
        <p:nvSpPr>
          <p:cNvPr id="18495" name="Line 63"/>
          <p:cNvSpPr>
            <a:spLocks noChangeShapeType="1"/>
          </p:cNvSpPr>
          <p:nvPr/>
        </p:nvSpPr>
        <p:spPr bwMode="auto">
          <a:xfrm flipV="1">
            <a:off x="3968750"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6" name="Line 64"/>
          <p:cNvSpPr>
            <a:spLocks noChangeShapeType="1"/>
          </p:cNvSpPr>
          <p:nvPr/>
        </p:nvSpPr>
        <p:spPr bwMode="auto">
          <a:xfrm flipV="1">
            <a:off x="763588"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7" name="Line 65"/>
          <p:cNvSpPr>
            <a:spLocks noChangeShapeType="1"/>
          </p:cNvSpPr>
          <p:nvPr/>
        </p:nvSpPr>
        <p:spPr bwMode="auto">
          <a:xfrm flipV="1">
            <a:off x="1677988"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8" name="Line 66"/>
          <p:cNvSpPr>
            <a:spLocks noChangeShapeType="1"/>
          </p:cNvSpPr>
          <p:nvPr/>
        </p:nvSpPr>
        <p:spPr bwMode="auto">
          <a:xfrm flipV="1">
            <a:off x="5802313"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499" name="Line 67"/>
          <p:cNvSpPr>
            <a:spLocks noChangeShapeType="1"/>
          </p:cNvSpPr>
          <p:nvPr/>
        </p:nvSpPr>
        <p:spPr bwMode="auto">
          <a:xfrm flipV="1">
            <a:off x="7177088"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0" name="Line 68"/>
          <p:cNvSpPr>
            <a:spLocks noChangeShapeType="1"/>
          </p:cNvSpPr>
          <p:nvPr/>
        </p:nvSpPr>
        <p:spPr bwMode="auto">
          <a:xfrm flipV="1">
            <a:off x="2595563"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1" name="Line 69"/>
          <p:cNvSpPr>
            <a:spLocks noChangeShapeType="1"/>
          </p:cNvSpPr>
          <p:nvPr/>
        </p:nvSpPr>
        <p:spPr bwMode="auto">
          <a:xfrm flipV="1">
            <a:off x="3052763"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2" name="Line 70"/>
          <p:cNvSpPr>
            <a:spLocks noChangeShapeType="1"/>
          </p:cNvSpPr>
          <p:nvPr/>
        </p:nvSpPr>
        <p:spPr bwMode="auto">
          <a:xfrm flipV="1">
            <a:off x="304800"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3" name="Line 71"/>
          <p:cNvSpPr>
            <a:spLocks noChangeShapeType="1"/>
          </p:cNvSpPr>
          <p:nvPr/>
        </p:nvSpPr>
        <p:spPr bwMode="auto">
          <a:xfrm flipV="1">
            <a:off x="1220788"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4" name="Line 72"/>
          <p:cNvSpPr>
            <a:spLocks noChangeShapeType="1"/>
          </p:cNvSpPr>
          <p:nvPr/>
        </p:nvSpPr>
        <p:spPr bwMode="auto">
          <a:xfrm flipV="1">
            <a:off x="4886325"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5" name="Line 73"/>
          <p:cNvSpPr>
            <a:spLocks noChangeShapeType="1"/>
          </p:cNvSpPr>
          <p:nvPr/>
        </p:nvSpPr>
        <p:spPr bwMode="auto">
          <a:xfrm flipV="1">
            <a:off x="6716713"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6" name="Line 74"/>
          <p:cNvSpPr>
            <a:spLocks noChangeShapeType="1"/>
          </p:cNvSpPr>
          <p:nvPr/>
        </p:nvSpPr>
        <p:spPr bwMode="auto">
          <a:xfrm flipV="1">
            <a:off x="2138363"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7" name="Line 75"/>
          <p:cNvSpPr>
            <a:spLocks noChangeShapeType="1"/>
          </p:cNvSpPr>
          <p:nvPr/>
        </p:nvSpPr>
        <p:spPr bwMode="auto">
          <a:xfrm flipV="1">
            <a:off x="7634288"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8" name="Line 76"/>
          <p:cNvSpPr>
            <a:spLocks noChangeShapeType="1"/>
          </p:cNvSpPr>
          <p:nvPr/>
        </p:nvSpPr>
        <p:spPr bwMode="auto">
          <a:xfrm flipV="1">
            <a:off x="8091488"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09" name="Line 77"/>
          <p:cNvSpPr>
            <a:spLocks noChangeShapeType="1"/>
          </p:cNvSpPr>
          <p:nvPr/>
        </p:nvSpPr>
        <p:spPr bwMode="auto">
          <a:xfrm flipV="1">
            <a:off x="4429125"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10" name="Line 78"/>
          <p:cNvSpPr>
            <a:spLocks noChangeShapeType="1"/>
          </p:cNvSpPr>
          <p:nvPr/>
        </p:nvSpPr>
        <p:spPr bwMode="auto">
          <a:xfrm flipV="1">
            <a:off x="6259513"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11" name="Line 79"/>
          <p:cNvSpPr>
            <a:spLocks noChangeShapeType="1"/>
          </p:cNvSpPr>
          <p:nvPr/>
        </p:nvSpPr>
        <p:spPr bwMode="auto">
          <a:xfrm flipV="1">
            <a:off x="3511550"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12" name="Line 80"/>
          <p:cNvSpPr>
            <a:spLocks noChangeShapeType="1"/>
          </p:cNvSpPr>
          <p:nvPr/>
        </p:nvSpPr>
        <p:spPr bwMode="auto">
          <a:xfrm flipV="1">
            <a:off x="5343525" y="5902325"/>
            <a:ext cx="0" cy="1524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13" name="Text Box 81"/>
          <p:cNvSpPr txBox="1">
            <a:spLocks noChangeArrowheads="1"/>
          </p:cNvSpPr>
          <p:nvPr/>
        </p:nvSpPr>
        <p:spPr bwMode="auto">
          <a:xfrm>
            <a:off x="1981200" y="5997575"/>
            <a:ext cx="387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a:t>
            </a:r>
          </a:p>
        </p:txBody>
      </p:sp>
      <p:sp>
        <p:nvSpPr>
          <p:cNvPr id="18514" name="Text Box 82"/>
          <p:cNvSpPr txBox="1">
            <a:spLocks noChangeArrowheads="1"/>
          </p:cNvSpPr>
          <p:nvPr/>
        </p:nvSpPr>
        <p:spPr bwMode="auto">
          <a:xfrm>
            <a:off x="7924800" y="6011863"/>
            <a:ext cx="438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12</a:t>
            </a:r>
          </a:p>
        </p:txBody>
      </p:sp>
      <p:sp>
        <p:nvSpPr>
          <p:cNvPr id="18515" name="Text Box 83"/>
          <p:cNvSpPr txBox="1">
            <a:spLocks noChangeArrowheads="1"/>
          </p:cNvSpPr>
          <p:nvPr/>
        </p:nvSpPr>
        <p:spPr bwMode="auto">
          <a:xfrm>
            <a:off x="6553200" y="6011863"/>
            <a:ext cx="311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9</a:t>
            </a:r>
          </a:p>
        </p:txBody>
      </p:sp>
      <p:sp>
        <p:nvSpPr>
          <p:cNvPr id="18516" name="Text Box 84"/>
          <p:cNvSpPr txBox="1">
            <a:spLocks noChangeArrowheads="1"/>
          </p:cNvSpPr>
          <p:nvPr/>
        </p:nvSpPr>
        <p:spPr bwMode="auto">
          <a:xfrm>
            <a:off x="7010400" y="5997575"/>
            <a:ext cx="438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10</a:t>
            </a:r>
          </a:p>
        </p:txBody>
      </p:sp>
      <p:sp>
        <p:nvSpPr>
          <p:cNvPr id="18517" name="Text Box 85"/>
          <p:cNvSpPr txBox="1">
            <a:spLocks noChangeArrowheads="1"/>
          </p:cNvSpPr>
          <p:nvPr/>
        </p:nvSpPr>
        <p:spPr bwMode="auto">
          <a:xfrm>
            <a:off x="7467600" y="6011863"/>
            <a:ext cx="43815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11</a:t>
            </a:r>
          </a:p>
        </p:txBody>
      </p:sp>
      <p:sp>
        <p:nvSpPr>
          <p:cNvPr id="18518" name="Text Box 86"/>
          <p:cNvSpPr txBox="1">
            <a:spLocks noChangeArrowheads="1"/>
          </p:cNvSpPr>
          <p:nvPr/>
        </p:nvSpPr>
        <p:spPr bwMode="auto">
          <a:xfrm>
            <a:off x="1066800" y="5997575"/>
            <a:ext cx="387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-3</a:t>
            </a:r>
          </a:p>
        </p:txBody>
      </p:sp>
      <p:sp>
        <p:nvSpPr>
          <p:cNvPr id="18519" name="Text Box 87"/>
          <p:cNvSpPr txBox="1">
            <a:spLocks noChangeArrowheads="1"/>
          </p:cNvSpPr>
          <p:nvPr/>
        </p:nvSpPr>
        <p:spPr bwMode="auto">
          <a:xfrm>
            <a:off x="1524000" y="5997575"/>
            <a:ext cx="387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-2</a:t>
            </a:r>
          </a:p>
        </p:txBody>
      </p:sp>
      <p:sp>
        <p:nvSpPr>
          <p:cNvPr id="18520" name="Oval 88"/>
          <p:cNvSpPr>
            <a:spLocks noChangeArrowheads="1"/>
          </p:cNvSpPr>
          <p:nvPr/>
        </p:nvSpPr>
        <p:spPr bwMode="auto">
          <a:xfrm>
            <a:off x="5283200" y="3752850"/>
            <a:ext cx="107950" cy="107950"/>
          </a:xfrm>
          <a:prstGeom prst="ellipse">
            <a:avLst/>
          </a:prstGeom>
          <a:solidFill>
            <a:srgbClr val="FF00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21" name="Oval 89"/>
          <p:cNvSpPr>
            <a:spLocks noChangeArrowheads="1"/>
          </p:cNvSpPr>
          <p:nvPr/>
        </p:nvSpPr>
        <p:spPr bwMode="auto">
          <a:xfrm>
            <a:off x="7108825" y="3749675"/>
            <a:ext cx="107950" cy="107950"/>
          </a:xfrm>
          <a:prstGeom prst="ellipse">
            <a:avLst/>
          </a:prstGeom>
          <a:solidFill>
            <a:srgbClr val="FF00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22" name="Oval 90"/>
          <p:cNvSpPr>
            <a:spLocks noChangeArrowheads="1"/>
          </p:cNvSpPr>
          <p:nvPr/>
        </p:nvSpPr>
        <p:spPr bwMode="auto">
          <a:xfrm>
            <a:off x="2540000" y="5959475"/>
            <a:ext cx="107950" cy="107950"/>
          </a:xfrm>
          <a:prstGeom prst="ellipse">
            <a:avLst/>
          </a:prstGeom>
          <a:solidFill>
            <a:srgbClr val="FF00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23" name="Text Box 91"/>
          <p:cNvSpPr txBox="1">
            <a:spLocks noChangeArrowheads="1"/>
          </p:cNvSpPr>
          <p:nvPr/>
        </p:nvSpPr>
        <p:spPr bwMode="auto">
          <a:xfrm>
            <a:off x="6743700" y="342900"/>
            <a:ext cx="9906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99"/>
                </a:solidFill>
                <a:latin typeface="黑体" panose="02010609060101010101" pitchFamily="49" charset="-122"/>
                <a:ea typeface="黑体" panose="02010609060101010101" pitchFamily="49" charset="-122"/>
              </a:rPr>
              <a:t>40</a:t>
            </a:r>
          </a:p>
        </p:txBody>
      </p:sp>
      <p:sp>
        <p:nvSpPr>
          <p:cNvPr id="18524" name="Text Box 92"/>
          <p:cNvSpPr txBox="1">
            <a:spLocks noChangeArrowheads="1"/>
          </p:cNvSpPr>
          <p:nvPr/>
        </p:nvSpPr>
        <p:spPr bwMode="auto">
          <a:xfrm>
            <a:off x="6991350" y="1771650"/>
            <a:ext cx="4572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99"/>
                </a:solidFill>
                <a:latin typeface="宋体" panose="02010600030101010101" pitchFamily="2" charset="-122"/>
              </a:rPr>
              <a:t>4</a:t>
            </a:r>
          </a:p>
        </p:txBody>
      </p:sp>
      <p:sp>
        <p:nvSpPr>
          <p:cNvPr id="18525" name="Line 93"/>
          <p:cNvSpPr>
            <a:spLocks noChangeShapeType="1"/>
          </p:cNvSpPr>
          <p:nvPr/>
        </p:nvSpPr>
        <p:spPr bwMode="auto">
          <a:xfrm flipV="1">
            <a:off x="762000" y="3787775"/>
            <a:ext cx="4570413" cy="2232025"/>
          </a:xfrm>
          <a:prstGeom prst="line">
            <a:avLst/>
          </a:prstGeom>
          <a:noFill/>
          <a:ln w="38100">
            <a:solidFill>
              <a:srgbClr val="FF3399"/>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26" name="Line 94"/>
          <p:cNvSpPr>
            <a:spLocks noChangeShapeType="1"/>
          </p:cNvSpPr>
          <p:nvPr/>
        </p:nvSpPr>
        <p:spPr bwMode="auto">
          <a:xfrm>
            <a:off x="5334000" y="3787775"/>
            <a:ext cx="0" cy="914400"/>
          </a:xfrm>
          <a:prstGeom prst="line">
            <a:avLst/>
          </a:prstGeom>
          <a:noFill/>
          <a:ln w="50800">
            <a:solidFill>
              <a:schemeClr val="tx1"/>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27" name="Line 95"/>
          <p:cNvSpPr>
            <a:spLocks noChangeShapeType="1"/>
          </p:cNvSpPr>
          <p:nvPr/>
        </p:nvSpPr>
        <p:spPr bwMode="auto">
          <a:xfrm flipH="1" flipV="1">
            <a:off x="2590800" y="3802063"/>
            <a:ext cx="2773363" cy="58737"/>
          </a:xfrm>
          <a:prstGeom prst="line">
            <a:avLst/>
          </a:prstGeom>
          <a:noFill/>
          <a:ln w="50800">
            <a:solidFill>
              <a:srgbClr val="9933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28" name="Line 96"/>
          <p:cNvSpPr>
            <a:spLocks noChangeShapeType="1"/>
          </p:cNvSpPr>
          <p:nvPr/>
        </p:nvSpPr>
        <p:spPr bwMode="auto">
          <a:xfrm flipH="1">
            <a:off x="2590800" y="4689475"/>
            <a:ext cx="2743200" cy="0"/>
          </a:xfrm>
          <a:prstGeom prst="line">
            <a:avLst/>
          </a:prstGeom>
          <a:noFill/>
          <a:ln w="50800">
            <a:solidFill>
              <a:srgbClr val="993300"/>
            </a:solidFill>
            <a:prstDash val="sysDot"/>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29" name="Oval 97"/>
          <p:cNvSpPr>
            <a:spLocks noChangeArrowheads="1"/>
          </p:cNvSpPr>
          <p:nvPr/>
        </p:nvSpPr>
        <p:spPr bwMode="auto">
          <a:xfrm>
            <a:off x="5283200" y="4635500"/>
            <a:ext cx="107950" cy="107950"/>
          </a:xfrm>
          <a:prstGeom prst="ellipse">
            <a:avLst/>
          </a:prstGeom>
          <a:solidFill>
            <a:srgbClr val="FF00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30" name="Text Box 98"/>
          <p:cNvSpPr txBox="1">
            <a:spLocks noChangeArrowheads="1"/>
          </p:cNvSpPr>
          <p:nvPr/>
        </p:nvSpPr>
        <p:spPr bwMode="auto">
          <a:xfrm>
            <a:off x="552450" y="6003925"/>
            <a:ext cx="3873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buFont typeface="Arial" panose="020B0604020202020204" pitchFamily="34" charset="0"/>
              <a:buNone/>
            </a:pPr>
            <a:r>
              <a:rPr lang="en-US" altLang="zh-CN" sz="2400" b="1">
                <a:solidFill>
                  <a:srgbClr val="000000"/>
                </a:solidFill>
                <a:latin typeface="Times New Roman" panose="02020603050405020304" pitchFamily="18" charset="0"/>
              </a:rPr>
              <a:t>-4</a:t>
            </a:r>
          </a:p>
        </p:txBody>
      </p:sp>
      <p:sp>
        <p:nvSpPr>
          <p:cNvPr id="18531" name="Oval 99"/>
          <p:cNvSpPr>
            <a:spLocks noChangeArrowheads="1"/>
          </p:cNvSpPr>
          <p:nvPr/>
        </p:nvSpPr>
        <p:spPr bwMode="auto">
          <a:xfrm>
            <a:off x="2540000" y="5080000"/>
            <a:ext cx="107950" cy="107950"/>
          </a:xfrm>
          <a:prstGeom prst="ellipse">
            <a:avLst/>
          </a:prstGeom>
          <a:solidFill>
            <a:srgbClr val="3366FF"/>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32" name="Oval 100"/>
          <p:cNvSpPr>
            <a:spLocks noChangeArrowheads="1"/>
          </p:cNvSpPr>
          <p:nvPr/>
        </p:nvSpPr>
        <p:spPr bwMode="auto">
          <a:xfrm>
            <a:off x="2536825" y="4632325"/>
            <a:ext cx="107950" cy="107950"/>
          </a:xfrm>
          <a:prstGeom prst="ellipse">
            <a:avLst/>
          </a:prstGeom>
          <a:solidFill>
            <a:srgbClr val="FF0000"/>
          </a:solidFill>
          <a:ln w="9525">
            <a:solidFill>
              <a:srgbClr val="FF0000"/>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33" name="Oval 101"/>
          <p:cNvSpPr>
            <a:spLocks noChangeArrowheads="1"/>
          </p:cNvSpPr>
          <p:nvPr/>
        </p:nvSpPr>
        <p:spPr bwMode="auto">
          <a:xfrm>
            <a:off x="2536825" y="3752850"/>
            <a:ext cx="107950" cy="107950"/>
          </a:xfrm>
          <a:prstGeom prst="ellipse">
            <a:avLst/>
          </a:prstGeom>
          <a:solidFill>
            <a:srgbClr val="FF0000"/>
          </a:solidFill>
          <a:ln w="9525">
            <a:solidFill>
              <a:srgbClr val="FF0000"/>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34" name="Oval 102"/>
          <p:cNvSpPr>
            <a:spLocks noChangeArrowheads="1"/>
          </p:cNvSpPr>
          <p:nvPr/>
        </p:nvSpPr>
        <p:spPr bwMode="auto">
          <a:xfrm>
            <a:off x="708025" y="5959475"/>
            <a:ext cx="107950" cy="107950"/>
          </a:xfrm>
          <a:prstGeom prst="ellipse">
            <a:avLst/>
          </a:prstGeom>
          <a:solidFill>
            <a:srgbClr val="99CC00"/>
          </a:solidFill>
          <a:ln w="9525">
            <a:solidFill>
              <a:schemeClr val="tx1"/>
            </a:solidFill>
            <a:round/>
          </a:ln>
        </p:spPr>
        <p:txBody>
          <a:bodyPr wrap="none" anchor="ctr"/>
          <a:lstStyle/>
          <a:p>
            <a:pPr fontAlgn="base">
              <a:spcBef>
                <a:spcPct val="0"/>
              </a:spcBef>
              <a:spcAft>
                <a:spcPct val="0"/>
              </a:spcAft>
            </a:pPr>
            <a:endParaRPr lang="zh-CN" altLang="en-US">
              <a:solidFill>
                <a:srgbClr val="000000"/>
              </a:solidFill>
            </a:endParaRPr>
          </a:p>
        </p:txBody>
      </p:sp>
      <p:sp>
        <p:nvSpPr>
          <p:cNvPr id="18535" name="Line 103"/>
          <p:cNvSpPr>
            <a:spLocks noChangeShapeType="1"/>
          </p:cNvSpPr>
          <p:nvPr/>
        </p:nvSpPr>
        <p:spPr bwMode="auto">
          <a:xfrm flipV="1">
            <a:off x="363538" y="2417763"/>
            <a:ext cx="9140825" cy="4462462"/>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36" name="Line 104"/>
          <p:cNvSpPr>
            <a:spLocks noChangeShapeType="1"/>
          </p:cNvSpPr>
          <p:nvPr/>
        </p:nvSpPr>
        <p:spPr bwMode="auto">
          <a:xfrm flipV="1">
            <a:off x="-58738" y="2417763"/>
            <a:ext cx="9102726" cy="4462462"/>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37" name="Line 105"/>
          <p:cNvSpPr>
            <a:spLocks noChangeShapeType="1"/>
          </p:cNvSpPr>
          <p:nvPr/>
        </p:nvSpPr>
        <p:spPr bwMode="auto">
          <a:xfrm flipV="1">
            <a:off x="-517525" y="2417763"/>
            <a:ext cx="9102725" cy="4462462"/>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38" name="Line 106"/>
          <p:cNvSpPr>
            <a:spLocks noChangeShapeType="1"/>
          </p:cNvSpPr>
          <p:nvPr/>
        </p:nvSpPr>
        <p:spPr bwMode="auto">
          <a:xfrm flipV="1">
            <a:off x="593725" y="2417763"/>
            <a:ext cx="9144000" cy="4446587"/>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39" name="Line 107"/>
          <p:cNvSpPr>
            <a:spLocks noChangeShapeType="1"/>
          </p:cNvSpPr>
          <p:nvPr/>
        </p:nvSpPr>
        <p:spPr bwMode="auto">
          <a:xfrm flipV="1">
            <a:off x="133350" y="2417763"/>
            <a:ext cx="9140825" cy="4462462"/>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40" name="Line 108"/>
          <p:cNvSpPr>
            <a:spLocks noChangeShapeType="1"/>
          </p:cNvSpPr>
          <p:nvPr/>
        </p:nvSpPr>
        <p:spPr bwMode="auto">
          <a:xfrm flipV="1">
            <a:off x="-287338" y="2417763"/>
            <a:ext cx="9102726" cy="4462462"/>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41" name="Line 109"/>
          <p:cNvSpPr>
            <a:spLocks noChangeShapeType="1"/>
          </p:cNvSpPr>
          <p:nvPr/>
        </p:nvSpPr>
        <p:spPr bwMode="auto">
          <a:xfrm flipV="1">
            <a:off x="-747713" y="2417763"/>
            <a:ext cx="9102726" cy="4462462"/>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42" name="Line 110"/>
          <p:cNvSpPr>
            <a:spLocks noChangeShapeType="1"/>
          </p:cNvSpPr>
          <p:nvPr/>
        </p:nvSpPr>
        <p:spPr bwMode="auto">
          <a:xfrm flipV="1">
            <a:off x="825500" y="2416175"/>
            <a:ext cx="9140825" cy="4462463"/>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43" name="Line 111"/>
          <p:cNvSpPr>
            <a:spLocks noChangeShapeType="1"/>
          </p:cNvSpPr>
          <p:nvPr/>
        </p:nvSpPr>
        <p:spPr bwMode="auto">
          <a:xfrm flipV="1">
            <a:off x="-935038" y="2395538"/>
            <a:ext cx="9102726" cy="4462462"/>
          </a:xfrm>
          <a:prstGeom prst="line">
            <a:avLst/>
          </a:prstGeom>
          <a:noFill/>
          <a:ln w="38100">
            <a:solidFill>
              <a:srgbClr val="FF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8544" name="Text Box 112"/>
          <p:cNvSpPr txBox="1">
            <a:spLocks noChangeArrowheads="1"/>
          </p:cNvSpPr>
          <p:nvPr/>
        </p:nvSpPr>
        <p:spPr bwMode="auto">
          <a:xfrm>
            <a:off x="7010400" y="1066800"/>
            <a:ext cx="9906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800" b="1">
                <a:solidFill>
                  <a:srgbClr val="FF3399"/>
                </a:solidFill>
                <a:latin typeface="黑体" panose="02010609060101010101" pitchFamily="49" charset="-122"/>
                <a:ea typeface="黑体" panose="02010609060101010101" pitchFamily="49" charset="-122"/>
              </a:rPr>
              <a:t>40</a:t>
            </a:r>
          </a:p>
        </p:txBody>
      </p:sp>
    </p:spTree>
  </p:cSld>
  <p:clrMapOvr>
    <a:masterClrMapping/>
  </p:clrMapOvr>
  <p:transition advClick="0" advTm="10000">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fill="hold">
                                          <p:stCondLst>
                                            <p:cond delay="498"/>
                                          </p:stCondLst>
                                        </p:cTn>
                                        <p:tgtEl>
                                          <p:spTgt spid="18533"/>
                                        </p:tgtEl>
                                        <p:attrNameLst>
                                          <p:attrName>style.visibility</p:attrName>
                                        </p:attrNameLst>
                                      </p:cBhvr>
                                      <p:to>
                                        <p:strVal val="visible"/>
                                      </p:to>
                                    </p:set>
                                  </p:childTnLst>
                                </p:cTn>
                              </p:par>
                            </p:childTnLst>
                          </p:cTn>
                        </p:par>
                        <p:par>
                          <p:cTn id="7" fill="hold">
                            <p:stCondLst>
                              <p:cond delay="500"/>
                            </p:stCondLst>
                            <p:childTnLst>
                              <p:par>
                                <p:cTn id="8" presetID="22" presetClass="entr" presetSubtype="8" fill="hold" grpId="0" nodeType="afterEffect">
                                  <p:stCondLst>
                                    <p:cond delay="1000"/>
                                  </p:stCondLst>
                                  <p:childTnLst>
                                    <p:set>
                                      <p:cBhvr>
                                        <p:cTn id="9" fill="hold">
                                          <p:stCondLst>
                                            <p:cond delay="0"/>
                                          </p:stCondLst>
                                        </p:cTn>
                                        <p:tgtEl>
                                          <p:spTgt spid="18527"/>
                                        </p:tgtEl>
                                        <p:attrNameLst>
                                          <p:attrName>style.visibility</p:attrName>
                                        </p:attrNameLst>
                                      </p:cBhvr>
                                      <p:to>
                                        <p:strVal val="visible"/>
                                      </p:to>
                                    </p:set>
                                    <p:animEffect transition="in" filter="wipe(left)">
                                      <p:cBhvr>
                                        <p:cTn id="10" dur="500"/>
                                        <p:tgtEl>
                                          <p:spTgt spid="18527"/>
                                        </p:tgtEl>
                                      </p:cBhvr>
                                    </p:animEffect>
                                  </p:childTnLst>
                                </p:cTn>
                              </p:par>
                            </p:childTnLst>
                          </p:cTn>
                        </p:par>
                        <p:par>
                          <p:cTn id="11" fill="hold">
                            <p:stCondLst>
                              <p:cond delay="2000"/>
                            </p:stCondLst>
                            <p:childTnLst>
                              <p:par>
                                <p:cTn id="12" presetID="22" presetClass="entr" presetSubtype="1" fill="hold" grpId="0" nodeType="afterEffect">
                                  <p:stCondLst>
                                    <p:cond delay="1000"/>
                                  </p:stCondLst>
                                  <p:childTnLst>
                                    <p:set>
                                      <p:cBhvr>
                                        <p:cTn id="13" fill="hold">
                                          <p:stCondLst>
                                            <p:cond delay="0"/>
                                          </p:stCondLst>
                                        </p:cTn>
                                        <p:tgtEl>
                                          <p:spTgt spid="18526"/>
                                        </p:tgtEl>
                                        <p:attrNameLst>
                                          <p:attrName>style.visibility</p:attrName>
                                        </p:attrNameLst>
                                      </p:cBhvr>
                                      <p:to>
                                        <p:strVal val="visible"/>
                                      </p:to>
                                    </p:set>
                                    <p:animEffect transition="in" filter="wipe(up)">
                                      <p:cBhvr>
                                        <p:cTn id="14" dur="500"/>
                                        <p:tgtEl>
                                          <p:spTgt spid="18526"/>
                                        </p:tgtEl>
                                      </p:cBhvr>
                                    </p:animEffect>
                                  </p:childTnLst>
                                </p:cTn>
                              </p:par>
                            </p:childTnLst>
                          </p:cTn>
                        </p:par>
                        <p:par>
                          <p:cTn id="15" fill="hold">
                            <p:stCondLst>
                              <p:cond delay="3500"/>
                            </p:stCondLst>
                            <p:childTnLst>
                              <p:par>
                                <p:cTn id="16" presetID="1" presetClass="entr" presetSubtype="0" fill="hold" grpId="0" nodeType="afterEffect">
                                  <p:stCondLst>
                                    <p:cond delay="1000"/>
                                  </p:stCondLst>
                                  <p:childTnLst>
                                    <p:set>
                                      <p:cBhvr>
                                        <p:cTn id="17" fill="hold">
                                          <p:stCondLst>
                                            <p:cond delay="498"/>
                                          </p:stCondLst>
                                        </p:cTn>
                                        <p:tgtEl>
                                          <p:spTgt spid="18529"/>
                                        </p:tgtEl>
                                        <p:attrNameLst>
                                          <p:attrName>style.visibility</p:attrName>
                                        </p:attrNameLst>
                                      </p:cBhvr>
                                      <p:to>
                                        <p:strVal val="visible"/>
                                      </p:to>
                                    </p:set>
                                  </p:childTnLst>
                                </p:cTn>
                              </p:par>
                            </p:childTnLst>
                          </p:cTn>
                        </p:par>
                        <p:par>
                          <p:cTn id="18" fill="hold">
                            <p:stCondLst>
                              <p:cond delay="5000"/>
                            </p:stCondLst>
                            <p:childTnLst>
                              <p:par>
                                <p:cTn id="19" presetID="22" presetClass="entr" presetSubtype="2" fill="hold" grpId="0" nodeType="afterEffect">
                                  <p:stCondLst>
                                    <p:cond delay="1000"/>
                                  </p:stCondLst>
                                  <p:childTnLst>
                                    <p:set>
                                      <p:cBhvr>
                                        <p:cTn id="20" fill="hold">
                                          <p:stCondLst>
                                            <p:cond delay="0"/>
                                          </p:stCondLst>
                                        </p:cTn>
                                        <p:tgtEl>
                                          <p:spTgt spid="18528"/>
                                        </p:tgtEl>
                                        <p:attrNameLst>
                                          <p:attrName>style.visibility</p:attrName>
                                        </p:attrNameLst>
                                      </p:cBhvr>
                                      <p:to>
                                        <p:strVal val="visible"/>
                                      </p:to>
                                    </p:set>
                                    <p:animEffect transition="in" filter="wipe(right)">
                                      <p:cBhvr>
                                        <p:cTn id="21" dur="500"/>
                                        <p:tgtEl>
                                          <p:spTgt spid="18528"/>
                                        </p:tgtEl>
                                      </p:cBhvr>
                                    </p:animEffect>
                                  </p:childTnLst>
                                </p:cTn>
                              </p:par>
                            </p:childTnLst>
                          </p:cTn>
                        </p:par>
                        <p:par>
                          <p:cTn id="22" fill="hold">
                            <p:stCondLst>
                              <p:cond delay="6500"/>
                            </p:stCondLst>
                            <p:childTnLst>
                              <p:par>
                                <p:cTn id="23" presetID="1" presetClass="entr" presetSubtype="0" fill="hold" grpId="0" nodeType="afterEffect">
                                  <p:stCondLst>
                                    <p:cond delay="1000"/>
                                  </p:stCondLst>
                                  <p:childTnLst>
                                    <p:set>
                                      <p:cBhvr>
                                        <p:cTn id="24" fill="hold">
                                          <p:stCondLst>
                                            <p:cond delay="498"/>
                                          </p:stCondLst>
                                        </p:cTn>
                                        <p:tgtEl>
                                          <p:spTgt spid="185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fill="hold">
                                          <p:stCondLst>
                                            <p:cond delay="498"/>
                                          </p:stCondLst>
                                        </p:cTn>
                                        <p:tgtEl>
                                          <p:spTgt spid="18523"/>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grpId="0" nodeType="afterEffect">
                                  <p:stCondLst>
                                    <p:cond delay="1000"/>
                                  </p:stCondLst>
                                  <p:childTnLst>
                                    <p:set>
                                      <p:cBhvr>
                                        <p:cTn id="31" fill="hold">
                                          <p:stCondLst>
                                            <p:cond delay="498"/>
                                          </p:stCondLst>
                                        </p:cTn>
                                        <p:tgtEl>
                                          <p:spTgt spid="1846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42" fill="hold" grpId="0" nodeType="clickEffect">
                                  <p:stCondLst>
                                    <p:cond delay="0"/>
                                  </p:stCondLst>
                                  <p:childTnLst>
                                    <p:set>
                                      <p:cBhvr>
                                        <p:cTn id="35" fill="hold">
                                          <p:stCondLst>
                                            <p:cond delay="0"/>
                                          </p:stCondLst>
                                        </p:cTn>
                                        <p:tgtEl>
                                          <p:spTgt spid="18542"/>
                                        </p:tgtEl>
                                        <p:attrNameLst>
                                          <p:attrName>style.visibility</p:attrName>
                                        </p:attrNameLst>
                                      </p:cBhvr>
                                      <p:to>
                                        <p:strVal val="visible"/>
                                      </p:to>
                                    </p:set>
                                    <p:animEffect transition="in" filter="barn(outHorizontal)">
                                      <p:cBhvr>
                                        <p:cTn id="36" dur="500"/>
                                        <p:tgtEl>
                                          <p:spTgt spid="18542"/>
                                        </p:tgtEl>
                                      </p:cBhvr>
                                    </p:animEffect>
                                  </p:childTnLst>
                                  <p:subTnLst>
                                    <p:set>
                                      <p:cBhvr override="childStyle">
                                        <p:cTn dur="1" fill="hold" display="0" masterRel="nextClick" afterEffect="1"/>
                                        <p:tgtEl>
                                          <p:spTgt spid="18542"/>
                                        </p:tgtEl>
                                        <p:attrNameLst>
                                          <p:attrName>style.visibility</p:attrName>
                                        </p:attrNameLst>
                                      </p:cBhvr>
                                      <p:to>
                                        <p:strVal val="hidden"/>
                                      </p:to>
                                    </p:set>
                                  </p:subTnLst>
                                </p:cTn>
                              </p:par>
                            </p:childTnLst>
                          </p:cTn>
                        </p:par>
                        <p:par>
                          <p:cTn id="37" fill="hold">
                            <p:stCondLst>
                              <p:cond delay="500"/>
                            </p:stCondLst>
                            <p:childTnLst>
                              <p:par>
                                <p:cTn id="38" presetID="1" presetClass="entr" presetSubtype="0" fill="hold" grpId="0" nodeType="afterEffect">
                                  <p:stCondLst>
                                    <p:cond delay="2000"/>
                                  </p:stCondLst>
                                  <p:childTnLst>
                                    <p:set>
                                      <p:cBhvr>
                                        <p:cTn id="39" fill="hold">
                                          <p:stCondLst>
                                            <p:cond delay="498"/>
                                          </p:stCondLst>
                                        </p:cTn>
                                        <p:tgtEl>
                                          <p:spTgt spid="18538"/>
                                        </p:tgtEl>
                                        <p:attrNameLst>
                                          <p:attrName>style.visibility</p:attrName>
                                        </p:attrNameLst>
                                      </p:cBhvr>
                                      <p:to>
                                        <p:strVal val="visible"/>
                                      </p:to>
                                    </p:set>
                                  </p:childTnLst>
                                  <p:subTnLst>
                                    <p:set>
                                      <p:cBhvr override="childStyle">
                                        <p:cTn dur="1" fill="hold" display="0" masterRel="nextClick" afterEffect="1"/>
                                        <p:tgtEl>
                                          <p:spTgt spid="18538"/>
                                        </p:tgtEl>
                                        <p:attrNameLst>
                                          <p:attrName>style.visibility</p:attrName>
                                        </p:attrNameLst>
                                      </p:cBhvr>
                                      <p:to>
                                        <p:strVal val="hidden"/>
                                      </p:to>
                                    </p:set>
                                  </p:subTnLst>
                                </p:cTn>
                              </p:par>
                            </p:childTnLst>
                          </p:cTn>
                        </p:par>
                        <p:par>
                          <p:cTn id="40" fill="hold">
                            <p:stCondLst>
                              <p:cond delay="3000"/>
                            </p:stCondLst>
                            <p:childTnLst>
                              <p:par>
                                <p:cTn id="41" presetID="1" presetClass="entr" presetSubtype="0" fill="hold" grpId="0" nodeType="afterEffect">
                                  <p:stCondLst>
                                    <p:cond delay="0"/>
                                  </p:stCondLst>
                                  <p:childTnLst>
                                    <p:set>
                                      <p:cBhvr>
                                        <p:cTn id="42" fill="hold">
                                          <p:stCondLst>
                                            <p:cond delay="498"/>
                                          </p:stCondLst>
                                        </p:cTn>
                                        <p:tgtEl>
                                          <p:spTgt spid="18535"/>
                                        </p:tgtEl>
                                        <p:attrNameLst>
                                          <p:attrName>style.visibility</p:attrName>
                                        </p:attrNameLst>
                                      </p:cBhvr>
                                      <p:to>
                                        <p:strVal val="visible"/>
                                      </p:to>
                                    </p:set>
                                  </p:childTnLst>
                                  <p:subTnLst>
                                    <p:set>
                                      <p:cBhvr override="childStyle">
                                        <p:cTn dur="1" fill="hold" display="0" masterRel="nextClick" afterEffect="1"/>
                                        <p:tgtEl>
                                          <p:spTgt spid="18535"/>
                                        </p:tgtEl>
                                        <p:attrNameLst>
                                          <p:attrName>style.visibility</p:attrName>
                                        </p:attrNameLst>
                                      </p:cBhvr>
                                      <p:to>
                                        <p:strVal val="hidden"/>
                                      </p:to>
                                    </p:set>
                                  </p:subTnLst>
                                </p:cTn>
                              </p:par>
                            </p:childTnLst>
                          </p:cTn>
                        </p:par>
                        <p:par>
                          <p:cTn id="43" fill="hold">
                            <p:stCondLst>
                              <p:cond delay="3500"/>
                            </p:stCondLst>
                            <p:childTnLst>
                              <p:par>
                                <p:cTn id="44" presetID="1" presetClass="entr" presetSubtype="0" fill="hold" grpId="0" nodeType="afterEffect">
                                  <p:stCondLst>
                                    <p:cond delay="0"/>
                                  </p:stCondLst>
                                  <p:childTnLst>
                                    <p:set>
                                      <p:cBhvr>
                                        <p:cTn id="45" fill="hold">
                                          <p:stCondLst>
                                            <p:cond delay="498"/>
                                          </p:stCondLst>
                                        </p:cTn>
                                        <p:tgtEl>
                                          <p:spTgt spid="18539"/>
                                        </p:tgtEl>
                                        <p:attrNameLst>
                                          <p:attrName>style.visibility</p:attrName>
                                        </p:attrNameLst>
                                      </p:cBhvr>
                                      <p:to>
                                        <p:strVal val="visible"/>
                                      </p:to>
                                    </p:set>
                                  </p:childTnLst>
                                  <p:subTnLst>
                                    <p:set>
                                      <p:cBhvr override="childStyle">
                                        <p:cTn dur="1" fill="hold" display="0" masterRel="nextClick" afterEffect="1"/>
                                        <p:tgtEl>
                                          <p:spTgt spid="18539"/>
                                        </p:tgtEl>
                                        <p:attrNameLst>
                                          <p:attrName>style.visibility</p:attrName>
                                        </p:attrNameLst>
                                      </p:cBhvr>
                                      <p:to>
                                        <p:strVal val="hidden"/>
                                      </p:to>
                                    </p:set>
                                  </p:subTnLst>
                                </p:cTn>
                              </p:par>
                            </p:childTnLst>
                          </p:cTn>
                        </p:par>
                        <p:par>
                          <p:cTn id="46" fill="hold">
                            <p:stCondLst>
                              <p:cond delay="4000"/>
                            </p:stCondLst>
                            <p:childTnLst>
                              <p:par>
                                <p:cTn id="47" presetID="1" presetClass="entr" presetSubtype="0" fill="hold" grpId="0" nodeType="afterEffect">
                                  <p:stCondLst>
                                    <p:cond delay="0"/>
                                  </p:stCondLst>
                                  <p:childTnLst>
                                    <p:set>
                                      <p:cBhvr>
                                        <p:cTn id="48" fill="hold">
                                          <p:stCondLst>
                                            <p:cond delay="498"/>
                                          </p:stCondLst>
                                        </p:cTn>
                                        <p:tgtEl>
                                          <p:spTgt spid="18536"/>
                                        </p:tgtEl>
                                        <p:attrNameLst>
                                          <p:attrName>style.visibility</p:attrName>
                                        </p:attrNameLst>
                                      </p:cBhvr>
                                      <p:to>
                                        <p:strVal val="visible"/>
                                      </p:to>
                                    </p:set>
                                  </p:childTnLst>
                                  <p:subTnLst>
                                    <p:set>
                                      <p:cBhvr override="childStyle">
                                        <p:cTn dur="1" fill="hold" display="0" masterRel="nextClick" afterEffect="1"/>
                                        <p:tgtEl>
                                          <p:spTgt spid="18536"/>
                                        </p:tgtEl>
                                        <p:attrNameLst>
                                          <p:attrName>style.visibility</p:attrName>
                                        </p:attrNameLst>
                                      </p:cBhvr>
                                      <p:to>
                                        <p:strVal val="hidden"/>
                                      </p:to>
                                    </p:set>
                                  </p:subTnLst>
                                </p:cTn>
                              </p:par>
                            </p:childTnLst>
                          </p:cTn>
                        </p:par>
                        <p:par>
                          <p:cTn id="49" fill="hold">
                            <p:stCondLst>
                              <p:cond delay="4500"/>
                            </p:stCondLst>
                            <p:childTnLst>
                              <p:par>
                                <p:cTn id="50" presetID="1" presetClass="entr" presetSubtype="0" fill="hold" grpId="0" nodeType="afterEffect">
                                  <p:stCondLst>
                                    <p:cond delay="0"/>
                                  </p:stCondLst>
                                  <p:childTnLst>
                                    <p:set>
                                      <p:cBhvr>
                                        <p:cTn id="51" fill="hold">
                                          <p:stCondLst>
                                            <p:cond delay="498"/>
                                          </p:stCondLst>
                                        </p:cTn>
                                        <p:tgtEl>
                                          <p:spTgt spid="18540"/>
                                        </p:tgtEl>
                                        <p:attrNameLst>
                                          <p:attrName>style.visibility</p:attrName>
                                        </p:attrNameLst>
                                      </p:cBhvr>
                                      <p:to>
                                        <p:strVal val="visible"/>
                                      </p:to>
                                    </p:set>
                                  </p:childTnLst>
                                  <p:subTnLst>
                                    <p:set>
                                      <p:cBhvr override="childStyle">
                                        <p:cTn dur="1" fill="hold" display="0" masterRel="nextClick" afterEffect="1"/>
                                        <p:tgtEl>
                                          <p:spTgt spid="18540"/>
                                        </p:tgtEl>
                                        <p:attrNameLst>
                                          <p:attrName>style.visibility</p:attrName>
                                        </p:attrNameLst>
                                      </p:cBhvr>
                                      <p:to>
                                        <p:strVal val="hidden"/>
                                      </p:to>
                                    </p:set>
                                  </p:subTnLst>
                                </p:cTn>
                              </p:par>
                            </p:childTnLst>
                          </p:cTn>
                        </p:par>
                        <p:par>
                          <p:cTn id="52" fill="hold">
                            <p:stCondLst>
                              <p:cond delay="5000"/>
                            </p:stCondLst>
                            <p:childTnLst>
                              <p:par>
                                <p:cTn id="53" presetID="1" presetClass="entr" presetSubtype="0" fill="hold" grpId="0" nodeType="afterEffect">
                                  <p:stCondLst>
                                    <p:cond delay="0"/>
                                  </p:stCondLst>
                                  <p:childTnLst>
                                    <p:set>
                                      <p:cBhvr>
                                        <p:cTn id="54" fill="hold">
                                          <p:stCondLst>
                                            <p:cond delay="498"/>
                                          </p:stCondLst>
                                        </p:cTn>
                                        <p:tgtEl>
                                          <p:spTgt spid="18537"/>
                                        </p:tgtEl>
                                        <p:attrNameLst>
                                          <p:attrName>style.visibility</p:attrName>
                                        </p:attrNameLst>
                                      </p:cBhvr>
                                      <p:to>
                                        <p:strVal val="visible"/>
                                      </p:to>
                                    </p:set>
                                  </p:childTnLst>
                                  <p:subTnLst>
                                    <p:set>
                                      <p:cBhvr override="childStyle">
                                        <p:cTn dur="1" fill="hold" display="0" masterRel="nextClick" afterEffect="1"/>
                                        <p:tgtEl>
                                          <p:spTgt spid="18537"/>
                                        </p:tgtEl>
                                        <p:attrNameLst>
                                          <p:attrName>style.visibility</p:attrName>
                                        </p:attrNameLst>
                                      </p:cBhvr>
                                      <p:to>
                                        <p:strVal val="hidden"/>
                                      </p:to>
                                    </p:set>
                                  </p:subTnLst>
                                </p:cTn>
                              </p:par>
                            </p:childTnLst>
                          </p:cTn>
                        </p:par>
                        <p:par>
                          <p:cTn id="55" fill="hold">
                            <p:stCondLst>
                              <p:cond delay="5500"/>
                            </p:stCondLst>
                            <p:childTnLst>
                              <p:par>
                                <p:cTn id="56" presetID="1" presetClass="entr" presetSubtype="0" fill="hold" grpId="0" nodeType="afterEffect">
                                  <p:stCondLst>
                                    <p:cond delay="0"/>
                                  </p:stCondLst>
                                  <p:childTnLst>
                                    <p:set>
                                      <p:cBhvr>
                                        <p:cTn id="57" fill="hold">
                                          <p:stCondLst>
                                            <p:cond delay="498"/>
                                          </p:stCondLst>
                                        </p:cTn>
                                        <p:tgtEl>
                                          <p:spTgt spid="18541"/>
                                        </p:tgtEl>
                                        <p:attrNameLst>
                                          <p:attrName>style.visibility</p:attrName>
                                        </p:attrNameLst>
                                      </p:cBhvr>
                                      <p:to>
                                        <p:strVal val="visible"/>
                                      </p:to>
                                    </p:set>
                                  </p:childTnLst>
                                  <p:subTnLst>
                                    <p:set>
                                      <p:cBhvr override="childStyle">
                                        <p:cTn dur="1" fill="hold" display="0" masterRel="nextClick" afterEffect="1"/>
                                        <p:tgtEl>
                                          <p:spTgt spid="18541"/>
                                        </p:tgtEl>
                                        <p:attrNameLst>
                                          <p:attrName>style.visibility</p:attrName>
                                        </p:attrNameLst>
                                      </p:cBhvr>
                                      <p:to>
                                        <p:strVal val="hidden"/>
                                      </p:to>
                                    </p:set>
                                  </p:subTnLst>
                                </p:cTn>
                              </p:par>
                            </p:childTnLst>
                          </p:cTn>
                        </p:par>
                        <p:par>
                          <p:cTn id="58" fill="hold">
                            <p:stCondLst>
                              <p:cond delay="6000"/>
                            </p:stCondLst>
                            <p:childTnLst>
                              <p:par>
                                <p:cTn id="59" presetID="1" presetClass="entr" presetSubtype="0" fill="hold" grpId="0" nodeType="afterEffect">
                                  <p:stCondLst>
                                    <p:cond delay="0"/>
                                  </p:stCondLst>
                                  <p:childTnLst>
                                    <p:set>
                                      <p:cBhvr>
                                        <p:cTn id="60" fill="hold">
                                          <p:stCondLst>
                                            <p:cond delay="498"/>
                                          </p:stCondLst>
                                        </p:cTn>
                                        <p:tgtEl>
                                          <p:spTgt spid="18543"/>
                                        </p:tgtEl>
                                        <p:attrNameLst>
                                          <p:attrName>style.visibility</p:attrName>
                                        </p:attrNameLst>
                                      </p:cBhvr>
                                      <p:to>
                                        <p:strVal val="visible"/>
                                      </p:to>
                                    </p:set>
                                  </p:childTnLst>
                                  <p:subTnLst>
                                    <p:set>
                                      <p:cBhvr override="childStyle">
                                        <p:cTn dur="1" fill="hold" display="0" masterRel="nextClick" afterEffect="1"/>
                                        <p:tgtEl>
                                          <p:spTgt spid="18543"/>
                                        </p:tgtEl>
                                        <p:attrNameLst>
                                          <p:attrName>style.visibility</p:attrName>
                                        </p:attrNameLst>
                                      </p:cBhvr>
                                      <p:to>
                                        <p:strVal val="hidden"/>
                                      </p:to>
                                    </p:set>
                                  </p:subTnLst>
                                </p:cTn>
                              </p:par>
                            </p:childTnLst>
                          </p:cTn>
                        </p:par>
                        <p:par>
                          <p:cTn id="61" fill="hold">
                            <p:stCondLst>
                              <p:cond delay="6500"/>
                            </p:stCondLst>
                            <p:childTnLst>
                              <p:par>
                                <p:cTn id="62" presetID="1" presetClass="entr" presetSubtype="0" fill="hold" grpId="0" nodeType="afterEffect">
                                  <p:stCondLst>
                                    <p:cond delay="5000"/>
                                  </p:stCondLst>
                                  <p:childTnLst>
                                    <p:set>
                                      <p:cBhvr>
                                        <p:cTn id="63" fill="hold">
                                          <p:stCondLst>
                                            <p:cond delay="498"/>
                                          </p:stCondLst>
                                        </p:cTn>
                                        <p:tgtEl>
                                          <p:spTgt spid="18525"/>
                                        </p:tgtEl>
                                        <p:attrNameLst>
                                          <p:attrName>style.visibility</p:attrName>
                                        </p:attrNameLst>
                                      </p:cBhvr>
                                      <p:to>
                                        <p:strVal val="visible"/>
                                      </p:to>
                                    </p:set>
                                  </p:childTnLst>
                                </p:cTn>
                              </p:par>
                            </p:childTnLst>
                          </p:cTn>
                        </p:par>
                        <p:par>
                          <p:cTn id="64" fill="hold">
                            <p:stCondLst>
                              <p:cond delay="12000"/>
                            </p:stCondLst>
                            <p:childTnLst>
                              <p:par>
                                <p:cTn id="65" presetID="1" presetClass="entr" presetSubtype="0" fill="hold" grpId="0" nodeType="afterEffect">
                                  <p:stCondLst>
                                    <p:cond delay="1000"/>
                                  </p:stCondLst>
                                  <p:childTnLst>
                                    <p:set>
                                      <p:cBhvr>
                                        <p:cTn id="66" fill="hold">
                                          <p:stCondLst>
                                            <p:cond delay="498"/>
                                          </p:stCondLst>
                                        </p:cTn>
                                        <p:tgtEl>
                                          <p:spTgt spid="185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fill="hold">
                                          <p:stCondLst>
                                            <p:cond delay="498"/>
                                          </p:stCondLst>
                                        </p:cTn>
                                        <p:tgtEl>
                                          <p:spTgt spid="1854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fill="hold">
                                          <p:stCondLst>
                                            <p:cond delay="498"/>
                                          </p:stCondLst>
                                        </p:cTn>
                                        <p:tgtEl>
                                          <p:spTgt spid="1846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fill="hold">
                                          <p:stCondLst>
                                            <p:cond delay="498"/>
                                          </p:stCondLst>
                                        </p:cTn>
                                        <p:tgtEl>
                                          <p:spTgt spid="1853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fill="hold">
                                          <p:stCondLst>
                                            <p:cond delay="498"/>
                                          </p:stCondLst>
                                        </p:cTn>
                                        <p:tgtEl>
                                          <p:spTgt spid="185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64" grpId="0" autoUpdateAnimBg="0"/>
      <p:bldP spid="18465" grpId="0" autoUpdateAnimBg="0"/>
      <p:bldP spid="18523" grpId="0" autoUpdateAnimBg="0"/>
      <p:bldP spid="18524" grpId="0" autoUpdateAnimBg="0"/>
      <p:bldP spid="18525" grpId="0" animBg="1"/>
      <p:bldP spid="18526" grpId="0" animBg="1"/>
      <p:bldP spid="18527" grpId="0" animBg="1"/>
      <p:bldP spid="18528" grpId="0" animBg="1"/>
      <p:bldP spid="18529" grpId="0" animBg="1"/>
      <p:bldP spid="18531" grpId="0" animBg="1"/>
      <p:bldP spid="18532" grpId="0" animBg="1"/>
      <p:bldP spid="18533" grpId="0" animBg="1"/>
      <p:bldP spid="18534" grpId="0" animBg="1"/>
      <p:bldP spid="18535" grpId="0" animBg="1"/>
      <p:bldP spid="18536" grpId="0" animBg="1"/>
      <p:bldP spid="18537" grpId="0" animBg="1"/>
      <p:bldP spid="18538" grpId="0" animBg="1"/>
      <p:bldP spid="18539" grpId="0" animBg="1"/>
      <p:bldP spid="18540" grpId="0" animBg="1"/>
      <p:bldP spid="18541" grpId="0" animBg="1"/>
      <p:bldP spid="18542" grpId="0" animBg="1"/>
      <p:bldP spid="18543" grpId="0" animBg="1"/>
      <p:bldP spid="1854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GL_024"/>
          <p:cNvPicPr>
            <a:picLocks noChangeAspect="1" noChangeArrowheads="1"/>
          </p:cNvPicPr>
          <p:nvPr/>
        </p:nvPicPr>
        <p:blipFill>
          <a:blip r:embed="rId2"/>
          <a:srcRect/>
          <a:stretch>
            <a:fillRect/>
          </a:stretch>
        </p:blipFill>
        <p:spPr bwMode="auto">
          <a:xfrm>
            <a:off x="1174750" y="762000"/>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WordArt 3"/>
          <p:cNvSpPr>
            <a:spLocks noChangeArrowheads="1" noChangeShapeType="1"/>
          </p:cNvSpPr>
          <p:nvPr/>
        </p:nvSpPr>
        <p:spPr bwMode="auto">
          <a:xfrm>
            <a:off x="1951038" y="615950"/>
            <a:ext cx="3255962" cy="1066800"/>
          </a:xfrm>
          <a:prstGeom prst="rect">
            <a:avLst/>
          </a:prstGeom>
        </p:spPr>
        <p:txBody>
          <a:bodyPr wrap="none" fromWordArt="1">
            <a:prstTxWarp prst="textCascadeUp">
              <a:avLst>
                <a:gd name="adj" fmla="val 100000"/>
              </a:avLst>
            </a:prstTxWarp>
            <a:scene3d>
              <a:camera prst="legacyPerspectiveFront">
                <a:rot lat="20519999" lon="1080000" rev="0"/>
              </a:camera>
              <a:lightRig rig="legacyFlat1" dir="r"/>
            </a:scene3d>
            <a:sp3d extrusionH="430200" prstMaterial="legacyMatte">
              <a:extrusionClr>
                <a:srgbClr val="FF6600"/>
              </a:extrusionClr>
            </a:sp3d>
          </a:bodyPr>
          <a:lstStyle/>
          <a:p>
            <a:pPr algn="ctr" fontAlgn="base">
              <a:spcBef>
                <a:spcPct val="0"/>
              </a:spcBef>
              <a:spcAft>
                <a:spcPct val="0"/>
              </a:spcAft>
            </a:pPr>
            <a:r>
              <a:rPr lang="zh-CN" altLang="en-US" sz="3600" dirty="0">
                <a:ln w="9525">
                  <a:round/>
                </a:ln>
                <a:gradFill rotWithShape="0">
                  <a:gsLst>
                    <a:gs pos="0">
                      <a:srgbClr val="FFE701"/>
                    </a:gs>
                    <a:gs pos="100000">
                      <a:srgbClr val="FE3E02"/>
                    </a:gs>
                  </a:gsLst>
                  <a:lin ang="5400000" scaled="1"/>
                </a:gradFill>
                <a:latin typeface="宋体" panose="02010600030101010101" pitchFamily="2" charset="-122"/>
              </a:rPr>
              <a:t>课堂小结</a:t>
            </a:r>
          </a:p>
        </p:txBody>
      </p:sp>
      <p:sp>
        <p:nvSpPr>
          <p:cNvPr id="19460" name="Text Box 4"/>
          <p:cNvSpPr txBox="1">
            <a:spLocks noChangeArrowheads="1"/>
          </p:cNvSpPr>
          <p:nvPr/>
        </p:nvSpPr>
        <p:spPr bwMode="auto">
          <a:xfrm>
            <a:off x="-28575" y="2511425"/>
            <a:ext cx="78771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2" eaLnBrk="0" fontAlgn="base" hangingPunct="0">
              <a:spcBef>
                <a:spcPct val="0"/>
              </a:spcBef>
              <a:spcAft>
                <a:spcPct val="0"/>
              </a:spcAft>
              <a:buFont typeface="Arial" panose="020B0604020202020204" pitchFamily="34" charset="0"/>
              <a:buNone/>
            </a:pPr>
            <a:r>
              <a:rPr lang="en-US" altLang="zh-CN" sz="2800" b="1" dirty="0">
                <a:solidFill>
                  <a:srgbClr val="000000"/>
                </a:solidFill>
                <a:latin typeface="Times New Roman" panose="02020603050405020304" pitchFamily="18" charset="0"/>
              </a:rPr>
              <a:t>2</a:t>
            </a:r>
            <a:r>
              <a:rPr lang="zh-CN" altLang="en-US" sz="2800" b="1" dirty="0">
                <a:solidFill>
                  <a:srgbClr val="000000"/>
                </a:solidFill>
                <a:latin typeface="Times New Roman" panose="02020603050405020304" pitchFamily="18" charset="0"/>
              </a:rPr>
              <a:t>、一次函数的图象与性质，常数</a:t>
            </a:r>
            <a:r>
              <a:rPr lang="en-US" altLang="zh-CN" sz="2800" b="1" dirty="0">
                <a:solidFill>
                  <a:srgbClr val="000000"/>
                </a:solidFill>
                <a:latin typeface="Times New Roman" panose="02020603050405020304" pitchFamily="18" charset="0"/>
              </a:rPr>
              <a:t>k</a:t>
            </a:r>
            <a:r>
              <a:rPr lang="zh-CN" altLang="en-US" sz="2800" b="1" dirty="0">
                <a:solidFill>
                  <a:srgbClr val="000000"/>
                </a:solidFill>
                <a:latin typeface="Times New Roman" panose="02020603050405020304" pitchFamily="18" charset="0"/>
              </a:rPr>
              <a:t>，</a:t>
            </a:r>
            <a:r>
              <a:rPr lang="en-US" altLang="zh-CN" sz="2800" b="1" dirty="0">
                <a:solidFill>
                  <a:srgbClr val="000000"/>
                </a:solidFill>
                <a:latin typeface="Times New Roman" panose="02020603050405020304" pitchFamily="18" charset="0"/>
              </a:rPr>
              <a:t>b</a:t>
            </a:r>
            <a:r>
              <a:rPr lang="zh-CN" altLang="en-US" sz="2800" b="1" dirty="0">
                <a:solidFill>
                  <a:srgbClr val="000000"/>
                </a:solidFill>
                <a:latin typeface="Times New Roman" panose="02020603050405020304" pitchFamily="18" charset="0"/>
              </a:rPr>
              <a:t>的意义和作用。</a:t>
            </a:r>
            <a:endParaRPr lang="zh-CN" altLang="en-US" sz="2400" dirty="0">
              <a:solidFill>
                <a:srgbClr val="000000"/>
              </a:solidFill>
              <a:latin typeface="Times New Roman" panose="02020603050405020304" pitchFamily="18" charset="0"/>
            </a:endParaRPr>
          </a:p>
        </p:txBody>
      </p:sp>
      <p:sp>
        <p:nvSpPr>
          <p:cNvPr id="19461" name="Text Box 5"/>
          <p:cNvSpPr txBox="1">
            <a:spLocks noChangeArrowheads="1"/>
          </p:cNvSpPr>
          <p:nvPr/>
        </p:nvSpPr>
        <p:spPr bwMode="auto">
          <a:xfrm>
            <a:off x="388938" y="3554413"/>
            <a:ext cx="7288212"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1pPr>
            <a:lvl2pPr marL="914400" indent="-4572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2pPr>
            <a:lvl3pPr marL="1371600" indent="-4572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3pPr>
            <a:lvl4pPr marL="1828800" indent="-4572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4pPr>
            <a:lvl5pPr marL="2286000" indent="-457200">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5pPr>
            <a:lvl6pPr marL="2743200" indent="-4572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6pPr>
            <a:lvl7pPr marL="3200400" indent="-4572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7pPr>
            <a:lvl8pPr marL="3657600" indent="-4572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8pPr>
            <a:lvl9pPr marL="4114800" indent="-457200" fontAlgn="base">
              <a:spcBef>
                <a:spcPct val="0"/>
              </a:spcBef>
              <a:spcAft>
                <a:spcPct val="0"/>
              </a:spcAft>
              <a:buFont typeface="Arial" panose="020B0604020202020204" pitchFamily="34" charset="0"/>
              <a:defRPr sz="2400">
                <a:solidFill>
                  <a:schemeClr val="tx1"/>
                </a:solidFill>
                <a:latin typeface="Times New Roman" panose="02020603050405020304" pitchFamily="18" charset="0"/>
                <a:ea typeface="宋体" panose="02010600030101010101" pitchFamily="2" charset="-122"/>
              </a:defRPr>
            </a:lvl9pPr>
          </a:lstStyle>
          <a:p>
            <a:pPr lvl="1" eaLnBrk="0" fontAlgn="base" hangingPunct="0">
              <a:spcBef>
                <a:spcPct val="0"/>
              </a:spcBef>
              <a:spcAft>
                <a:spcPct val="0"/>
              </a:spcAft>
            </a:pPr>
            <a:r>
              <a:rPr lang="en-US" altLang="zh-CN" sz="2800" b="1" dirty="0">
                <a:solidFill>
                  <a:srgbClr val="000000"/>
                </a:solidFill>
              </a:rPr>
              <a:t>3</a:t>
            </a:r>
            <a:r>
              <a:rPr lang="zh-CN" altLang="en-US" sz="2800" b="1" dirty="0">
                <a:solidFill>
                  <a:srgbClr val="000000"/>
                </a:solidFill>
              </a:rPr>
              <a:t>、数形结合的思想与方法，从特殊到一般的思想与方法</a:t>
            </a:r>
            <a:endParaRPr lang="zh-CN" altLang="en-US" sz="2800" dirty="0">
              <a:solidFill>
                <a:srgbClr val="000000"/>
              </a:solidFill>
            </a:endParaRPr>
          </a:p>
        </p:txBody>
      </p:sp>
      <p:sp>
        <p:nvSpPr>
          <p:cNvPr id="19462" name="Rectangle 6"/>
          <p:cNvSpPr>
            <a:spLocks noChangeArrowheads="1"/>
          </p:cNvSpPr>
          <p:nvPr/>
        </p:nvSpPr>
        <p:spPr bwMode="auto">
          <a:xfrm>
            <a:off x="846138" y="4708525"/>
            <a:ext cx="6951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fontAlgn="base" hangingPunct="0">
              <a:spcBef>
                <a:spcPct val="0"/>
              </a:spcBef>
              <a:spcAft>
                <a:spcPct val="0"/>
              </a:spcAft>
              <a:buFont typeface="Arial" panose="020B0604020202020204" pitchFamily="34" charset="0"/>
              <a:buNone/>
            </a:pPr>
            <a:r>
              <a:rPr lang="en-US" altLang="zh-CN" sz="2800" b="1" dirty="0">
                <a:solidFill>
                  <a:srgbClr val="000000"/>
                </a:solidFill>
                <a:latin typeface="Times New Roman" panose="02020603050405020304" pitchFamily="18" charset="0"/>
              </a:rPr>
              <a:t>4</a:t>
            </a:r>
            <a:r>
              <a:rPr lang="zh-CN" altLang="en-US" sz="2800" b="1" dirty="0">
                <a:solidFill>
                  <a:srgbClr val="000000"/>
                </a:solidFill>
                <a:latin typeface="Times New Roman" panose="02020603050405020304" pitchFamily="18" charset="0"/>
              </a:rPr>
              <a:t>、进一步体验研究函数的一般思路与方法 </a:t>
            </a:r>
            <a:endParaRPr lang="zh-CN" altLang="en-US" sz="2400" dirty="0">
              <a:solidFill>
                <a:srgbClr val="000000"/>
              </a:solidFill>
              <a:latin typeface="Times New Roman" panose="02020603050405020304" pitchFamily="18" charset="0"/>
            </a:endParaRPr>
          </a:p>
        </p:txBody>
      </p:sp>
      <p:sp>
        <p:nvSpPr>
          <p:cNvPr id="19463" name="Text Box 7"/>
          <p:cNvSpPr txBox="1">
            <a:spLocks noChangeArrowheads="1"/>
          </p:cNvSpPr>
          <p:nvPr/>
        </p:nvSpPr>
        <p:spPr bwMode="auto">
          <a:xfrm>
            <a:off x="0" y="1924050"/>
            <a:ext cx="79105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2" eaLnBrk="0" fontAlgn="base" hangingPunct="0">
              <a:spcBef>
                <a:spcPct val="0"/>
              </a:spcBef>
              <a:spcAft>
                <a:spcPct val="0"/>
              </a:spcAft>
              <a:buFont typeface="Arial" panose="020B0604020202020204" pitchFamily="34" charset="0"/>
              <a:buNone/>
            </a:pPr>
            <a:r>
              <a:rPr lang="en-US" altLang="zh-CN" sz="2800" b="1" dirty="0">
                <a:solidFill>
                  <a:srgbClr val="000000"/>
                </a:solidFill>
                <a:latin typeface="Times New Roman" panose="02020603050405020304" pitchFamily="18" charset="0"/>
              </a:rPr>
              <a:t>1</a:t>
            </a:r>
            <a:r>
              <a:rPr lang="zh-CN" altLang="en-US" sz="2800" b="1" dirty="0">
                <a:solidFill>
                  <a:srgbClr val="000000"/>
                </a:solidFill>
                <a:latin typeface="Times New Roman" panose="02020603050405020304" pitchFamily="18" charset="0"/>
              </a:rPr>
              <a:t>、会画一次函数的图象</a:t>
            </a:r>
            <a:endParaRPr lang="zh-CN" altLang="en-US" sz="2400" dirty="0">
              <a:solidFill>
                <a:srgbClr val="00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fill="hold">
                                          <p:stCondLst>
                                            <p:cond delay="0"/>
                                          </p:stCondLst>
                                        </p:cTn>
                                        <p:tgtEl>
                                          <p:spTgt spid="19458"/>
                                        </p:tgtEl>
                                        <p:attrNameLst>
                                          <p:attrName>style.visibility</p:attrName>
                                        </p:attrNameLst>
                                      </p:cBhvr>
                                      <p:to>
                                        <p:strVal val="visible"/>
                                      </p:to>
                                    </p:set>
                                    <p:anim calcmode="lin" valueType="num">
                                      <p:cBhvr additive="base">
                                        <p:cTn id="7" dur="1000" fill="hold"/>
                                        <p:tgtEl>
                                          <p:spTgt spid="19458"/>
                                        </p:tgtEl>
                                        <p:attrNameLst>
                                          <p:attrName>ppt_w</p:attrName>
                                        </p:attrNameLst>
                                      </p:cBhvr>
                                      <p:tavLst>
                                        <p:tav tm="0">
                                          <p:val>
                                            <p:fltVal val="0"/>
                                          </p:val>
                                        </p:tav>
                                        <p:tav tm="100000">
                                          <p:val>
                                            <p:strVal val="#ppt_w"/>
                                          </p:val>
                                        </p:tav>
                                      </p:tavLst>
                                    </p:anim>
                                    <p:anim calcmode="lin" valueType="num">
                                      <p:cBhvr additive="base">
                                        <p:cTn id="8" dur="1000" fill="hold"/>
                                        <p:tgtEl>
                                          <p:spTgt spid="19458"/>
                                        </p:tgtEl>
                                        <p:attrNameLst>
                                          <p:attrName>ppt_h</p:attrName>
                                        </p:attrNameLst>
                                      </p:cBhvr>
                                      <p:tavLst>
                                        <p:tav tm="0">
                                          <p:val>
                                            <p:fltVal val="0"/>
                                          </p:val>
                                        </p:tav>
                                        <p:tav tm="100000">
                                          <p:val>
                                            <p:strVal val="#ppt_h"/>
                                          </p:val>
                                        </p:tav>
                                      </p:tavLst>
                                    </p:anim>
                                    <p:anim calcmode="lin" valueType="num">
                                      <p:cBhvr additive="base">
                                        <p:cTn id="9" dur="1000" fill="hold"/>
                                        <p:tgtEl>
                                          <p:spTgt spid="19458"/>
                                        </p:tgtEl>
                                        <p:attrNameLst>
                                          <p:attrName>ppt_x</p:attrName>
                                        </p:attrNameLst>
                                      </p:cBhvr>
                                      <p:tavLst>
                                        <p:tav tm="0" fmla="#ppt_x+(cos(-2*pi*(1-$))*-#ppt_x-sin(-2*pi*(1-$))*(1-#ppt_y))*(1-$)">
                                          <p:val>
                                            <p:fltVal val="0"/>
                                          </p:val>
                                        </p:tav>
                                        <p:tav tm="100000">
                                          <p:val>
                                            <p:fltVal val="1"/>
                                          </p:val>
                                        </p:tav>
                                      </p:tavLst>
                                    </p:anim>
                                    <p:anim calcmode="lin" valueType="num">
                                      <p:cBhvr additive="base">
                                        <p:cTn id="10" dur="1000" fill="hold"/>
                                        <p:tgtEl>
                                          <p:spTgt spid="19458"/>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9" presetClass="entr" presetSubtype="0" fill="hold" grpId="0" nodeType="afterEffect">
                                  <p:stCondLst>
                                    <p:cond delay="0"/>
                                  </p:stCondLst>
                                  <p:childTnLst>
                                    <p:set>
                                      <p:cBhvr>
                                        <p:cTn id="13" fill="hold">
                                          <p:stCondLst>
                                            <p:cond delay="0"/>
                                          </p:stCondLst>
                                        </p:cTn>
                                        <p:tgtEl>
                                          <p:spTgt spid="19459"/>
                                        </p:tgtEl>
                                        <p:attrNameLst>
                                          <p:attrName>style.visibility</p:attrName>
                                        </p:attrNameLst>
                                      </p:cBhvr>
                                      <p:to>
                                        <p:strVal val="visible"/>
                                      </p:to>
                                    </p:set>
                                    <p:animEffect>
                                      <p:cBhvr>
                                        <p:cTn id="14" dur="500"/>
                                        <p:tgtEl>
                                          <p:spTgt spid="1945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fill="hold">
                                          <p:stCondLst>
                                            <p:cond delay="0"/>
                                          </p:stCondLst>
                                        </p:cTn>
                                        <p:tgtEl>
                                          <p:spTgt spid="1946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fill="hold">
                                          <p:stCondLst>
                                            <p:cond delay="0"/>
                                          </p:stCondLst>
                                        </p:cTn>
                                        <p:tgtEl>
                                          <p:spTgt spid="194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nimBg="1"/>
      <p:bldP spid="19460" grpId="0" build="p" animBg="1" autoUpdateAnimBg="0"/>
      <p:bldP spid="19461" grpId="0" build="p" animBg="1" autoUpdateAnimBg="0"/>
      <p:bldP spid="19462" grpId="0" build="p" animBg="1" autoUpdateAnimBg="0"/>
      <p:bldP spid="19463" grpId="0" build="p"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p:txBody>
          <a:bodyPr/>
          <a:lstStyle/>
          <a:p>
            <a:pPr lvl="3">
              <a:buFontTx/>
              <a:buNone/>
            </a:pPr>
            <a:r>
              <a:rPr lang="zh-CN" altLang="en-US" sz="6600" dirty="0">
                <a:solidFill>
                  <a:srgbClr val="FF9966"/>
                </a:solidFill>
              </a:rPr>
              <a:t>作业</a:t>
            </a:r>
          </a:p>
          <a:p>
            <a:r>
              <a:rPr lang="zh-CN" altLang="en-US" sz="6600" b="1" i="1" dirty="0">
                <a:solidFill>
                  <a:srgbClr val="FF0066"/>
                </a:solidFill>
              </a:rPr>
              <a:t>1.课本94页练习2题</a:t>
            </a:r>
          </a:p>
          <a:p>
            <a:r>
              <a:rPr lang="zh-CN" altLang="en-US" sz="6600" b="1" i="1" dirty="0">
                <a:solidFill>
                  <a:srgbClr val="FF0066"/>
                </a:solidFill>
              </a:rPr>
              <a:t>2.A组1,3题</a:t>
            </a:r>
            <a:r>
              <a:rPr lang="zh-CN" altLang="en-US" sz="6600" b="1" i="1" dirty="0" smtClean="0">
                <a:solidFill>
                  <a:srgbClr val="FF0066"/>
                </a:solidFill>
              </a:rPr>
              <a:t>。 </a:t>
            </a:r>
            <a:endParaRPr lang="zh-CN" altLang="en-US" sz="6600" b="1" i="1" dirty="0">
              <a:solidFill>
                <a:srgbClr val="FF0066"/>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WordArt 2"/>
          <p:cNvSpPr>
            <a:spLocks noChangeArrowheads="1" noChangeShapeType="1"/>
          </p:cNvSpPr>
          <p:nvPr/>
        </p:nvSpPr>
        <p:spPr bwMode="auto">
          <a:xfrm>
            <a:off x="285750" y="260350"/>
            <a:ext cx="2881312" cy="1873250"/>
          </a:xfrm>
          <a:prstGeom prst="rect">
            <a:avLst/>
          </a:prstGeom>
        </p:spPr>
        <p:txBody>
          <a:bodyPr wrap="none" fromWordArt="1">
            <a:prstTxWarp prst="textSlantUp">
              <a:avLst>
                <a:gd name="adj" fmla="val 55556"/>
              </a:avLst>
            </a:prstTxWarp>
          </a:bodyPr>
          <a:lstStyle/>
          <a:p>
            <a:pPr algn="ctr" fontAlgn="base">
              <a:spcBef>
                <a:spcPct val="0"/>
              </a:spcBef>
              <a:spcAft>
                <a:spcPct val="0"/>
              </a:spcAft>
            </a:pPr>
            <a:r>
              <a:rPr lang="zh-CN" altLang="en-US" sz="4000" dirty="0">
                <a:ln w="9525">
                  <a:solidFill>
                    <a:srgbClr val="9999FF"/>
                  </a:solidFill>
                  <a:round/>
                </a:ln>
                <a:gradFill rotWithShape="0">
                  <a:gsLst>
                    <a:gs pos="0">
                      <a:srgbClr val="6600CC"/>
                    </a:gs>
                    <a:gs pos="100000">
                      <a:srgbClr val="CC00CC"/>
                    </a:gs>
                  </a:gsLst>
                  <a:lin ang="5400000" scaled="1"/>
                </a:gradFill>
                <a:effectLst>
                  <a:outerShdw dist="53882" dir="2700000" algn="ctr" rotWithShape="0">
                    <a:srgbClr val="9999FF">
                      <a:alpha val="75000"/>
                    </a:srgbClr>
                  </a:outerShdw>
                </a:effectLst>
                <a:latin typeface="宋体" panose="02010600030101010101" pitchFamily="2" charset="-122"/>
              </a:rPr>
              <a:t>学习目标</a:t>
            </a:r>
          </a:p>
        </p:txBody>
      </p:sp>
      <p:sp>
        <p:nvSpPr>
          <p:cNvPr id="5123" name="Text Box 3"/>
          <p:cNvSpPr txBox="1">
            <a:spLocks noChangeArrowheads="1"/>
          </p:cNvSpPr>
          <p:nvPr/>
        </p:nvSpPr>
        <p:spPr bwMode="auto">
          <a:xfrm>
            <a:off x="3517106" y="431800"/>
            <a:ext cx="4702175"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200" b="1" dirty="0">
                <a:solidFill>
                  <a:srgbClr val="000000"/>
                </a:solidFill>
                <a:latin typeface="Times New Roman" panose="02020603050405020304" pitchFamily="18" charset="0"/>
              </a:rPr>
              <a:t>1.掌握一次函数图象的画法，并初步感受其形象。</a:t>
            </a:r>
          </a:p>
          <a:p>
            <a:pPr fontAlgn="base">
              <a:spcBef>
                <a:spcPct val="0"/>
              </a:spcBef>
              <a:spcAft>
                <a:spcPct val="0"/>
              </a:spcAft>
              <a:buFont typeface="Arial" panose="020B0604020202020204" pitchFamily="34" charset="0"/>
              <a:buNone/>
            </a:pPr>
            <a:r>
              <a:rPr lang="zh-CN" altLang="en-US" sz="3200" b="1" dirty="0">
                <a:solidFill>
                  <a:srgbClr val="000000"/>
                </a:solidFill>
                <a:latin typeface="Times New Roman" panose="02020603050405020304" pitchFamily="18" charset="0"/>
              </a:rPr>
              <a:t>2.在特殊与一般的比较中进一步理解正比例函数和一次函数的概念和图像</a:t>
            </a:r>
          </a:p>
        </p:txBody>
      </p:sp>
      <p:sp>
        <p:nvSpPr>
          <p:cNvPr id="5124" name="WordArt 4"/>
          <p:cNvSpPr>
            <a:spLocks noChangeArrowheads="1" noChangeShapeType="1"/>
          </p:cNvSpPr>
          <p:nvPr/>
        </p:nvSpPr>
        <p:spPr bwMode="auto">
          <a:xfrm>
            <a:off x="323850" y="3429000"/>
            <a:ext cx="2592388" cy="936625"/>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zh-CN" altLang="en-US" sz="3600" b="1" kern="10" dirty="0">
                <a:ln w="12700">
                  <a:solidFill>
                    <a:srgbClr val="000099"/>
                  </a:solidFill>
                  <a:round/>
                </a:ln>
                <a:solidFill>
                  <a:srgbClr val="33CCFF"/>
                </a:solidFill>
                <a:effectLst>
                  <a:outerShdw dist="107763" dir="18900000" algn="ctr" rotWithShape="0">
                    <a:srgbClr val="000099"/>
                  </a:outerShdw>
                </a:effectLst>
                <a:latin typeface="宋体" panose="02010600030101010101" pitchFamily="2" charset="-122"/>
              </a:rPr>
              <a:t>重点</a:t>
            </a:r>
          </a:p>
        </p:txBody>
      </p:sp>
      <p:sp>
        <p:nvSpPr>
          <p:cNvPr id="5125" name="Text Box 5"/>
          <p:cNvSpPr txBox="1">
            <a:spLocks noChangeArrowheads="1"/>
          </p:cNvSpPr>
          <p:nvPr/>
        </p:nvSpPr>
        <p:spPr bwMode="auto">
          <a:xfrm>
            <a:off x="3603625" y="3429000"/>
            <a:ext cx="366395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600" b="1" i="1" dirty="0">
                <a:solidFill>
                  <a:srgbClr val="FF3300"/>
                </a:solidFill>
                <a:latin typeface="Times New Roman" panose="02020603050405020304" pitchFamily="18" charset="0"/>
              </a:rPr>
              <a:t>一次函数的图像</a:t>
            </a:r>
          </a:p>
        </p:txBody>
      </p:sp>
      <p:sp>
        <p:nvSpPr>
          <p:cNvPr id="5126" name="WordArt 6" descr="weave"/>
          <p:cNvSpPr>
            <a:spLocks noChangeArrowheads="1" noChangeShapeType="1"/>
          </p:cNvSpPr>
          <p:nvPr/>
        </p:nvSpPr>
        <p:spPr bwMode="auto">
          <a:xfrm>
            <a:off x="395288" y="5157788"/>
            <a:ext cx="2233612" cy="935037"/>
          </a:xfrm>
          <a:prstGeom prst="rect">
            <a:avLst/>
          </a:prstGeom>
        </p:spPr>
        <p:txBody>
          <a:bodyPr wrap="none" fromWordArt="1">
            <a:prstTxWarp prst="textPlain">
              <a:avLst>
                <a:gd name="adj" fmla="val 50000"/>
              </a:avLst>
            </a:prstTxWarp>
            <a:scene3d>
              <a:camera prst="legacyObliqueRight"/>
              <a:lightRig rig="legacyFlat1" dir="r"/>
            </a:scene3d>
            <a:sp3d extrusionH="100000" prstMaterial="legacyMatte">
              <a:extrusionClr>
                <a:srgbClr val="663300"/>
              </a:extrusionClr>
            </a:sp3d>
          </a:bodyPr>
          <a:lstStyle/>
          <a:p>
            <a:pPr algn="ctr" fontAlgn="base">
              <a:spcBef>
                <a:spcPct val="0"/>
              </a:spcBef>
              <a:spcAft>
                <a:spcPct val="0"/>
              </a:spcAft>
            </a:pPr>
            <a:r>
              <a:rPr lang="zh-CN" altLang="en-US" sz="4000" b="1" dirty="0">
                <a:ln w="9525">
                  <a:round/>
                </a:ln>
                <a:blipFill dpi="0" rotWithShape="0">
                  <a:blip r:embed="rId2"/>
                  <a:srcRect/>
                  <a:tile tx="0" ty="0" sx="100000" sy="100000" flip="none" algn="tl"/>
                </a:blipFill>
                <a:latin typeface="宋体" panose="02010600030101010101" pitchFamily="2" charset="-122"/>
              </a:rPr>
              <a:t>难点</a:t>
            </a:r>
          </a:p>
        </p:txBody>
      </p:sp>
      <p:sp>
        <p:nvSpPr>
          <p:cNvPr id="5127" name="Text Box 7"/>
          <p:cNvSpPr txBox="1">
            <a:spLocks noChangeArrowheads="1"/>
          </p:cNvSpPr>
          <p:nvPr/>
        </p:nvSpPr>
        <p:spPr bwMode="auto">
          <a:xfrm>
            <a:off x="3060700" y="4841875"/>
            <a:ext cx="5614988" cy="173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600" b="1" dirty="0">
                <a:solidFill>
                  <a:srgbClr val="000000"/>
                </a:solidFill>
                <a:latin typeface="Times New Roman" panose="02020603050405020304" pitchFamily="18" charset="0"/>
              </a:rPr>
              <a:t>一次函数图象和性质与表达式y=kx+b结合的探究过程</a:t>
            </a:r>
          </a:p>
        </p:txBody>
      </p:sp>
    </p:spTree>
  </p:cSld>
  <p:clrMapOvr>
    <a:masterClrMapping/>
  </p:clrMapOvr>
  <p:transition advClick="0" advTm="10000">
    <p:blinds/>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1938338"/>
            <a:ext cx="56578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rPr>
              <a:t>1</a:t>
            </a:r>
            <a:r>
              <a:rPr lang="zh-CN" altLang="en-US" sz="4000" b="1" dirty="0">
                <a:solidFill>
                  <a:srgbClr val="000000"/>
                </a:solidFill>
                <a:latin typeface="Times New Roman" panose="02020603050405020304" pitchFamily="18" charset="0"/>
              </a:rPr>
              <a:t>、什么是一次函数？</a:t>
            </a:r>
          </a:p>
        </p:txBody>
      </p:sp>
      <p:sp>
        <p:nvSpPr>
          <p:cNvPr id="6147" name="Rectangle 3"/>
          <p:cNvSpPr>
            <a:spLocks noChangeArrowheads="1"/>
          </p:cNvSpPr>
          <p:nvPr/>
        </p:nvSpPr>
        <p:spPr bwMode="auto">
          <a:xfrm>
            <a:off x="0" y="2649538"/>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en-US" altLang="zh-CN" sz="4000" b="1" dirty="0">
                <a:solidFill>
                  <a:srgbClr val="000000"/>
                </a:solidFill>
                <a:latin typeface="宋体" panose="02010600030101010101" pitchFamily="2" charset="-122"/>
              </a:rPr>
              <a:t>2</a:t>
            </a:r>
            <a:r>
              <a:rPr lang="zh-CN" altLang="en-US" sz="4000" b="1" dirty="0">
                <a:solidFill>
                  <a:srgbClr val="000000"/>
                </a:solidFill>
                <a:latin typeface="宋体" panose="02010600030101010101" pitchFamily="2" charset="-122"/>
              </a:rPr>
              <a:t>、正比例函数的图象与性质</a:t>
            </a:r>
            <a:r>
              <a:rPr lang="zh-CN" altLang="en-US" sz="4000" b="1" dirty="0">
                <a:solidFill>
                  <a:srgbClr val="000000"/>
                </a:solidFill>
                <a:latin typeface="Times New Roman" panose="02020603050405020304" pitchFamily="18" charset="0"/>
              </a:rPr>
              <a:t>有哪些？</a:t>
            </a:r>
          </a:p>
        </p:txBody>
      </p:sp>
      <p:sp>
        <p:nvSpPr>
          <p:cNvPr id="6148" name="Text Box 4"/>
          <p:cNvSpPr txBox="1">
            <a:spLocks noChangeArrowheads="1"/>
          </p:cNvSpPr>
          <p:nvPr/>
        </p:nvSpPr>
        <p:spPr bwMode="auto">
          <a:xfrm>
            <a:off x="0" y="3446463"/>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dirty="0">
                <a:solidFill>
                  <a:srgbClr val="000000"/>
                </a:solidFill>
                <a:latin typeface="Times New Roman" panose="02020603050405020304" pitchFamily="18" charset="0"/>
              </a:rPr>
              <a:t>3</a:t>
            </a:r>
            <a:r>
              <a:rPr lang="zh-CN" altLang="en-US" sz="4000" b="1" dirty="0">
                <a:solidFill>
                  <a:srgbClr val="000000"/>
                </a:solidFill>
                <a:latin typeface="Times New Roman" panose="02020603050405020304" pitchFamily="18" charset="0"/>
              </a:rPr>
              <a:t>、正比例函数与一次函数有什么关系？</a:t>
            </a:r>
          </a:p>
        </p:txBody>
      </p:sp>
      <p:sp>
        <p:nvSpPr>
          <p:cNvPr id="6149" name="WordArt 5"/>
          <p:cNvSpPr>
            <a:spLocks noChangeArrowheads="1" noChangeShapeType="1"/>
          </p:cNvSpPr>
          <p:nvPr/>
        </p:nvSpPr>
        <p:spPr bwMode="auto">
          <a:xfrm>
            <a:off x="515938" y="354013"/>
            <a:ext cx="3862387" cy="1571625"/>
          </a:xfrm>
          <a:prstGeom prst="rect">
            <a:avLst/>
          </a:prstGeom>
        </p:spPr>
        <p:txBody>
          <a:bodyPr wrap="none" fromWordArt="1">
            <a:prstTxWarp prst="textSlantUp">
              <a:avLst>
                <a:gd name="adj" fmla="val 55556"/>
              </a:avLst>
            </a:prstTxWarp>
          </a:bodyPr>
          <a:lstStyle/>
          <a:p>
            <a:pPr algn="ctr" fontAlgn="base">
              <a:spcBef>
                <a:spcPct val="0"/>
              </a:spcBef>
              <a:spcAft>
                <a:spcPct val="0"/>
              </a:spcAft>
            </a:pPr>
            <a:r>
              <a:rPr lang="zh-CN" altLang="en-US" sz="4400" b="1" dirty="0">
                <a:ln w="9525">
                  <a:solidFill>
                    <a:srgbClr val="9999FF"/>
                  </a:solidFill>
                  <a:round/>
                </a:ln>
                <a:gradFill rotWithShape="0">
                  <a:gsLst>
                    <a:gs pos="0">
                      <a:srgbClr val="6600CC"/>
                    </a:gs>
                    <a:gs pos="100000">
                      <a:srgbClr val="CC00CC"/>
                    </a:gs>
                  </a:gsLst>
                  <a:lin ang="5400000" scaled="1"/>
                </a:gradFill>
                <a:effectLst>
                  <a:outerShdw dist="53882" dir="2700000" algn="ctr" rotWithShape="0">
                    <a:srgbClr val="9999FF">
                      <a:alpha val="75000"/>
                    </a:srgbClr>
                  </a:outerShdw>
                </a:effectLst>
                <a:latin typeface="宋体" panose="02010600030101010101" pitchFamily="2" charset="-122"/>
              </a:rPr>
              <a:t>回顾与反思</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fill="hold">
                                          <p:stCondLst>
                                            <p:cond delay="0"/>
                                          </p:stCondLst>
                                        </p:cTn>
                                        <p:tgtEl>
                                          <p:spTgt spid="614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fill="hold">
                                          <p:stCondLst>
                                            <p:cond delay="0"/>
                                          </p:stCondLst>
                                        </p:cTn>
                                        <p:tgtEl>
                                          <p:spTgt spid="614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build="p" animBg="1" autoUpdateAnimBg="0"/>
      <p:bldP spid="6147" grpId="0" build="p" animBg="1" autoUpdateAnimBg="0"/>
      <p:bldP spid="6148" grpId="0" build="p"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p:cNvSpPr>
          <p:nvPr/>
        </p:nvSpPr>
        <p:spPr bwMode="auto">
          <a:xfrm>
            <a:off x="0" y="0"/>
            <a:ext cx="1828800" cy="1400175"/>
          </a:xfrm>
          <a:prstGeom prst="rect">
            <a:avLst/>
          </a:prstGeom>
        </p:spPr>
        <p:txBody>
          <a:bodyPr wrap="none" fromWordArt="1">
            <a:prstTxWarp prst="textCascadeUp">
              <a:avLst>
                <a:gd name="adj" fmla="val 44444"/>
              </a:avLst>
            </a:prstTxWarp>
            <a:scene3d>
              <a:camera prst="legacyPerspectiveFront">
                <a:rot lat="20519999" lon="1080000" rev="0"/>
              </a:camera>
              <a:lightRig rig="legacyFlat1" dir="r"/>
            </a:scene3d>
            <a:sp3d extrusionH="430200" prstMaterial="legacyMatte">
              <a:extrusionClr>
                <a:srgbClr val="FF6600"/>
              </a:extrusionClr>
            </a:sp3d>
          </a:bodyPr>
          <a:lstStyle/>
          <a:p>
            <a:pPr algn="ctr" fontAlgn="base">
              <a:spcBef>
                <a:spcPct val="0"/>
              </a:spcBef>
              <a:spcAft>
                <a:spcPct val="0"/>
              </a:spcAft>
            </a:pPr>
            <a:r>
              <a:rPr lang="zh-CN" altLang="en-US" sz="3600" dirty="0">
                <a:ln w="9525">
                  <a:round/>
                </a:ln>
                <a:gradFill rotWithShape="0">
                  <a:gsLst>
                    <a:gs pos="0">
                      <a:srgbClr val="FFE701"/>
                    </a:gs>
                    <a:gs pos="100000">
                      <a:srgbClr val="FE3E02"/>
                    </a:gs>
                  </a:gsLst>
                  <a:lin ang="5400000" scaled="1"/>
                </a:gradFill>
                <a:latin typeface="宋体" panose="02010600030101010101" pitchFamily="2" charset="-122"/>
              </a:rPr>
              <a:t>创设问题</a:t>
            </a:r>
          </a:p>
        </p:txBody>
      </p:sp>
      <p:sp>
        <p:nvSpPr>
          <p:cNvPr id="7171" name="Text Box 3"/>
          <p:cNvSpPr txBox="1">
            <a:spLocks noChangeArrowheads="1"/>
          </p:cNvSpPr>
          <p:nvPr/>
        </p:nvSpPr>
        <p:spPr bwMode="auto">
          <a:xfrm>
            <a:off x="0" y="1635125"/>
            <a:ext cx="9144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rPr>
              <a:t>既然</a:t>
            </a:r>
            <a:r>
              <a:rPr lang="zh-CN" altLang="en-US" sz="4000" b="1" dirty="0">
                <a:solidFill>
                  <a:srgbClr val="000000"/>
                </a:solidFill>
                <a:latin typeface="宋体" panose="02010600030101010101" pitchFamily="2" charset="-122"/>
              </a:rPr>
              <a:t>正比例函数是特殊的一次函数，正比例函数的图象是直线，那么一次函数的图象也会是一条直线。 它们图象之间有什么关系?一次函数的又有什么性质呢?</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iterate type="lt">
                                    <p:tmPct val="10000"/>
                                  </p:iterate>
                                  <p:childTnLst>
                                    <p:set>
                                      <p:cBhvr>
                                        <p:cTn id="6"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600200" y="0"/>
            <a:ext cx="7286625"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3600" dirty="0">
                <a:solidFill>
                  <a:srgbClr val="000000"/>
                </a:solidFill>
                <a:latin typeface="隶书" panose="02010509060101010101" pitchFamily="49" charset="-122"/>
                <a:ea typeface="隶书" panose="02010509060101010101" pitchFamily="49" charset="-122"/>
              </a:rPr>
              <a:t>   1、请大家在同一坐标系内作出下列函数y=</a:t>
            </a:r>
            <a:r>
              <a:rPr lang="zh-CN" altLang="en-US" sz="3600" i="1" dirty="0">
                <a:solidFill>
                  <a:srgbClr val="000000"/>
                </a:solidFill>
                <a:latin typeface="Times New Roman" panose="02020603050405020304" pitchFamily="18" charset="0"/>
                <a:ea typeface="隶书" panose="02010509060101010101" pitchFamily="49" charset="-122"/>
              </a:rPr>
              <a:t>x</a:t>
            </a:r>
            <a:r>
              <a:rPr lang="zh-CN" altLang="en-US" sz="3600" dirty="0">
                <a:solidFill>
                  <a:srgbClr val="000000"/>
                </a:solidFill>
                <a:latin typeface="隶书" panose="02010509060101010101" pitchFamily="49" charset="-122"/>
                <a:ea typeface="隶书" panose="02010509060101010101" pitchFamily="49" charset="-122"/>
              </a:rPr>
              <a:t>, y=</a:t>
            </a:r>
            <a:r>
              <a:rPr lang="zh-CN" altLang="en-US" sz="3600" i="1" dirty="0">
                <a:solidFill>
                  <a:srgbClr val="000000"/>
                </a:solidFill>
                <a:latin typeface="Times New Roman" panose="02020603050405020304" pitchFamily="18" charset="0"/>
                <a:ea typeface="隶书" panose="02010509060101010101" pitchFamily="49" charset="-122"/>
              </a:rPr>
              <a:t>x</a:t>
            </a:r>
            <a:r>
              <a:rPr lang="zh-CN" altLang="en-US" sz="3600" dirty="0">
                <a:solidFill>
                  <a:srgbClr val="000000"/>
                </a:solidFill>
                <a:latin typeface="隶书" panose="02010509060101010101" pitchFamily="49" charset="-122"/>
                <a:ea typeface="隶书" panose="02010509060101010101" pitchFamily="49" charset="-122"/>
              </a:rPr>
              <a:t>+2,y=</a:t>
            </a:r>
            <a:r>
              <a:rPr lang="zh-CN" altLang="en-US" sz="3600" i="1" dirty="0">
                <a:solidFill>
                  <a:srgbClr val="000000"/>
                </a:solidFill>
                <a:latin typeface="Times New Roman" panose="02020603050405020304" pitchFamily="18" charset="0"/>
                <a:ea typeface="隶书" panose="02010509060101010101" pitchFamily="49" charset="-122"/>
              </a:rPr>
              <a:t>x</a:t>
            </a:r>
            <a:r>
              <a:rPr lang="zh-CN" altLang="en-US" sz="3600" dirty="0">
                <a:solidFill>
                  <a:srgbClr val="000000"/>
                </a:solidFill>
                <a:latin typeface="隶书" panose="02010509060101010101" pitchFamily="49" charset="-122"/>
                <a:ea typeface="隶书" panose="02010509060101010101" pitchFamily="49" charset="-122"/>
              </a:rPr>
              <a:t>-2的图象。</a:t>
            </a:r>
          </a:p>
        </p:txBody>
      </p:sp>
      <p:graphicFrame>
        <p:nvGraphicFramePr>
          <p:cNvPr id="8195" name="Group 3"/>
          <p:cNvGraphicFramePr>
            <a:graphicFrameLocks noGrp="1"/>
          </p:cNvGraphicFramePr>
          <p:nvPr/>
        </p:nvGraphicFramePr>
        <p:xfrm>
          <a:off x="0" y="1262063"/>
          <a:ext cx="5864225" cy="2158683"/>
        </p:xfrm>
        <a:graphic>
          <a:graphicData uri="http://schemas.openxmlformats.org/drawingml/2006/table">
            <a:tbl>
              <a:tblPr/>
              <a:tblGrid>
                <a:gridCol w="1144588">
                  <a:extLst>
                    <a:ext uri="{9D8B030D-6E8A-4147-A177-3AD203B41FA5}">
                      <a16:colId xmlns:a16="http://schemas.microsoft.com/office/drawing/2014/main" val="20000"/>
                    </a:ext>
                  </a:extLst>
                </a:gridCol>
                <a:gridCol w="479425">
                  <a:extLst>
                    <a:ext uri="{9D8B030D-6E8A-4147-A177-3AD203B41FA5}">
                      <a16:colId xmlns:a16="http://schemas.microsoft.com/office/drawing/2014/main" val="20001"/>
                    </a:ext>
                  </a:extLst>
                </a:gridCol>
                <a:gridCol w="985837">
                  <a:extLst>
                    <a:ext uri="{9D8B030D-6E8A-4147-A177-3AD203B41FA5}">
                      <a16:colId xmlns:a16="http://schemas.microsoft.com/office/drawing/2014/main" val="20002"/>
                    </a:ext>
                  </a:extLst>
                </a:gridCol>
                <a:gridCol w="668338">
                  <a:extLst>
                    <a:ext uri="{9D8B030D-6E8A-4147-A177-3AD203B41FA5}">
                      <a16:colId xmlns:a16="http://schemas.microsoft.com/office/drawing/2014/main" val="20003"/>
                    </a:ext>
                  </a:extLst>
                </a:gridCol>
                <a:gridCol w="581025">
                  <a:extLst>
                    <a:ext uri="{9D8B030D-6E8A-4147-A177-3AD203B41FA5}">
                      <a16:colId xmlns:a16="http://schemas.microsoft.com/office/drawing/2014/main" val="20004"/>
                    </a:ext>
                  </a:extLst>
                </a:gridCol>
                <a:gridCol w="623887">
                  <a:extLst>
                    <a:ext uri="{9D8B030D-6E8A-4147-A177-3AD203B41FA5}">
                      <a16:colId xmlns:a16="http://schemas.microsoft.com/office/drawing/2014/main" val="20005"/>
                    </a:ext>
                  </a:extLst>
                </a:gridCol>
                <a:gridCol w="647700">
                  <a:extLst>
                    <a:ext uri="{9D8B030D-6E8A-4147-A177-3AD203B41FA5}">
                      <a16:colId xmlns:a16="http://schemas.microsoft.com/office/drawing/2014/main" val="20006"/>
                    </a:ext>
                  </a:extLst>
                </a:gridCol>
                <a:gridCol w="733425">
                  <a:extLst>
                    <a:ext uri="{9D8B030D-6E8A-4147-A177-3AD203B41FA5}">
                      <a16:colId xmlns:a16="http://schemas.microsoft.com/office/drawing/2014/main" val="20007"/>
                    </a:ext>
                  </a:extLst>
                </a:gridCol>
              </a:tblGrid>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1" u="none" strike="noStrike" cap="none" normalizeH="0" baseline="0" smtClean="0">
                          <a:ln>
                            <a:noFill/>
                          </a:ln>
                          <a:solidFill>
                            <a:schemeClr val="tx1"/>
                          </a:solidFill>
                          <a:effectLst/>
                          <a:latin typeface="Arial" panose="020B0604020202020204" pitchFamily="34" charset="0"/>
                          <a:ea typeface="宋体" panose="02010600030101010101" pitchFamily="2" charset="-122"/>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隶书" panose="02010509060101010101" pitchFamily="49" charset="-122"/>
                          <a:ea typeface="隶书" panose="02010509060101010101" pitchFamily="49" charset="-122"/>
                        </a:rPr>
                        <a:t>y=</a:t>
                      </a:r>
                      <a:r>
                        <a:rPr kumimoji="0" lang="en-US" altLang="zh-CN" sz="2800" b="0" i="1" u="none" strike="noStrike" cap="none" normalizeH="0" baseline="0" smtClean="0">
                          <a:ln>
                            <a:noFill/>
                          </a:ln>
                          <a:solidFill>
                            <a:schemeClr val="tx1"/>
                          </a:solidFill>
                          <a:effectLst/>
                          <a:latin typeface="Arial" panose="020B0604020202020204" pitchFamily="34" charset="0"/>
                          <a:ea typeface="隶书" panose="02010509060101010101" pitchFamily="49" charset="-122"/>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隶书" panose="02010509060101010101" pitchFamily="49" charset="-122"/>
                          <a:ea typeface="隶书" panose="02010509060101010101" pitchFamily="49" charset="-122"/>
                        </a:rPr>
                        <a:t>y=</a:t>
                      </a:r>
                      <a:r>
                        <a:rPr kumimoji="0" lang="en-US" altLang="zh-CN" sz="2800" b="0" i="1" u="none" strike="noStrike" cap="none" normalizeH="0" baseline="0" smtClean="0">
                          <a:ln>
                            <a:noFill/>
                          </a:ln>
                          <a:solidFill>
                            <a:schemeClr val="tx1"/>
                          </a:solidFill>
                          <a:effectLst/>
                          <a:latin typeface="Arial" panose="020B0604020202020204" pitchFamily="34" charset="0"/>
                          <a:ea typeface="隶书" panose="02010509060101010101" pitchFamily="49" charset="-122"/>
                        </a:rPr>
                        <a:t>x</a:t>
                      </a:r>
                      <a:r>
                        <a:rPr kumimoji="0" lang="en-US" altLang="zh-CN" sz="2800" b="0" i="0" u="none" strike="noStrike" cap="none" normalizeH="0" baseline="0" smtClean="0">
                          <a:ln>
                            <a:noFill/>
                          </a:ln>
                          <a:solidFill>
                            <a:schemeClr val="tx1"/>
                          </a:solidFill>
                          <a:effectLst/>
                          <a:latin typeface="隶书" panose="02010509060101010101" pitchFamily="49" charset="-122"/>
                          <a:ea typeface="隶书" panose="02010509060101010101" pitchFamily="49" charset="-122"/>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隶书" panose="02010509060101010101" pitchFamily="49" charset="-122"/>
                          <a:ea typeface="隶书" panose="02010509060101010101" pitchFamily="49" charset="-122"/>
                        </a:rPr>
                        <a:t>y=</a:t>
                      </a:r>
                      <a:r>
                        <a:rPr kumimoji="0" lang="en-US" altLang="zh-CN" sz="2800" b="0" i="1" u="none" strike="noStrike" cap="none" normalizeH="0" baseline="0" smtClean="0">
                          <a:ln>
                            <a:noFill/>
                          </a:ln>
                          <a:solidFill>
                            <a:schemeClr val="tx1"/>
                          </a:solidFill>
                          <a:effectLst/>
                          <a:latin typeface="Arial" panose="020B0604020202020204" pitchFamily="34" charset="0"/>
                          <a:ea typeface="隶书" panose="02010509060101010101" pitchFamily="49" charset="-122"/>
                        </a:rPr>
                        <a:t>x</a:t>
                      </a:r>
                      <a:r>
                        <a:rPr kumimoji="0" lang="en-US" altLang="zh-CN" sz="2800" b="0" i="0" u="none" strike="noStrike" cap="none" normalizeH="0" baseline="0" smtClean="0">
                          <a:ln>
                            <a:noFill/>
                          </a:ln>
                          <a:solidFill>
                            <a:schemeClr val="tx1"/>
                          </a:solidFill>
                          <a:effectLst/>
                          <a:latin typeface="隶书" panose="02010509060101010101" pitchFamily="49" charset="-122"/>
                          <a:ea typeface="隶书" panose="02010509060101010101" pitchFamily="49" charset="-122"/>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244" name="Text Box 52"/>
          <p:cNvSpPr txBox="1">
            <a:spLocks noChangeArrowheads="1"/>
          </p:cNvSpPr>
          <p:nvPr/>
        </p:nvSpPr>
        <p:spPr bwMode="auto">
          <a:xfrm>
            <a:off x="1684338" y="1874838"/>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-2</a:t>
            </a:r>
          </a:p>
        </p:txBody>
      </p:sp>
      <p:sp>
        <p:nvSpPr>
          <p:cNvPr id="8245" name="Text Box 53"/>
          <p:cNvSpPr txBox="1">
            <a:spLocks noChangeArrowheads="1"/>
          </p:cNvSpPr>
          <p:nvPr/>
        </p:nvSpPr>
        <p:spPr bwMode="auto">
          <a:xfrm>
            <a:off x="1765300" y="2330450"/>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0</a:t>
            </a:r>
          </a:p>
        </p:txBody>
      </p:sp>
      <p:sp>
        <p:nvSpPr>
          <p:cNvPr id="8246" name="Text Box 54"/>
          <p:cNvSpPr txBox="1">
            <a:spLocks noChangeArrowheads="1"/>
          </p:cNvSpPr>
          <p:nvPr/>
        </p:nvSpPr>
        <p:spPr bwMode="auto">
          <a:xfrm>
            <a:off x="2578100" y="2797175"/>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-4</a:t>
            </a:r>
          </a:p>
        </p:txBody>
      </p:sp>
      <p:sp>
        <p:nvSpPr>
          <p:cNvPr id="8247" name="Text Box 55"/>
          <p:cNvSpPr txBox="1">
            <a:spLocks noChangeArrowheads="1"/>
          </p:cNvSpPr>
          <p:nvPr/>
        </p:nvSpPr>
        <p:spPr bwMode="auto">
          <a:xfrm>
            <a:off x="2647950" y="1752600"/>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-1</a:t>
            </a:r>
          </a:p>
        </p:txBody>
      </p:sp>
      <p:sp>
        <p:nvSpPr>
          <p:cNvPr id="8248" name="Text Box 56"/>
          <p:cNvSpPr txBox="1">
            <a:spLocks noChangeArrowheads="1"/>
          </p:cNvSpPr>
          <p:nvPr/>
        </p:nvSpPr>
        <p:spPr bwMode="auto">
          <a:xfrm>
            <a:off x="2679700" y="2333625"/>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1</a:t>
            </a:r>
          </a:p>
        </p:txBody>
      </p:sp>
      <p:sp>
        <p:nvSpPr>
          <p:cNvPr id="8249" name="Text Box 57"/>
          <p:cNvSpPr txBox="1">
            <a:spLocks noChangeArrowheads="1"/>
          </p:cNvSpPr>
          <p:nvPr/>
        </p:nvSpPr>
        <p:spPr bwMode="auto">
          <a:xfrm>
            <a:off x="1735138" y="2840038"/>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-3</a:t>
            </a:r>
          </a:p>
        </p:txBody>
      </p:sp>
      <p:sp>
        <p:nvSpPr>
          <p:cNvPr id="8250" name="Text Box 58"/>
          <p:cNvSpPr txBox="1">
            <a:spLocks noChangeArrowheads="1"/>
          </p:cNvSpPr>
          <p:nvPr/>
        </p:nvSpPr>
        <p:spPr bwMode="auto">
          <a:xfrm>
            <a:off x="3362325" y="1795463"/>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0</a:t>
            </a:r>
          </a:p>
        </p:txBody>
      </p:sp>
      <p:sp>
        <p:nvSpPr>
          <p:cNvPr id="8251" name="Text Box 59"/>
          <p:cNvSpPr txBox="1">
            <a:spLocks noChangeArrowheads="1"/>
          </p:cNvSpPr>
          <p:nvPr/>
        </p:nvSpPr>
        <p:spPr bwMode="auto">
          <a:xfrm>
            <a:off x="3360738" y="2301875"/>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2</a:t>
            </a:r>
          </a:p>
        </p:txBody>
      </p:sp>
      <p:sp>
        <p:nvSpPr>
          <p:cNvPr id="8252" name="Text Box 60"/>
          <p:cNvSpPr txBox="1">
            <a:spLocks noChangeArrowheads="1"/>
          </p:cNvSpPr>
          <p:nvPr/>
        </p:nvSpPr>
        <p:spPr bwMode="auto">
          <a:xfrm>
            <a:off x="3417888" y="2854325"/>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-2</a:t>
            </a:r>
          </a:p>
        </p:txBody>
      </p:sp>
      <p:sp>
        <p:nvSpPr>
          <p:cNvPr id="8253" name="Text Box 61"/>
          <p:cNvSpPr txBox="1">
            <a:spLocks noChangeArrowheads="1"/>
          </p:cNvSpPr>
          <p:nvPr/>
        </p:nvSpPr>
        <p:spPr bwMode="auto">
          <a:xfrm>
            <a:off x="3957638" y="1795463"/>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1</a:t>
            </a:r>
          </a:p>
        </p:txBody>
      </p:sp>
      <p:sp>
        <p:nvSpPr>
          <p:cNvPr id="8254" name="Text Box 62"/>
          <p:cNvSpPr txBox="1">
            <a:spLocks noChangeArrowheads="1"/>
          </p:cNvSpPr>
          <p:nvPr/>
        </p:nvSpPr>
        <p:spPr bwMode="auto">
          <a:xfrm>
            <a:off x="4014788" y="2317750"/>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3</a:t>
            </a:r>
          </a:p>
        </p:txBody>
      </p:sp>
      <p:sp>
        <p:nvSpPr>
          <p:cNvPr id="8255" name="Text Box 63"/>
          <p:cNvSpPr txBox="1">
            <a:spLocks noChangeArrowheads="1"/>
          </p:cNvSpPr>
          <p:nvPr/>
        </p:nvSpPr>
        <p:spPr bwMode="auto">
          <a:xfrm>
            <a:off x="3911600" y="2870200"/>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-1</a:t>
            </a:r>
          </a:p>
        </p:txBody>
      </p:sp>
      <p:sp>
        <p:nvSpPr>
          <p:cNvPr id="8256" name="Text Box 64"/>
          <p:cNvSpPr txBox="1">
            <a:spLocks noChangeArrowheads="1"/>
          </p:cNvSpPr>
          <p:nvPr/>
        </p:nvSpPr>
        <p:spPr bwMode="auto">
          <a:xfrm>
            <a:off x="4610100" y="1736725"/>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2</a:t>
            </a:r>
          </a:p>
        </p:txBody>
      </p:sp>
      <p:sp>
        <p:nvSpPr>
          <p:cNvPr id="8257" name="Text Box 65"/>
          <p:cNvSpPr txBox="1">
            <a:spLocks noChangeArrowheads="1"/>
          </p:cNvSpPr>
          <p:nvPr/>
        </p:nvSpPr>
        <p:spPr bwMode="auto">
          <a:xfrm>
            <a:off x="4654550" y="2317750"/>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4</a:t>
            </a:r>
          </a:p>
        </p:txBody>
      </p:sp>
      <p:sp>
        <p:nvSpPr>
          <p:cNvPr id="8258" name="Text Box 66"/>
          <p:cNvSpPr txBox="1">
            <a:spLocks noChangeArrowheads="1"/>
          </p:cNvSpPr>
          <p:nvPr/>
        </p:nvSpPr>
        <p:spPr bwMode="auto">
          <a:xfrm>
            <a:off x="4608513" y="2838450"/>
            <a:ext cx="669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FF9966"/>
                </a:solidFill>
                <a:latin typeface="Times New Roman" panose="02020603050405020304" pitchFamily="18" charset="0"/>
              </a:rPr>
              <a:t>0</a:t>
            </a:r>
          </a:p>
        </p:txBody>
      </p:sp>
      <p:grpSp>
        <p:nvGrpSpPr>
          <p:cNvPr id="8259" name="Group 67"/>
          <p:cNvGrpSpPr/>
          <p:nvPr/>
        </p:nvGrpSpPr>
        <p:grpSpPr bwMode="auto">
          <a:xfrm>
            <a:off x="4914900" y="2351088"/>
            <a:ext cx="5226050" cy="2941637"/>
            <a:chOff x="0" y="0"/>
            <a:chExt cx="3109" cy="1314"/>
          </a:xfrm>
        </p:grpSpPr>
        <p:sp>
          <p:nvSpPr>
            <p:cNvPr id="8260" name="Line 68"/>
            <p:cNvSpPr>
              <a:spLocks noChangeShapeType="1"/>
            </p:cNvSpPr>
            <p:nvPr/>
          </p:nvSpPr>
          <p:spPr bwMode="auto">
            <a:xfrm flipH="1">
              <a:off x="1092" y="0"/>
              <a:ext cx="0" cy="1314"/>
            </a:xfrm>
            <a:prstGeom prst="line">
              <a:avLst/>
            </a:prstGeom>
            <a:noFill/>
            <a:ln w="28575">
              <a:solidFill>
                <a:schemeClr val="tx1"/>
              </a:solidFill>
              <a:round/>
              <a:headEnd type="triangle" w="med"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8261" name="Line 69"/>
            <p:cNvSpPr>
              <a:spLocks noChangeShapeType="1"/>
            </p:cNvSpPr>
            <p:nvPr/>
          </p:nvSpPr>
          <p:spPr bwMode="auto">
            <a:xfrm>
              <a:off x="217" y="699"/>
              <a:ext cx="2112" cy="0"/>
            </a:xfrm>
            <a:prstGeom prst="line">
              <a:avLst/>
            </a:prstGeom>
            <a:noFill/>
            <a:ln w="28575">
              <a:solidFill>
                <a:schemeClr val="tx1"/>
              </a:solidFill>
              <a:round/>
              <a:tailEnd type="triangle" w="med"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8262" name="Text Box 70"/>
            <p:cNvSpPr txBox="1">
              <a:spLocks noChangeArrowheads="1"/>
            </p:cNvSpPr>
            <p:nvPr/>
          </p:nvSpPr>
          <p:spPr bwMode="auto">
            <a:xfrm>
              <a:off x="2272" y="709"/>
              <a:ext cx="837" cy="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3200" b="1" i="1">
                  <a:solidFill>
                    <a:srgbClr val="000000"/>
                  </a:solidFill>
                  <a:latin typeface="Times New Roman" panose="02020603050405020304" pitchFamily="18" charset="0"/>
                </a:rPr>
                <a:t>x</a:t>
              </a:r>
              <a:endParaRPr lang="en-US" altLang="zh-CN" sz="2400" b="1" i="1">
                <a:solidFill>
                  <a:srgbClr val="000000"/>
                </a:solidFill>
                <a:latin typeface="Times New Roman" panose="02020603050405020304" pitchFamily="18" charset="0"/>
              </a:endParaRPr>
            </a:p>
          </p:txBody>
        </p:sp>
        <p:sp>
          <p:nvSpPr>
            <p:cNvPr id="8263" name="Text Box 71"/>
            <p:cNvSpPr txBox="1">
              <a:spLocks noChangeArrowheads="1"/>
            </p:cNvSpPr>
            <p:nvPr/>
          </p:nvSpPr>
          <p:spPr bwMode="auto">
            <a:xfrm>
              <a:off x="916" y="0"/>
              <a:ext cx="776" cy="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y</a:t>
              </a:r>
              <a:endParaRPr lang="en-US" altLang="zh-CN" sz="2400" b="1">
                <a:solidFill>
                  <a:srgbClr val="000000"/>
                </a:solidFill>
                <a:latin typeface="Times New Roman" panose="02020603050405020304" pitchFamily="18" charset="0"/>
              </a:endParaRPr>
            </a:p>
          </p:txBody>
        </p:sp>
        <p:sp>
          <p:nvSpPr>
            <p:cNvPr id="8264" name="Text Box 72"/>
            <p:cNvSpPr txBox="1">
              <a:spLocks noChangeArrowheads="1"/>
            </p:cNvSpPr>
            <p:nvPr/>
          </p:nvSpPr>
          <p:spPr bwMode="auto">
            <a:xfrm>
              <a:off x="0" y="250"/>
              <a:ext cx="298" cy="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endParaRPr lang="zh-CN" altLang="en-US" sz="2600" b="1">
                <a:solidFill>
                  <a:srgbClr val="000000"/>
                </a:solidFill>
                <a:latin typeface="Times New Roman" panose="02020603050405020304" pitchFamily="18" charset="0"/>
              </a:endParaRPr>
            </a:p>
          </p:txBody>
        </p:sp>
        <p:sp>
          <p:nvSpPr>
            <p:cNvPr id="8265" name="Text Box 73"/>
            <p:cNvSpPr txBox="1">
              <a:spLocks noChangeArrowheads="1"/>
            </p:cNvSpPr>
            <p:nvPr/>
          </p:nvSpPr>
          <p:spPr bwMode="auto">
            <a:xfrm>
              <a:off x="863" y="334"/>
              <a:ext cx="297" cy="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600">
                  <a:solidFill>
                    <a:srgbClr val="000000"/>
                  </a:solidFill>
                  <a:latin typeface="Times New Roman" panose="02020603050405020304" pitchFamily="18" charset="0"/>
                </a:rPr>
                <a:t>3</a:t>
              </a:r>
            </a:p>
          </p:txBody>
        </p:sp>
        <p:sp>
          <p:nvSpPr>
            <p:cNvPr id="8266" name="Text Box 74"/>
            <p:cNvSpPr txBox="1">
              <a:spLocks noChangeArrowheads="1"/>
            </p:cNvSpPr>
            <p:nvPr/>
          </p:nvSpPr>
          <p:spPr bwMode="auto">
            <a:xfrm>
              <a:off x="1283" y="655"/>
              <a:ext cx="298" cy="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600">
                  <a:solidFill>
                    <a:srgbClr val="000000"/>
                  </a:solidFill>
                  <a:latin typeface="Times New Roman" panose="02020603050405020304" pitchFamily="18" charset="0"/>
                </a:rPr>
                <a:t>2</a:t>
              </a:r>
            </a:p>
          </p:txBody>
        </p:sp>
        <p:sp>
          <p:nvSpPr>
            <p:cNvPr id="8267" name="Text Box 75"/>
            <p:cNvSpPr txBox="1">
              <a:spLocks noChangeArrowheads="1"/>
            </p:cNvSpPr>
            <p:nvPr/>
          </p:nvSpPr>
          <p:spPr bwMode="auto">
            <a:xfrm>
              <a:off x="365" y="709"/>
              <a:ext cx="436" cy="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600" b="1">
                  <a:solidFill>
                    <a:srgbClr val="000000"/>
                  </a:solidFill>
                  <a:latin typeface="Times New Roman" panose="02020603050405020304" pitchFamily="18" charset="0"/>
                </a:rPr>
                <a:t> </a:t>
              </a:r>
              <a:r>
                <a:rPr lang="en-US" altLang="zh-CN" sz="2600">
                  <a:solidFill>
                    <a:srgbClr val="000000"/>
                  </a:solidFill>
                  <a:latin typeface="Times New Roman" panose="02020603050405020304" pitchFamily="18" charset="0"/>
                </a:rPr>
                <a:t>-3</a:t>
              </a:r>
            </a:p>
          </p:txBody>
        </p:sp>
        <p:sp>
          <p:nvSpPr>
            <p:cNvPr id="8268" name="Text Box 76"/>
            <p:cNvSpPr txBox="1">
              <a:spLocks noChangeArrowheads="1"/>
            </p:cNvSpPr>
            <p:nvPr/>
          </p:nvSpPr>
          <p:spPr bwMode="auto">
            <a:xfrm>
              <a:off x="916" y="689"/>
              <a:ext cx="297" cy="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600" b="1">
                  <a:solidFill>
                    <a:srgbClr val="000000"/>
                  </a:solidFill>
                  <a:latin typeface="Times New Roman" panose="02020603050405020304" pitchFamily="18" charset="0"/>
                </a:rPr>
                <a:t>0</a:t>
              </a:r>
            </a:p>
          </p:txBody>
        </p:sp>
        <p:sp>
          <p:nvSpPr>
            <p:cNvPr id="8269" name="Line 77"/>
            <p:cNvSpPr>
              <a:spLocks noChangeShapeType="1"/>
            </p:cNvSpPr>
            <p:nvPr/>
          </p:nvSpPr>
          <p:spPr bwMode="auto">
            <a:xfrm>
              <a:off x="1092" y="813"/>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0" name="Line 78"/>
            <p:cNvSpPr>
              <a:spLocks noChangeShapeType="1"/>
            </p:cNvSpPr>
            <p:nvPr/>
          </p:nvSpPr>
          <p:spPr bwMode="auto">
            <a:xfrm>
              <a:off x="1092" y="700"/>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1" name="Line 79"/>
            <p:cNvSpPr>
              <a:spLocks noChangeShapeType="1"/>
            </p:cNvSpPr>
            <p:nvPr/>
          </p:nvSpPr>
          <p:spPr bwMode="auto">
            <a:xfrm>
              <a:off x="1092" y="605"/>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2" name="Line 80"/>
            <p:cNvSpPr>
              <a:spLocks noChangeShapeType="1"/>
            </p:cNvSpPr>
            <p:nvPr/>
          </p:nvSpPr>
          <p:spPr bwMode="auto">
            <a:xfrm>
              <a:off x="1092" y="501"/>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3" name="Line 81"/>
            <p:cNvSpPr>
              <a:spLocks noChangeShapeType="1"/>
            </p:cNvSpPr>
            <p:nvPr/>
          </p:nvSpPr>
          <p:spPr bwMode="auto">
            <a:xfrm>
              <a:off x="1092" y="396"/>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4" name="Line 82"/>
            <p:cNvSpPr>
              <a:spLocks noChangeShapeType="1"/>
            </p:cNvSpPr>
            <p:nvPr/>
          </p:nvSpPr>
          <p:spPr bwMode="auto">
            <a:xfrm>
              <a:off x="1092" y="292"/>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5" name="Line 83"/>
            <p:cNvSpPr>
              <a:spLocks noChangeShapeType="1"/>
            </p:cNvSpPr>
            <p:nvPr/>
          </p:nvSpPr>
          <p:spPr bwMode="auto">
            <a:xfrm>
              <a:off x="1092" y="1126"/>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6" name="Line 84"/>
            <p:cNvSpPr>
              <a:spLocks noChangeShapeType="1"/>
            </p:cNvSpPr>
            <p:nvPr/>
          </p:nvSpPr>
          <p:spPr bwMode="auto">
            <a:xfrm>
              <a:off x="1092" y="1022"/>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7" name="Line 85"/>
            <p:cNvSpPr>
              <a:spLocks noChangeShapeType="1"/>
            </p:cNvSpPr>
            <p:nvPr/>
          </p:nvSpPr>
          <p:spPr bwMode="auto">
            <a:xfrm>
              <a:off x="1092" y="918"/>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8" name="Line 86"/>
            <p:cNvSpPr>
              <a:spLocks noChangeShapeType="1"/>
            </p:cNvSpPr>
            <p:nvPr/>
          </p:nvSpPr>
          <p:spPr bwMode="auto">
            <a:xfrm>
              <a:off x="1240"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79" name="Line 87"/>
            <p:cNvSpPr>
              <a:spLocks noChangeShapeType="1"/>
            </p:cNvSpPr>
            <p:nvPr/>
          </p:nvSpPr>
          <p:spPr bwMode="auto">
            <a:xfrm>
              <a:off x="1387"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80" name="Line 88"/>
            <p:cNvSpPr>
              <a:spLocks noChangeShapeType="1"/>
            </p:cNvSpPr>
            <p:nvPr/>
          </p:nvSpPr>
          <p:spPr bwMode="auto">
            <a:xfrm>
              <a:off x="1535"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81" name="Line 89"/>
            <p:cNvSpPr>
              <a:spLocks noChangeShapeType="1"/>
            </p:cNvSpPr>
            <p:nvPr/>
          </p:nvSpPr>
          <p:spPr bwMode="auto">
            <a:xfrm>
              <a:off x="649"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82" name="Line 90"/>
            <p:cNvSpPr>
              <a:spLocks noChangeShapeType="1"/>
            </p:cNvSpPr>
            <p:nvPr/>
          </p:nvSpPr>
          <p:spPr bwMode="auto">
            <a:xfrm>
              <a:off x="797"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8283" name="Line 91"/>
            <p:cNvSpPr>
              <a:spLocks noChangeShapeType="1"/>
            </p:cNvSpPr>
            <p:nvPr/>
          </p:nvSpPr>
          <p:spPr bwMode="auto">
            <a:xfrm>
              <a:off x="945"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grpSp>
      <p:sp>
        <p:nvSpPr>
          <p:cNvPr id="8284" name="Text Box 92"/>
          <p:cNvSpPr txBox="1">
            <a:spLocks noChangeArrowheads="1"/>
          </p:cNvSpPr>
          <p:nvPr/>
        </p:nvSpPr>
        <p:spPr bwMode="auto">
          <a:xfrm>
            <a:off x="5889625" y="3990975"/>
            <a:ext cx="754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8285" name="Text Box 93"/>
          <p:cNvSpPr txBox="1">
            <a:spLocks noChangeArrowheads="1"/>
          </p:cNvSpPr>
          <p:nvPr/>
        </p:nvSpPr>
        <p:spPr bwMode="auto">
          <a:xfrm>
            <a:off x="6870700" y="3087688"/>
            <a:ext cx="7540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8286" name="Text Box 94"/>
          <p:cNvSpPr txBox="1">
            <a:spLocks noChangeArrowheads="1"/>
          </p:cNvSpPr>
          <p:nvPr/>
        </p:nvSpPr>
        <p:spPr bwMode="auto">
          <a:xfrm>
            <a:off x="6384925" y="3502025"/>
            <a:ext cx="754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8287" name="Text Box 95"/>
          <p:cNvSpPr txBox="1">
            <a:spLocks noChangeArrowheads="1"/>
          </p:cNvSpPr>
          <p:nvPr/>
        </p:nvSpPr>
        <p:spPr bwMode="auto">
          <a:xfrm>
            <a:off x="6627813" y="3287713"/>
            <a:ext cx="7540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8288" name="Text Box 96"/>
          <p:cNvSpPr txBox="1">
            <a:spLocks noChangeArrowheads="1"/>
          </p:cNvSpPr>
          <p:nvPr/>
        </p:nvSpPr>
        <p:spPr bwMode="auto">
          <a:xfrm>
            <a:off x="6146800" y="3721100"/>
            <a:ext cx="754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8289" name="Line 97"/>
          <p:cNvSpPr>
            <a:spLocks noChangeShapeType="1"/>
          </p:cNvSpPr>
          <p:nvPr/>
        </p:nvSpPr>
        <p:spPr bwMode="auto">
          <a:xfrm flipV="1">
            <a:off x="5749925" y="3236913"/>
            <a:ext cx="1727200" cy="161131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8290" name="Text Box 98"/>
          <p:cNvSpPr txBox="1">
            <a:spLocks noChangeArrowheads="1"/>
          </p:cNvSpPr>
          <p:nvPr/>
        </p:nvSpPr>
        <p:spPr bwMode="auto">
          <a:xfrm>
            <a:off x="7169150" y="2889250"/>
            <a:ext cx="152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800">
                <a:solidFill>
                  <a:srgbClr val="000000"/>
                </a:solidFill>
                <a:latin typeface="隶书" panose="02010509060101010101" pitchFamily="49" charset="-122"/>
                <a:ea typeface="隶书" panose="02010509060101010101" pitchFamily="49" charset="-122"/>
              </a:rPr>
              <a:t>y=</a:t>
            </a:r>
            <a:r>
              <a:rPr lang="en-US" altLang="zh-CN" sz="2800" i="1">
                <a:solidFill>
                  <a:srgbClr val="000000"/>
                </a:solidFill>
                <a:latin typeface="Times New Roman" panose="02020603050405020304" pitchFamily="18" charset="0"/>
                <a:ea typeface="隶书" panose="02010509060101010101" pitchFamily="49" charset="-122"/>
              </a:rPr>
              <a:t>x</a:t>
            </a:r>
          </a:p>
        </p:txBody>
      </p:sp>
      <p:sp>
        <p:nvSpPr>
          <p:cNvPr id="8291" name="Text Box 99"/>
          <p:cNvSpPr txBox="1">
            <a:spLocks noChangeArrowheads="1"/>
          </p:cNvSpPr>
          <p:nvPr/>
        </p:nvSpPr>
        <p:spPr bwMode="auto">
          <a:xfrm>
            <a:off x="5907088" y="3468688"/>
            <a:ext cx="754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8292" name="Text Box 100"/>
          <p:cNvSpPr txBox="1">
            <a:spLocks noChangeArrowheads="1"/>
          </p:cNvSpPr>
          <p:nvPr/>
        </p:nvSpPr>
        <p:spPr bwMode="auto">
          <a:xfrm>
            <a:off x="6145213" y="3263900"/>
            <a:ext cx="754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8293" name="Text Box 101"/>
          <p:cNvSpPr txBox="1">
            <a:spLocks noChangeArrowheads="1"/>
          </p:cNvSpPr>
          <p:nvPr/>
        </p:nvSpPr>
        <p:spPr bwMode="auto">
          <a:xfrm>
            <a:off x="6388100" y="3021013"/>
            <a:ext cx="7540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8294" name="Text Box 102"/>
          <p:cNvSpPr txBox="1">
            <a:spLocks noChangeArrowheads="1"/>
          </p:cNvSpPr>
          <p:nvPr/>
        </p:nvSpPr>
        <p:spPr bwMode="auto">
          <a:xfrm>
            <a:off x="6630988" y="2792413"/>
            <a:ext cx="754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8295" name="Text Box 103"/>
          <p:cNvSpPr txBox="1">
            <a:spLocks noChangeArrowheads="1"/>
          </p:cNvSpPr>
          <p:nvPr/>
        </p:nvSpPr>
        <p:spPr bwMode="auto">
          <a:xfrm>
            <a:off x="6888163" y="2535238"/>
            <a:ext cx="754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8296" name="Line 104"/>
          <p:cNvSpPr>
            <a:spLocks noChangeShapeType="1"/>
          </p:cNvSpPr>
          <p:nvPr/>
        </p:nvSpPr>
        <p:spPr bwMode="auto">
          <a:xfrm flipV="1">
            <a:off x="5630863" y="2889250"/>
            <a:ext cx="1727200" cy="1611313"/>
          </a:xfrm>
          <a:prstGeom prst="line">
            <a:avLst/>
          </a:prstGeom>
          <a:noFill/>
          <a:ln w="38100">
            <a:solidFill>
              <a:srgbClr val="CC66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8297" name="Text Box 105"/>
          <p:cNvSpPr txBox="1">
            <a:spLocks noChangeArrowheads="1"/>
          </p:cNvSpPr>
          <p:nvPr/>
        </p:nvSpPr>
        <p:spPr bwMode="auto">
          <a:xfrm>
            <a:off x="5759450" y="4387850"/>
            <a:ext cx="1058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8298" name="Text Box 106"/>
          <p:cNvSpPr txBox="1">
            <a:spLocks noChangeArrowheads="1"/>
          </p:cNvSpPr>
          <p:nvPr/>
        </p:nvSpPr>
        <p:spPr bwMode="auto">
          <a:xfrm>
            <a:off x="6011863" y="4146550"/>
            <a:ext cx="10588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8299" name="Text Box 107"/>
          <p:cNvSpPr txBox="1">
            <a:spLocks noChangeArrowheads="1"/>
          </p:cNvSpPr>
          <p:nvPr/>
        </p:nvSpPr>
        <p:spPr bwMode="auto">
          <a:xfrm>
            <a:off x="6240463" y="3911600"/>
            <a:ext cx="10588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8300" name="Text Box 108"/>
          <p:cNvSpPr txBox="1">
            <a:spLocks noChangeArrowheads="1"/>
          </p:cNvSpPr>
          <p:nvPr/>
        </p:nvSpPr>
        <p:spPr bwMode="auto">
          <a:xfrm>
            <a:off x="6483350" y="3668713"/>
            <a:ext cx="1058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8301" name="Text Box 109"/>
          <p:cNvSpPr txBox="1">
            <a:spLocks noChangeArrowheads="1"/>
          </p:cNvSpPr>
          <p:nvPr/>
        </p:nvSpPr>
        <p:spPr bwMode="auto">
          <a:xfrm>
            <a:off x="6740525" y="3411538"/>
            <a:ext cx="1058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8302" name="Rectangle 110"/>
          <p:cNvSpPr>
            <a:spLocks noChangeArrowheads="1"/>
          </p:cNvSpPr>
          <p:nvPr/>
        </p:nvSpPr>
        <p:spPr bwMode="auto">
          <a:xfrm>
            <a:off x="7224713" y="2386013"/>
            <a:ext cx="1052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a:solidFill>
                  <a:srgbClr val="CC6600"/>
                </a:solidFill>
                <a:latin typeface="隶书" panose="02010509060101010101" pitchFamily="49" charset="-122"/>
                <a:ea typeface="隶书" panose="02010509060101010101" pitchFamily="49" charset="-122"/>
              </a:rPr>
              <a:t>y=</a:t>
            </a:r>
            <a:r>
              <a:rPr lang="en-US" altLang="zh-CN" sz="2800" i="1">
                <a:solidFill>
                  <a:srgbClr val="CC6600"/>
                </a:solidFill>
                <a:latin typeface="Times New Roman" panose="02020603050405020304" pitchFamily="18" charset="0"/>
                <a:ea typeface="隶书" panose="02010509060101010101" pitchFamily="49" charset="-122"/>
              </a:rPr>
              <a:t>x</a:t>
            </a:r>
            <a:r>
              <a:rPr lang="en-US" altLang="zh-CN" sz="2800">
                <a:solidFill>
                  <a:srgbClr val="CC6600"/>
                </a:solidFill>
                <a:latin typeface="隶书" panose="02010509060101010101" pitchFamily="49" charset="-122"/>
                <a:ea typeface="隶书" panose="02010509060101010101" pitchFamily="49" charset="-122"/>
              </a:rPr>
              <a:t>+2</a:t>
            </a:r>
          </a:p>
        </p:txBody>
      </p:sp>
      <p:sp>
        <p:nvSpPr>
          <p:cNvPr id="8303" name="Line 111"/>
          <p:cNvSpPr>
            <a:spLocks noChangeShapeType="1"/>
          </p:cNvSpPr>
          <p:nvPr/>
        </p:nvSpPr>
        <p:spPr bwMode="auto">
          <a:xfrm flipV="1">
            <a:off x="5935663" y="3598863"/>
            <a:ext cx="1625600" cy="1582737"/>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8304" name="Rectangle 112"/>
          <p:cNvSpPr>
            <a:spLocks noChangeArrowheads="1"/>
          </p:cNvSpPr>
          <p:nvPr/>
        </p:nvSpPr>
        <p:spPr bwMode="auto">
          <a:xfrm>
            <a:off x="7659688" y="3328988"/>
            <a:ext cx="10525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a:solidFill>
                  <a:srgbClr val="0000FF"/>
                </a:solidFill>
                <a:latin typeface="隶书" panose="02010509060101010101" pitchFamily="49" charset="-122"/>
                <a:ea typeface="隶书" panose="02010509060101010101" pitchFamily="49" charset="-122"/>
              </a:rPr>
              <a:t>y=</a:t>
            </a:r>
            <a:r>
              <a:rPr lang="en-US" altLang="zh-CN" sz="2800" i="1">
                <a:solidFill>
                  <a:srgbClr val="0000FF"/>
                </a:solidFill>
                <a:latin typeface="Times New Roman" panose="02020603050405020304" pitchFamily="18" charset="0"/>
                <a:ea typeface="隶书" panose="02010509060101010101" pitchFamily="49" charset="-122"/>
              </a:rPr>
              <a:t>x</a:t>
            </a:r>
            <a:r>
              <a:rPr lang="en-US" altLang="zh-CN" sz="2800">
                <a:solidFill>
                  <a:srgbClr val="0000FF"/>
                </a:solidFill>
                <a:latin typeface="隶书" panose="02010509060101010101" pitchFamily="49" charset="-122"/>
                <a:ea typeface="隶书" panose="02010509060101010101" pitchFamily="49" charset="-122"/>
              </a:rPr>
              <a:t>-2</a:t>
            </a:r>
          </a:p>
        </p:txBody>
      </p:sp>
      <p:sp>
        <p:nvSpPr>
          <p:cNvPr id="8305" name="Text Box 113"/>
          <p:cNvSpPr txBox="1">
            <a:spLocks noChangeArrowheads="1"/>
          </p:cNvSpPr>
          <p:nvPr/>
        </p:nvSpPr>
        <p:spPr bwMode="auto">
          <a:xfrm>
            <a:off x="47625" y="4607580"/>
            <a:ext cx="563086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base">
              <a:spcBef>
                <a:spcPct val="50000"/>
              </a:spcBef>
              <a:spcAft>
                <a:spcPct val="0"/>
              </a:spcAft>
              <a:buFont typeface="Arial" panose="020B0604020202020204" pitchFamily="34" charset="0"/>
              <a:buNone/>
            </a:pPr>
            <a:r>
              <a:rPr lang="zh-CN" altLang="en-US" sz="3600" b="1" dirty="0">
                <a:solidFill>
                  <a:srgbClr val="000000"/>
                </a:solidFill>
                <a:latin typeface="宋体" panose="02010600030101010101" pitchFamily="2" charset="-122"/>
              </a:rPr>
              <a:t>议一议：正比例函数</a:t>
            </a:r>
            <a:r>
              <a:rPr lang="en-US" altLang="zh-CN" sz="4000" b="1" dirty="0">
                <a:solidFill>
                  <a:srgbClr val="000000"/>
                </a:solidFill>
                <a:latin typeface="宋体" panose="02010600030101010101" pitchFamily="2" charset="-122"/>
              </a:rPr>
              <a:t>y=</a:t>
            </a:r>
            <a:r>
              <a:rPr lang="en-US" altLang="zh-CN" sz="4000" b="1" i="1" dirty="0">
                <a:solidFill>
                  <a:srgbClr val="000000"/>
                </a:solidFill>
                <a:latin typeface="宋体" panose="02010600030101010101" pitchFamily="2" charset="-122"/>
              </a:rPr>
              <a:t>x</a:t>
            </a:r>
            <a:r>
              <a:rPr lang="zh-CN" altLang="en-US" sz="4000" b="1" i="1" dirty="0">
                <a:solidFill>
                  <a:srgbClr val="000000"/>
                </a:solidFill>
                <a:latin typeface="宋体" panose="02010600030101010101" pitchFamily="2" charset="-122"/>
              </a:rPr>
              <a:t>与一次函数</a:t>
            </a:r>
            <a:r>
              <a:rPr lang="en-US" altLang="zh-CN" sz="4000" b="1" dirty="0">
                <a:solidFill>
                  <a:srgbClr val="000000"/>
                </a:solidFill>
                <a:latin typeface="宋体" panose="02010600030101010101" pitchFamily="2" charset="-122"/>
              </a:rPr>
              <a:t>y=</a:t>
            </a:r>
            <a:r>
              <a:rPr lang="en-US" altLang="zh-CN" sz="4000" b="1" i="1" dirty="0">
                <a:solidFill>
                  <a:srgbClr val="000000"/>
                </a:solidFill>
                <a:latin typeface="宋体" panose="02010600030101010101" pitchFamily="2" charset="-122"/>
              </a:rPr>
              <a:t>x</a:t>
            </a:r>
            <a:r>
              <a:rPr lang="en-US" altLang="zh-CN" sz="4000" b="1" dirty="0">
                <a:solidFill>
                  <a:srgbClr val="000000"/>
                </a:solidFill>
                <a:latin typeface="宋体" panose="02010600030101010101" pitchFamily="2" charset="-122"/>
              </a:rPr>
              <a:t>+2 </a:t>
            </a:r>
            <a:r>
              <a:rPr lang="zh-CN" altLang="en-US" sz="4000" b="1" dirty="0">
                <a:solidFill>
                  <a:srgbClr val="000000"/>
                </a:solidFill>
                <a:latin typeface="宋体" panose="02010600030101010101" pitchFamily="2" charset="-122"/>
              </a:rPr>
              <a:t>、</a:t>
            </a:r>
            <a:r>
              <a:rPr lang="en-US" altLang="zh-CN" sz="4000" b="1" dirty="0">
                <a:solidFill>
                  <a:srgbClr val="000000"/>
                </a:solidFill>
                <a:latin typeface="宋体" panose="02010600030101010101" pitchFamily="2" charset="-122"/>
              </a:rPr>
              <a:t>y=</a:t>
            </a:r>
            <a:r>
              <a:rPr lang="en-US" altLang="zh-CN" sz="4000" b="1" i="1" dirty="0">
                <a:solidFill>
                  <a:srgbClr val="000000"/>
                </a:solidFill>
                <a:latin typeface="宋体" panose="02010600030101010101" pitchFamily="2" charset="-122"/>
              </a:rPr>
              <a:t>x</a:t>
            </a:r>
            <a:r>
              <a:rPr lang="en-US" altLang="zh-CN" sz="4000" b="1" dirty="0">
                <a:solidFill>
                  <a:srgbClr val="000000"/>
                </a:solidFill>
                <a:latin typeface="宋体" panose="02010600030101010101" pitchFamily="2" charset="-122"/>
              </a:rPr>
              <a:t>-2</a:t>
            </a:r>
            <a:r>
              <a:rPr lang="zh-CN" altLang="en-US" sz="4000" b="1" dirty="0">
                <a:solidFill>
                  <a:srgbClr val="000000"/>
                </a:solidFill>
                <a:latin typeface="宋体" panose="02010600030101010101" pitchFamily="2" charset="-122"/>
              </a:rPr>
              <a:t>图象有什么异同点</a:t>
            </a:r>
            <a:r>
              <a:rPr lang="en-US" altLang="zh-CN" sz="4000" b="1" dirty="0">
                <a:solidFill>
                  <a:srgbClr val="000000"/>
                </a:solidFill>
                <a:latin typeface="宋体" panose="02010600030101010101" pitchFamily="2" charset="-122"/>
              </a:rPr>
              <a:t>.</a:t>
            </a:r>
          </a:p>
        </p:txBody>
      </p:sp>
      <p:sp>
        <p:nvSpPr>
          <p:cNvPr id="8306" name="Rectangle 114"/>
          <p:cNvSpPr>
            <a:spLocks noChangeArrowheads="1"/>
          </p:cNvSpPr>
          <p:nvPr/>
        </p:nvSpPr>
        <p:spPr bwMode="auto">
          <a:xfrm>
            <a:off x="188913" y="3449638"/>
            <a:ext cx="28368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3200" b="1" dirty="0">
                <a:solidFill>
                  <a:srgbClr val="000000"/>
                </a:solidFill>
                <a:latin typeface="宋体" panose="02010600030101010101" pitchFamily="2" charset="-122"/>
              </a:rPr>
              <a:t>2</a:t>
            </a:r>
            <a:r>
              <a:rPr lang="zh-CN" altLang="en-US" sz="3200" b="1" dirty="0">
                <a:solidFill>
                  <a:srgbClr val="000000"/>
                </a:solidFill>
                <a:latin typeface="宋体" panose="02010600030101010101" pitchFamily="2" charset="-122"/>
              </a:rPr>
              <a:t>、观察与比较</a:t>
            </a:r>
          </a:p>
        </p:txBody>
      </p:sp>
      <p:sp>
        <p:nvSpPr>
          <p:cNvPr id="8307" name="WordArt 115"/>
          <p:cNvSpPr>
            <a:spLocks noChangeArrowheads="1" noChangeShapeType="1"/>
          </p:cNvSpPr>
          <p:nvPr/>
        </p:nvSpPr>
        <p:spPr bwMode="auto">
          <a:xfrm>
            <a:off x="47625" y="177800"/>
            <a:ext cx="1828800" cy="900113"/>
          </a:xfrm>
          <a:prstGeom prst="rect">
            <a:avLst/>
          </a:prstGeom>
        </p:spPr>
        <p:txBody>
          <a:bodyPr wrap="none" fromWordArt="1">
            <a:prstTxWarp prst="textDoubleWave1">
              <a:avLst>
                <a:gd name="adj1" fmla="val 6500"/>
                <a:gd name="adj2" fmla="val 0"/>
              </a:avLst>
            </a:prstTxWarp>
          </a:bodyPr>
          <a:lstStyle/>
          <a:p>
            <a:pPr algn="ctr" fontAlgn="base">
              <a:spcBef>
                <a:spcPct val="0"/>
              </a:spcBef>
              <a:spcAft>
                <a:spcPct val="0"/>
              </a:spcAft>
            </a:pPr>
            <a:r>
              <a:rPr lang="zh-CN" altLang="en-US" sz="3600" b="1" kern="10" dirty="0">
                <a:ln w="12700">
                  <a:solidFill>
                    <a:srgbClr val="000099"/>
                  </a:solidFill>
                  <a:round/>
                </a:ln>
                <a:solidFill>
                  <a:srgbClr val="33CCFF"/>
                </a:solidFill>
                <a:effectLst>
                  <a:outerShdw dist="107763" dir="18900000" algn="ctr" rotWithShape="0">
                    <a:srgbClr val="000099"/>
                  </a:outerShdw>
                </a:effectLst>
                <a:latin typeface="宋体" panose="02010600030101010101" pitchFamily="2" charset="-122"/>
              </a:rPr>
              <a:t>合作探究</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fill="hold">
                                          <p:stCondLst>
                                            <p:cond delay="0"/>
                                          </p:stCondLst>
                                        </p:cTn>
                                        <p:tgtEl>
                                          <p:spTgt spid="8194"/>
                                        </p:tgtEl>
                                        <p:attrNameLst>
                                          <p:attrName>style.visibility</p:attrName>
                                        </p:attrNameLst>
                                      </p:cBhvr>
                                      <p:to>
                                        <p:strVal val="visible"/>
                                      </p:to>
                                    </p:set>
                                    <p:animEffect>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fill="hold">
                                          <p:stCondLst>
                                            <p:cond delay="0"/>
                                          </p:stCondLst>
                                        </p:cTn>
                                        <p:tgtEl>
                                          <p:spTgt spid="8195"/>
                                        </p:tgtEl>
                                        <p:attrNameLst>
                                          <p:attrName>style.visibility</p:attrName>
                                        </p:attrNameLst>
                                      </p:cBhvr>
                                      <p:to>
                                        <p:strVal val="visible"/>
                                      </p:to>
                                    </p:set>
                                    <p:anim calcmode="lin" valueType="num">
                                      <p:cBhvr additive="base">
                                        <p:cTn id="12" dur="500" fill="hold"/>
                                        <p:tgtEl>
                                          <p:spTgt spid="8195"/>
                                        </p:tgtEl>
                                        <p:attrNameLst>
                                          <p:attrName>ppt_x</p:attrName>
                                        </p:attrNameLst>
                                      </p:cBhvr>
                                      <p:tavLst>
                                        <p:tav tm="0">
                                          <p:val>
                                            <p:strVal val="0-#ppt_w/2"/>
                                          </p:val>
                                        </p:tav>
                                        <p:tav tm="100000">
                                          <p:val>
                                            <p:strVal val="#ppt_x"/>
                                          </p:val>
                                        </p:tav>
                                      </p:tavLst>
                                    </p:anim>
                                    <p:anim calcmode="lin" valueType="num">
                                      <p:cBhvr additive="base">
                                        <p:cTn id="13" dur="500" fill="hold"/>
                                        <p:tgtEl>
                                          <p:spTgt spid="819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fill="hold">
                                          <p:stCondLst>
                                            <p:cond delay="0"/>
                                          </p:stCondLst>
                                        </p:cTn>
                                        <p:tgtEl>
                                          <p:spTgt spid="8244">
                                            <p:txEl>
                                              <p:pRg st="0" end="0"/>
                                            </p:txEl>
                                          </p:spTgt>
                                        </p:tgtEl>
                                        <p:attrNameLst>
                                          <p:attrName>style.visibility</p:attrName>
                                        </p:attrNameLst>
                                      </p:cBhvr>
                                      <p:to>
                                        <p:strVal val="visible"/>
                                      </p:to>
                                    </p:set>
                                    <p:animEffect>
                                      <p:cBhvr>
                                        <p:cTn id="18" dur="500"/>
                                        <p:tgtEl>
                                          <p:spTgt spid="824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fill="hold">
                                          <p:stCondLst>
                                            <p:cond delay="0"/>
                                          </p:stCondLst>
                                        </p:cTn>
                                        <p:tgtEl>
                                          <p:spTgt spid="8247">
                                            <p:txEl>
                                              <p:pRg st="0" end="0"/>
                                            </p:txEl>
                                          </p:spTgt>
                                        </p:tgtEl>
                                        <p:attrNameLst>
                                          <p:attrName>style.visibility</p:attrName>
                                        </p:attrNameLst>
                                      </p:cBhvr>
                                      <p:to>
                                        <p:strVal val="visible"/>
                                      </p:to>
                                    </p:set>
                                    <p:animEffect>
                                      <p:cBhvr>
                                        <p:cTn id="23" dur="500"/>
                                        <p:tgtEl>
                                          <p:spTgt spid="824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fill="hold">
                                          <p:stCondLst>
                                            <p:cond delay="0"/>
                                          </p:stCondLst>
                                        </p:cTn>
                                        <p:tgtEl>
                                          <p:spTgt spid="8250">
                                            <p:txEl>
                                              <p:pRg st="0" end="0"/>
                                            </p:txEl>
                                          </p:spTgt>
                                        </p:tgtEl>
                                        <p:attrNameLst>
                                          <p:attrName>style.visibility</p:attrName>
                                        </p:attrNameLst>
                                      </p:cBhvr>
                                      <p:to>
                                        <p:strVal val="visible"/>
                                      </p:to>
                                    </p:set>
                                    <p:animEffect>
                                      <p:cBhvr>
                                        <p:cTn id="28" dur="500"/>
                                        <p:tgtEl>
                                          <p:spTgt spid="825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fill="hold">
                                          <p:stCondLst>
                                            <p:cond delay="0"/>
                                          </p:stCondLst>
                                        </p:cTn>
                                        <p:tgtEl>
                                          <p:spTgt spid="8253">
                                            <p:txEl>
                                              <p:pRg st="0" end="0"/>
                                            </p:txEl>
                                          </p:spTgt>
                                        </p:tgtEl>
                                        <p:attrNameLst>
                                          <p:attrName>style.visibility</p:attrName>
                                        </p:attrNameLst>
                                      </p:cBhvr>
                                      <p:to>
                                        <p:strVal val="visible"/>
                                      </p:to>
                                    </p:set>
                                    <p:animEffect>
                                      <p:cBhvr>
                                        <p:cTn id="33" dur="500"/>
                                        <p:tgtEl>
                                          <p:spTgt spid="8253">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fill="hold">
                                          <p:stCondLst>
                                            <p:cond delay="0"/>
                                          </p:stCondLst>
                                        </p:cTn>
                                        <p:tgtEl>
                                          <p:spTgt spid="8256">
                                            <p:txEl>
                                              <p:pRg st="0" end="0"/>
                                            </p:txEl>
                                          </p:spTgt>
                                        </p:tgtEl>
                                        <p:attrNameLst>
                                          <p:attrName>style.visibility</p:attrName>
                                        </p:attrNameLst>
                                      </p:cBhvr>
                                      <p:to>
                                        <p:strVal val="visible"/>
                                      </p:to>
                                    </p:set>
                                    <p:animEffect>
                                      <p:cBhvr>
                                        <p:cTn id="38" dur="500"/>
                                        <p:tgtEl>
                                          <p:spTgt spid="825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fill="hold">
                                          <p:stCondLst>
                                            <p:cond delay="0"/>
                                          </p:stCondLst>
                                        </p:cTn>
                                        <p:tgtEl>
                                          <p:spTgt spid="825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grpId="0" nodeType="clickEffect">
                                  <p:stCondLst>
                                    <p:cond delay="0"/>
                                  </p:stCondLst>
                                  <p:iterate type="wd">
                                    <p:tmPct val="10000"/>
                                  </p:iterate>
                                  <p:childTnLst>
                                    <p:set>
                                      <p:cBhvr>
                                        <p:cTn id="46" fill="hold">
                                          <p:stCondLst>
                                            <p:cond delay="0"/>
                                          </p:stCondLst>
                                        </p:cTn>
                                        <p:tgtEl>
                                          <p:spTgt spid="8284">
                                            <p:txEl>
                                              <p:pRg st="0" end="0"/>
                                            </p:txEl>
                                          </p:spTgt>
                                        </p:tgtEl>
                                        <p:attrNameLst>
                                          <p:attrName>style.visibility</p:attrName>
                                        </p:attrNameLst>
                                      </p:cBhvr>
                                      <p:to>
                                        <p:strVal val="visible"/>
                                      </p:to>
                                    </p:set>
                                    <p:anim calcmode="lin" valueType="num">
                                      <p:cBhvr additive="base">
                                        <p:cTn id="47" dur="500" fill="hold"/>
                                        <p:tgtEl>
                                          <p:spTgt spid="8284">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828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 fill="hold" grpId="0" nodeType="clickEffect">
                                  <p:stCondLst>
                                    <p:cond delay="0"/>
                                  </p:stCondLst>
                                  <p:iterate type="wd">
                                    <p:tmPct val="10000"/>
                                  </p:iterate>
                                  <p:childTnLst>
                                    <p:set>
                                      <p:cBhvr>
                                        <p:cTn id="52" fill="hold">
                                          <p:stCondLst>
                                            <p:cond delay="0"/>
                                          </p:stCondLst>
                                        </p:cTn>
                                        <p:tgtEl>
                                          <p:spTgt spid="8288">
                                            <p:txEl>
                                              <p:pRg st="0" end="0"/>
                                            </p:txEl>
                                          </p:spTgt>
                                        </p:tgtEl>
                                        <p:attrNameLst>
                                          <p:attrName>style.visibility</p:attrName>
                                        </p:attrNameLst>
                                      </p:cBhvr>
                                      <p:to>
                                        <p:strVal val="visible"/>
                                      </p:to>
                                    </p:set>
                                    <p:anim calcmode="lin" valueType="num">
                                      <p:cBhvr additive="base">
                                        <p:cTn id="53" dur="500" fill="hold"/>
                                        <p:tgtEl>
                                          <p:spTgt spid="8288">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828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1" fill="hold" grpId="0" nodeType="clickEffect">
                                  <p:stCondLst>
                                    <p:cond delay="0"/>
                                  </p:stCondLst>
                                  <p:iterate type="wd">
                                    <p:tmPct val="10000"/>
                                  </p:iterate>
                                  <p:childTnLst>
                                    <p:set>
                                      <p:cBhvr>
                                        <p:cTn id="58" fill="hold">
                                          <p:stCondLst>
                                            <p:cond delay="0"/>
                                          </p:stCondLst>
                                        </p:cTn>
                                        <p:tgtEl>
                                          <p:spTgt spid="8286">
                                            <p:txEl>
                                              <p:pRg st="0" end="0"/>
                                            </p:txEl>
                                          </p:spTgt>
                                        </p:tgtEl>
                                        <p:attrNameLst>
                                          <p:attrName>style.visibility</p:attrName>
                                        </p:attrNameLst>
                                      </p:cBhvr>
                                      <p:to>
                                        <p:strVal val="visible"/>
                                      </p:to>
                                    </p:set>
                                    <p:anim calcmode="lin" valueType="num">
                                      <p:cBhvr additive="base">
                                        <p:cTn id="59" dur="500" fill="hold"/>
                                        <p:tgtEl>
                                          <p:spTgt spid="8286">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828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1" fill="hold" grpId="0" nodeType="clickEffect">
                                  <p:stCondLst>
                                    <p:cond delay="0"/>
                                  </p:stCondLst>
                                  <p:iterate type="wd">
                                    <p:tmPct val="10000"/>
                                  </p:iterate>
                                  <p:childTnLst>
                                    <p:set>
                                      <p:cBhvr>
                                        <p:cTn id="64" fill="hold">
                                          <p:stCondLst>
                                            <p:cond delay="0"/>
                                          </p:stCondLst>
                                        </p:cTn>
                                        <p:tgtEl>
                                          <p:spTgt spid="8287">
                                            <p:txEl>
                                              <p:pRg st="0" end="0"/>
                                            </p:txEl>
                                          </p:spTgt>
                                        </p:tgtEl>
                                        <p:attrNameLst>
                                          <p:attrName>style.visibility</p:attrName>
                                        </p:attrNameLst>
                                      </p:cBhvr>
                                      <p:to>
                                        <p:strVal val="visible"/>
                                      </p:to>
                                    </p:set>
                                    <p:anim calcmode="lin" valueType="num">
                                      <p:cBhvr additive="base">
                                        <p:cTn id="65" dur="500" fill="hold"/>
                                        <p:tgtEl>
                                          <p:spTgt spid="8287">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28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1" fill="hold" grpId="0" nodeType="clickEffect">
                                  <p:stCondLst>
                                    <p:cond delay="0"/>
                                  </p:stCondLst>
                                  <p:iterate type="wd">
                                    <p:tmPct val="10000"/>
                                  </p:iterate>
                                  <p:childTnLst>
                                    <p:set>
                                      <p:cBhvr>
                                        <p:cTn id="70" fill="hold">
                                          <p:stCondLst>
                                            <p:cond delay="0"/>
                                          </p:stCondLst>
                                        </p:cTn>
                                        <p:tgtEl>
                                          <p:spTgt spid="8285">
                                            <p:txEl>
                                              <p:pRg st="0" end="0"/>
                                            </p:txEl>
                                          </p:spTgt>
                                        </p:tgtEl>
                                        <p:attrNameLst>
                                          <p:attrName>style.visibility</p:attrName>
                                        </p:attrNameLst>
                                      </p:cBhvr>
                                      <p:to>
                                        <p:strVal val="visible"/>
                                      </p:to>
                                    </p:set>
                                    <p:anim calcmode="lin" valueType="num">
                                      <p:cBhvr additive="base">
                                        <p:cTn id="71" dur="500" fill="hold"/>
                                        <p:tgtEl>
                                          <p:spTgt spid="8285">
                                            <p:txEl>
                                              <p:pRg st="0" end="0"/>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828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fill="hold">
                                          <p:stCondLst>
                                            <p:cond delay="0"/>
                                          </p:stCondLst>
                                        </p:cTn>
                                        <p:tgtEl>
                                          <p:spTgt spid="8289"/>
                                        </p:tgtEl>
                                        <p:attrNameLst>
                                          <p:attrName>style.visibility</p:attrName>
                                        </p:attrNameLst>
                                      </p:cBhvr>
                                      <p:to>
                                        <p:strVal val="visible"/>
                                      </p:to>
                                    </p:set>
                                    <p:animEffect>
                                      <p:cBhvr>
                                        <p:cTn id="77" dur="500"/>
                                        <p:tgtEl>
                                          <p:spTgt spid="8289"/>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fill="hold">
                                          <p:stCondLst>
                                            <p:cond delay="0"/>
                                          </p:stCondLst>
                                        </p:cTn>
                                        <p:tgtEl>
                                          <p:spTgt spid="8290">
                                            <p:txEl>
                                              <p:pRg st="0" end="0"/>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fill="hold">
                                          <p:stCondLst>
                                            <p:cond delay="0"/>
                                          </p:stCondLst>
                                        </p:cTn>
                                        <p:tgtEl>
                                          <p:spTgt spid="8245">
                                            <p:txEl>
                                              <p:pRg st="0" end="0"/>
                                            </p:txEl>
                                          </p:spTgt>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fill="hold">
                                          <p:stCondLst>
                                            <p:cond delay="0"/>
                                          </p:stCondLst>
                                        </p:cTn>
                                        <p:tgtEl>
                                          <p:spTgt spid="8248">
                                            <p:txEl>
                                              <p:pRg st="0" end="0"/>
                                            </p:txEl>
                                          </p:spTgt>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fill="hold">
                                          <p:stCondLst>
                                            <p:cond delay="0"/>
                                          </p:stCondLst>
                                        </p:cTn>
                                        <p:tgtEl>
                                          <p:spTgt spid="8251">
                                            <p:txEl>
                                              <p:pRg st="0" end="0"/>
                                            </p:txEl>
                                          </p:spTgt>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fill="hold">
                                          <p:stCondLst>
                                            <p:cond delay="0"/>
                                          </p:stCondLst>
                                        </p:cTn>
                                        <p:tgtEl>
                                          <p:spTgt spid="8254">
                                            <p:txEl>
                                              <p:pRg st="0" end="0"/>
                                            </p:txEl>
                                          </p:spTgt>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fill="hold">
                                          <p:stCondLst>
                                            <p:cond delay="0"/>
                                          </p:stCondLst>
                                        </p:cTn>
                                        <p:tgtEl>
                                          <p:spTgt spid="8257">
                                            <p:txEl>
                                              <p:pRg st="0" end="0"/>
                                            </p:txEl>
                                          </p:spTgt>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2" presetClass="entr" presetSubtype="1" fill="hold" grpId="0" nodeType="clickEffect">
                                  <p:stCondLst>
                                    <p:cond delay="0"/>
                                  </p:stCondLst>
                                  <p:iterate type="wd">
                                    <p:tmPct val="10000"/>
                                  </p:iterate>
                                  <p:childTnLst>
                                    <p:set>
                                      <p:cBhvr>
                                        <p:cTn id="105" fill="hold">
                                          <p:stCondLst>
                                            <p:cond delay="0"/>
                                          </p:stCondLst>
                                        </p:cTn>
                                        <p:tgtEl>
                                          <p:spTgt spid="8291">
                                            <p:txEl>
                                              <p:pRg st="0" end="0"/>
                                            </p:txEl>
                                          </p:spTgt>
                                        </p:tgtEl>
                                        <p:attrNameLst>
                                          <p:attrName>style.visibility</p:attrName>
                                        </p:attrNameLst>
                                      </p:cBhvr>
                                      <p:to>
                                        <p:strVal val="visible"/>
                                      </p:to>
                                    </p:set>
                                    <p:anim calcmode="lin" valueType="num">
                                      <p:cBhvr additive="base">
                                        <p:cTn id="106" dur="500" fill="hold"/>
                                        <p:tgtEl>
                                          <p:spTgt spid="8291">
                                            <p:txEl>
                                              <p:pRg st="0" end="0"/>
                                            </p:txEl>
                                          </p:spTgt>
                                        </p:tgtEl>
                                        <p:attrNameLst>
                                          <p:attrName>ppt_x</p:attrName>
                                        </p:attrNameLst>
                                      </p:cBhvr>
                                      <p:tavLst>
                                        <p:tav tm="0">
                                          <p:val>
                                            <p:strVal val="#ppt_x"/>
                                          </p:val>
                                        </p:tav>
                                        <p:tav tm="100000">
                                          <p:val>
                                            <p:strVal val="#ppt_x"/>
                                          </p:val>
                                        </p:tav>
                                      </p:tavLst>
                                    </p:anim>
                                    <p:anim calcmode="lin" valueType="num">
                                      <p:cBhvr additive="base">
                                        <p:cTn id="107" dur="500" fill="hold"/>
                                        <p:tgtEl>
                                          <p:spTgt spid="829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1" fill="hold" grpId="0" nodeType="clickEffect">
                                  <p:stCondLst>
                                    <p:cond delay="0"/>
                                  </p:stCondLst>
                                  <p:iterate type="wd">
                                    <p:tmPct val="10000"/>
                                  </p:iterate>
                                  <p:childTnLst>
                                    <p:set>
                                      <p:cBhvr>
                                        <p:cTn id="111" fill="hold">
                                          <p:stCondLst>
                                            <p:cond delay="0"/>
                                          </p:stCondLst>
                                        </p:cTn>
                                        <p:tgtEl>
                                          <p:spTgt spid="8292">
                                            <p:txEl>
                                              <p:pRg st="0" end="0"/>
                                            </p:txEl>
                                          </p:spTgt>
                                        </p:tgtEl>
                                        <p:attrNameLst>
                                          <p:attrName>style.visibility</p:attrName>
                                        </p:attrNameLst>
                                      </p:cBhvr>
                                      <p:to>
                                        <p:strVal val="visible"/>
                                      </p:to>
                                    </p:set>
                                    <p:anim calcmode="lin" valueType="num">
                                      <p:cBhvr additive="base">
                                        <p:cTn id="112" dur="500" fill="hold"/>
                                        <p:tgtEl>
                                          <p:spTgt spid="8292">
                                            <p:txEl>
                                              <p:pRg st="0" end="0"/>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829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1" fill="hold" grpId="0" nodeType="clickEffect">
                                  <p:stCondLst>
                                    <p:cond delay="0"/>
                                  </p:stCondLst>
                                  <p:iterate type="wd">
                                    <p:tmPct val="10000"/>
                                  </p:iterate>
                                  <p:childTnLst>
                                    <p:set>
                                      <p:cBhvr>
                                        <p:cTn id="117" fill="hold">
                                          <p:stCondLst>
                                            <p:cond delay="0"/>
                                          </p:stCondLst>
                                        </p:cTn>
                                        <p:tgtEl>
                                          <p:spTgt spid="8293">
                                            <p:txEl>
                                              <p:pRg st="0" end="0"/>
                                            </p:txEl>
                                          </p:spTgt>
                                        </p:tgtEl>
                                        <p:attrNameLst>
                                          <p:attrName>style.visibility</p:attrName>
                                        </p:attrNameLst>
                                      </p:cBhvr>
                                      <p:to>
                                        <p:strVal val="visible"/>
                                      </p:to>
                                    </p:set>
                                    <p:anim calcmode="lin" valueType="num">
                                      <p:cBhvr additive="base">
                                        <p:cTn id="118" dur="500" fill="hold"/>
                                        <p:tgtEl>
                                          <p:spTgt spid="8293">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829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2" presetClass="entr" presetSubtype="1" fill="hold" grpId="0" nodeType="clickEffect">
                                  <p:stCondLst>
                                    <p:cond delay="0"/>
                                  </p:stCondLst>
                                  <p:iterate type="wd">
                                    <p:tmPct val="10000"/>
                                  </p:iterate>
                                  <p:childTnLst>
                                    <p:set>
                                      <p:cBhvr>
                                        <p:cTn id="123" fill="hold">
                                          <p:stCondLst>
                                            <p:cond delay="0"/>
                                          </p:stCondLst>
                                        </p:cTn>
                                        <p:tgtEl>
                                          <p:spTgt spid="8294">
                                            <p:txEl>
                                              <p:pRg st="0" end="0"/>
                                            </p:txEl>
                                          </p:spTgt>
                                        </p:tgtEl>
                                        <p:attrNameLst>
                                          <p:attrName>style.visibility</p:attrName>
                                        </p:attrNameLst>
                                      </p:cBhvr>
                                      <p:to>
                                        <p:strVal val="visible"/>
                                      </p:to>
                                    </p:set>
                                    <p:anim calcmode="lin" valueType="num">
                                      <p:cBhvr additive="base">
                                        <p:cTn id="124" dur="500" fill="hold"/>
                                        <p:tgtEl>
                                          <p:spTgt spid="8294">
                                            <p:txEl>
                                              <p:pRg st="0" end="0"/>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829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presetID="2" presetClass="entr" presetSubtype="1" fill="hold" grpId="0" nodeType="clickEffect">
                                  <p:stCondLst>
                                    <p:cond delay="0"/>
                                  </p:stCondLst>
                                  <p:iterate type="wd">
                                    <p:tmPct val="10000"/>
                                  </p:iterate>
                                  <p:childTnLst>
                                    <p:set>
                                      <p:cBhvr>
                                        <p:cTn id="129" fill="hold">
                                          <p:stCondLst>
                                            <p:cond delay="0"/>
                                          </p:stCondLst>
                                        </p:cTn>
                                        <p:tgtEl>
                                          <p:spTgt spid="8295">
                                            <p:txEl>
                                              <p:pRg st="0" end="0"/>
                                            </p:txEl>
                                          </p:spTgt>
                                        </p:tgtEl>
                                        <p:attrNameLst>
                                          <p:attrName>style.visibility</p:attrName>
                                        </p:attrNameLst>
                                      </p:cBhvr>
                                      <p:to>
                                        <p:strVal val="visible"/>
                                      </p:to>
                                    </p:set>
                                    <p:anim calcmode="lin" valueType="num">
                                      <p:cBhvr additive="base">
                                        <p:cTn id="130" dur="500" fill="hold"/>
                                        <p:tgtEl>
                                          <p:spTgt spid="8295">
                                            <p:txEl>
                                              <p:pRg st="0" end="0"/>
                                            </p:txEl>
                                          </p:spTgt>
                                        </p:tgtEl>
                                        <p:attrNameLst>
                                          <p:attrName>ppt_x</p:attrName>
                                        </p:attrNameLst>
                                      </p:cBhvr>
                                      <p:tavLst>
                                        <p:tav tm="0">
                                          <p:val>
                                            <p:strVal val="#ppt_x"/>
                                          </p:val>
                                        </p:tav>
                                        <p:tav tm="100000">
                                          <p:val>
                                            <p:strVal val="#ppt_x"/>
                                          </p:val>
                                        </p:tav>
                                      </p:tavLst>
                                    </p:anim>
                                    <p:anim calcmode="lin" valueType="num">
                                      <p:cBhvr additive="base">
                                        <p:cTn id="131" dur="500" fill="hold"/>
                                        <p:tgtEl>
                                          <p:spTgt spid="82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grpId="0" nodeType="clickEffect">
                                  <p:stCondLst>
                                    <p:cond delay="0"/>
                                  </p:stCondLst>
                                  <p:childTnLst>
                                    <p:set>
                                      <p:cBhvr>
                                        <p:cTn id="135" fill="hold">
                                          <p:stCondLst>
                                            <p:cond delay="0"/>
                                          </p:stCondLst>
                                        </p:cTn>
                                        <p:tgtEl>
                                          <p:spTgt spid="8296"/>
                                        </p:tgtEl>
                                        <p:attrNameLst>
                                          <p:attrName>style.visibility</p:attrName>
                                        </p:attrNameLst>
                                      </p:cBhvr>
                                      <p:to>
                                        <p:strVal val="visible"/>
                                      </p:to>
                                    </p:set>
                                    <p:animEffect>
                                      <p:cBhvr>
                                        <p:cTn id="136" dur="500"/>
                                        <p:tgtEl>
                                          <p:spTgt spid="8296"/>
                                        </p:tgtEl>
                                      </p:cBhvr>
                                    </p:animEffect>
                                  </p:childTnLst>
                                </p:cTn>
                              </p:par>
                            </p:childTnLst>
                          </p:cTn>
                        </p:par>
                      </p:childTnLst>
                    </p:cTn>
                  </p:par>
                  <p:par>
                    <p:cTn id="137" fill="hold">
                      <p:stCondLst>
                        <p:cond delay="indefinite"/>
                      </p:stCondLst>
                      <p:childTnLst>
                        <p:par>
                          <p:cTn id="138" fill="hold">
                            <p:stCondLst>
                              <p:cond delay="0"/>
                            </p:stCondLst>
                            <p:childTnLst>
                              <p:par>
                                <p:cTn id="139" presetID="2" presetClass="entr" presetSubtype="8" fill="hold" grpId="0" nodeType="clickEffect">
                                  <p:stCondLst>
                                    <p:cond delay="0"/>
                                  </p:stCondLst>
                                  <p:childTnLst>
                                    <p:set>
                                      <p:cBhvr>
                                        <p:cTn id="140" fill="hold">
                                          <p:stCondLst>
                                            <p:cond delay="0"/>
                                          </p:stCondLst>
                                        </p:cTn>
                                        <p:tgtEl>
                                          <p:spTgt spid="8302"/>
                                        </p:tgtEl>
                                        <p:attrNameLst>
                                          <p:attrName>style.visibility</p:attrName>
                                        </p:attrNameLst>
                                      </p:cBhvr>
                                      <p:to>
                                        <p:strVal val="visible"/>
                                      </p:to>
                                    </p:set>
                                    <p:anim calcmode="lin" valueType="num">
                                      <p:cBhvr additive="base">
                                        <p:cTn id="141" dur="500" fill="hold"/>
                                        <p:tgtEl>
                                          <p:spTgt spid="8302"/>
                                        </p:tgtEl>
                                        <p:attrNameLst>
                                          <p:attrName>ppt_x</p:attrName>
                                        </p:attrNameLst>
                                      </p:cBhvr>
                                      <p:tavLst>
                                        <p:tav tm="0">
                                          <p:val>
                                            <p:strVal val="0-#ppt_w/2"/>
                                          </p:val>
                                        </p:tav>
                                        <p:tav tm="100000">
                                          <p:val>
                                            <p:strVal val="#ppt_x"/>
                                          </p:val>
                                        </p:tav>
                                      </p:tavLst>
                                    </p:anim>
                                    <p:anim calcmode="lin" valueType="num">
                                      <p:cBhvr additive="base">
                                        <p:cTn id="142" dur="500" fill="hold"/>
                                        <p:tgtEl>
                                          <p:spTgt spid="8302"/>
                                        </p:tgtEl>
                                        <p:attrNameLst>
                                          <p:attrName>ppt_y</p:attrName>
                                        </p:attrNameLst>
                                      </p:cBhvr>
                                      <p:tavLst>
                                        <p:tav tm="0">
                                          <p:val>
                                            <p:strVal val="#ppt_y"/>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1" presetClass="entr" presetSubtype="0" fill="hold" grpId="0" nodeType="clickEffect">
                                  <p:stCondLst>
                                    <p:cond delay="0"/>
                                  </p:stCondLst>
                                  <p:childTnLst>
                                    <p:set>
                                      <p:cBhvr>
                                        <p:cTn id="146" fill="hold">
                                          <p:stCondLst>
                                            <p:cond delay="0"/>
                                          </p:stCondLst>
                                        </p:cTn>
                                        <p:tgtEl>
                                          <p:spTgt spid="8249">
                                            <p:txEl>
                                              <p:pRg st="0" end="0"/>
                                            </p:txEl>
                                          </p:spTgt>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grpId="0" nodeType="clickEffect">
                                  <p:stCondLst>
                                    <p:cond delay="0"/>
                                  </p:stCondLst>
                                  <p:childTnLst>
                                    <p:set>
                                      <p:cBhvr>
                                        <p:cTn id="150" fill="hold">
                                          <p:stCondLst>
                                            <p:cond delay="0"/>
                                          </p:stCondLst>
                                        </p:cTn>
                                        <p:tgtEl>
                                          <p:spTgt spid="8246">
                                            <p:txEl>
                                              <p:pRg st="0" end="0"/>
                                            </p:txEl>
                                          </p:spTgt>
                                        </p:tgtEl>
                                        <p:attrNameLst>
                                          <p:attrName>style.visibility</p:attrName>
                                        </p:attrNameLst>
                                      </p:cBhvr>
                                      <p:to>
                                        <p:strVal val="visible"/>
                                      </p:to>
                                    </p:set>
                                  </p:childTnLst>
                                </p:cTn>
                              </p:par>
                            </p:childTnLst>
                          </p:cTn>
                        </p:par>
                      </p:childTnLst>
                    </p:cTn>
                  </p:par>
                  <p:par>
                    <p:cTn id="151" fill="hold">
                      <p:stCondLst>
                        <p:cond delay="indefinite"/>
                      </p:stCondLst>
                      <p:childTnLst>
                        <p:par>
                          <p:cTn id="152" fill="hold">
                            <p:stCondLst>
                              <p:cond delay="0"/>
                            </p:stCondLst>
                            <p:childTnLst>
                              <p:par>
                                <p:cTn id="153" presetID="1" presetClass="entr" presetSubtype="0" fill="hold" grpId="0" nodeType="clickEffect">
                                  <p:stCondLst>
                                    <p:cond delay="0"/>
                                  </p:stCondLst>
                                  <p:childTnLst>
                                    <p:set>
                                      <p:cBhvr>
                                        <p:cTn id="154" fill="hold">
                                          <p:stCondLst>
                                            <p:cond delay="0"/>
                                          </p:stCondLst>
                                        </p:cTn>
                                        <p:tgtEl>
                                          <p:spTgt spid="8252">
                                            <p:txEl>
                                              <p:pRg st="0" end="0"/>
                                            </p:txEl>
                                          </p:spTgt>
                                        </p:tgtEl>
                                        <p:attrNameLst>
                                          <p:attrName>style.visibility</p:attrName>
                                        </p:attrNameLst>
                                      </p:cBhvr>
                                      <p:to>
                                        <p:strVal val="visible"/>
                                      </p:to>
                                    </p:set>
                                  </p:childTnLst>
                                </p:cTn>
                              </p:par>
                            </p:childTnLst>
                          </p:cTn>
                        </p:par>
                      </p:childTnLst>
                    </p:cTn>
                  </p:par>
                  <p:par>
                    <p:cTn id="155" fill="hold">
                      <p:stCondLst>
                        <p:cond delay="indefinite"/>
                      </p:stCondLst>
                      <p:childTnLst>
                        <p:par>
                          <p:cTn id="156" fill="hold">
                            <p:stCondLst>
                              <p:cond delay="0"/>
                            </p:stCondLst>
                            <p:childTnLst>
                              <p:par>
                                <p:cTn id="157" presetID="1" presetClass="entr" presetSubtype="0" fill="hold" grpId="0" nodeType="clickEffect">
                                  <p:stCondLst>
                                    <p:cond delay="0"/>
                                  </p:stCondLst>
                                  <p:childTnLst>
                                    <p:set>
                                      <p:cBhvr>
                                        <p:cTn id="158" fill="hold">
                                          <p:stCondLst>
                                            <p:cond delay="0"/>
                                          </p:stCondLst>
                                        </p:cTn>
                                        <p:tgtEl>
                                          <p:spTgt spid="8255">
                                            <p:txEl>
                                              <p:pRg st="0" end="0"/>
                                            </p:txEl>
                                          </p:spTgt>
                                        </p:tgtEl>
                                        <p:attrNameLst>
                                          <p:attrName>style.visibility</p:attrName>
                                        </p:attrNameLst>
                                      </p:cBhvr>
                                      <p:to>
                                        <p:strVal val="visible"/>
                                      </p:to>
                                    </p:set>
                                  </p:childTnLst>
                                </p:cTn>
                              </p:par>
                            </p:childTnLst>
                          </p:cTn>
                        </p:par>
                      </p:childTnLst>
                    </p:cTn>
                  </p:par>
                  <p:par>
                    <p:cTn id="159" fill="hold">
                      <p:stCondLst>
                        <p:cond delay="indefinite"/>
                      </p:stCondLst>
                      <p:childTnLst>
                        <p:par>
                          <p:cTn id="160" fill="hold">
                            <p:stCondLst>
                              <p:cond delay="0"/>
                            </p:stCondLst>
                            <p:childTnLst>
                              <p:par>
                                <p:cTn id="161" presetID="1" presetClass="entr" presetSubtype="0" fill="hold" grpId="0" nodeType="clickEffect">
                                  <p:stCondLst>
                                    <p:cond delay="0"/>
                                  </p:stCondLst>
                                  <p:childTnLst>
                                    <p:set>
                                      <p:cBhvr>
                                        <p:cTn id="162" fill="hold">
                                          <p:stCondLst>
                                            <p:cond delay="0"/>
                                          </p:stCondLst>
                                        </p:cTn>
                                        <p:tgtEl>
                                          <p:spTgt spid="8258">
                                            <p:txEl>
                                              <p:pRg st="0" end="0"/>
                                            </p:txEl>
                                          </p:spTgt>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2" presetClass="entr" presetSubtype="8" fill="hold" grpId="0" nodeType="clickEffect">
                                  <p:stCondLst>
                                    <p:cond delay="0"/>
                                  </p:stCondLst>
                                  <p:childTnLst>
                                    <p:set>
                                      <p:cBhvr>
                                        <p:cTn id="166" fill="hold">
                                          <p:stCondLst>
                                            <p:cond delay="0"/>
                                          </p:stCondLst>
                                        </p:cTn>
                                        <p:tgtEl>
                                          <p:spTgt spid="8297"/>
                                        </p:tgtEl>
                                        <p:attrNameLst>
                                          <p:attrName>style.visibility</p:attrName>
                                        </p:attrNameLst>
                                      </p:cBhvr>
                                      <p:to>
                                        <p:strVal val="visible"/>
                                      </p:to>
                                    </p:set>
                                    <p:anim calcmode="lin" valueType="num">
                                      <p:cBhvr additive="base">
                                        <p:cTn id="167" dur="500" fill="hold"/>
                                        <p:tgtEl>
                                          <p:spTgt spid="8297"/>
                                        </p:tgtEl>
                                        <p:attrNameLst>
                                          <p:attrName>ppt_x</p:attrName>
                                        </p:attrNameLst>
                                      </p:cBhvr>
                                      <p:tavLst>
                                        <p:tav tm="0">
                                          <p:val>
                                            <p:strVal val="0-#ppt_w/2"/>
                                          </p:val>
                                        </p:tav>
                                        <p:tav tm="100000">
                                          <p:val>
                                            <p:strVal val="#ppt_x"/>
                                          </p:val>
                                        </p:tav>
                                      </p:tavLst>
                                    </p:anim>
                                    <p:anim calcmode="lin" valueType="num">
                                      <p:cBhvr additive="base">
                                        <p:cTn id="168" dur="500" fill="hold"/>
                                        <p:tgtEl>
                                          <p:spTgt spid="8297"/>
                                        </p:tgtEl>
                                        <p:attrNameLst>
                                          <p:attrName>ppt_y</p:attrName>
                                        </p:attrNameLst>
                                      </p:cBhvr>
                                      <p:tavLst>
                                        <p:tav tm="0">
                                          <p:val>
                                            <p:strVal val="#ppt_y"/>
                                          </p:val>
                                        </p:tav>
                                        <p:tav tm="100000">
                                          <p:val>
                                            <p:strVal val="#ppt_y"/>
                                          </p:val>
                                        </p:tav>
                                      </p:tavLst>
                                    </p:anim>
                                  </p:childTnLst>
                                </p:cTn>
                              </p:par>
                            </p:childTnLst>
                          </p:cTn>
                        </p:par>
                      </p:childTnLst>
                    </p:cTn>
                  </p:par>
                  <p:par>
                    <p:cTn id="169" fill="hold">
                      <p:stCondLst>
                        <p:cond delay="indefinite"/>
                      </p:stCondLst>
                      <p:childTnLst>
                        <p:par>
                          <p:cTn id="170" fill="hold">
                            <p:stCondLst>
                              <p:cond delay="0"/>
                            </p:stCondLst>
                            <p:childTnLst>
                              <p:par>
                                <p:cTn id="171" presetID="2" presetClass="entr" presetSubtype="1" fill="hold" grpId="0" nodeType="clickEffect">
                                  <p:stCondLst>
                                    <p:cond delay="0"/>
                                  </p:stCondLst>
                                  <p:iterate type="wd">
                                    <p:tmPct val="10000"/>
                                  </p:iterate>
                                  <p:childTnLst>
                                    <p:set>
                                      <p:cBhvr>
                                        <p:cTn id="172" fill="hold">
                                          <p:stCondLst>
                                            <p:cond delay="0"/>
                                          </p:stCondLst>
                                        </p:cTn>
                                        <p:tgtEl>
                                          <p:spTgt spid="8298">
                                            <p:txEl>
                                              <p:pRg st="0" end="0"/>
                                            </p:txEl>
                                          </p:spTgt>
                                        </p:tgtEl>
                                        <p:attrNameLst>
                                          <p:attrName>style.visibility</p:attrName>
                                        </p:attrNameLst>
                                      </p:cBhvr>
                                      <p:to>
                                        <p:strVal val="visible"/>
                                      </p:to>
                                    </p:set>
                                    <p:anim calcmode="lin" valueType="num">
                                      <p:cBhvr additive="base">
                                        <p:cTn id="173" dur="500" fill="hold"/>
                                        <p:tgtEl>
                                          <p:spTgt spid="8298">
                                            <p:txEl>
                                              <p:pRg st="0" end="0"/>
                                            </p:txEl>
                                          </p:spTgt>
                                        </p:tgtEl>
                                        <p:attrNameLst>
                                          <p:attrName>ppt_x</p:attrName>
                                        </p:attrNameLst>
                                      </p:cBhvr>
                                      <p:tavLst>
                                        <p:tav tm="0">
                                          <p:val>
                                            <p:strVal val="#ppt_x"/>
                                          </p:val>
                                        </p:tav>
                                        <p:tav tm="100000">
                                          <p:val>
                                            <p:strVal val="#ppt_x"/>
                                          </p:val>
                                        </p:tav>
                                      </p:tavLst>
                                    </p:anim>
                                    <p:anim calcmode="lin" valueType="num">
                                      <p:cBhvr additive="base">
                                        <p:cTn id="174" dur="500" fill="hold"/>
                                        <p:tgtEl>
                                          <p:spTgt spid="829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75" fill="hold">
                      <p:stCondLst>
                        <p:cond delay="indefinite"/>
                      </p:stCondLst>
                      <p:childTnLst>
                        <p:par>
                          <p:cTn id="176" fill="hold">
                            <p:stCondLst>
                              <p:cond delay="0"/>
                            </p:stCondLst>
                            <p:childTnLst>
                              <p:par>
                                <p:cTn id="177" presetID="2" presetClass="entr" presetSubtype="8" fill="hold" grpId="0" nodeType="clickEffect">
                                  <p:stCondLst>
                                    <p:cond delay="0"/>
                                  </p:stCondLst>
                                  <p:childTnLst>
                                    <p:set>
                                      <p:cBhvr>
                                        <p:cTn id="178" fill="hold">
                                          <p:stCondLst>
                                            <p:cond delay="0"/>
                                          </p:stCondLst>
                                        </p:cTn>
                                        <p:tgtEl>
                                          <p:spTgt spid="8299"/>
                                        </p:tgtEl>
                                        <p:attrNameLst>
                                          <p:attrName>style.visibility</p:attrName>
                                        </p:attrNameLst>
                                      </p:cBhvr>
                                      <p:to>
                                        <p:strVal val="visible"/>
                                      </p:to>
                                    </p:set>
                                    <p:anim calcmode="lin" valueType="num">
                                      <p:cBhvr additive="base">
                                        <p:cTn id="179" dur="500" fill="hold"/>
                                        <p:tgtEl>
                                          <p:spTgt spid="8299"/>
                                        </p:tgtEl>
                                        <p:attrNameLst>
                                          <p:attrName>ppt_x</p:attrName>
                                        </p:attrNameLst>
                                      </p:cBhvr>
                                      <p:tavLst>
                                        <p:tav tm="0">
                                          <p:val>
                                            <p:strVal val="0-#ppt_w/2"/>
                                          </p:val>
                                        </p:tav>
                                        <p:tav tm="100000">
                                          <p:val>
                                            <p:strVal val="#ppt_x"/>
                                          </p:val>
                                        </p:tav>
                                      </p:tavLst>
                                    </p:anim>
                                    <p:anim calcmode="lin" valueType="num">
                                      <p:cBhvr additive="base">
                                        <p:cTn id="180" dur="500" fill="hold"/>
                                        <p:tgtEl>
                                          <p:spTgt spid="8299"/>
                                        </p:tgtEl>
                                        <p:attrNameLst>
                                          <p:attrName>ppt_y</p:attrName>
                                        </p:attrNameLst>
                                      </p:cBhvr>
                                      <p:tavLst>
                                        <p:tav tm="0">
                                          <p:val>
                                            <p:strVal val="#ppt_y"/>
                                          </p:val>
                                        </p:tav>
                                        <p:tav tm="100000">
                                          <p:val>
                                            <p:strVal val="#ppt_y"/>
                                          </p:val>
                                        </p:tav>
                                      </p:tavLst>
                                    </p:anim>
                                  </p:childTnLst>
                                </p:cTn>
                              </p:par>
                            </p:childTnLst>
                          </p:cTn>
                        </p:par>
                      </p:childTnLst>
                    </p:cTn>
                  </p:par>
                  <p:par>
                    <p:cTn id="181" fill="hold">
                      <p:stCondLst>
                        <p:cond delay="indefinite"/>
                      </p:stCondLst>
                      <p:childTnLst>
                        <p:par>
                          <p:cTn id="182" fill="hold">
                            <p:stCondLst>
                              <p:cond delay="0"/>
                            </p:stCondLst>
                            <p:childTnLst>
                              <p:par>
                                <p:cTn id="183" presetID="2" presetClass="entr" presetSubtype="1" fill="hold" grpId="0" nodeType="clickEffect">
                                  <p:stCondLst>
                                    <p:cond delay="0"/>
                                  </p:stCondLst>
                                  <p:iterate type="wd">
                                    <p:tmPct val="10000"/>
                                  </p:iterate>
                                  <p:childTnLst>
                                    <p:set>
                                      <p:cBhvr>
                                        <p:cTn id="184" fill="hold">
                                          <p:stCondLst>
                                            <p:cond delay="0"/>
                                          </p:stCondLst>
                                        </p:cTn>
                                        <p:tgtEl>
                                          <p:spTgt spid="8300">
                                            <p:txEl>
                                              <p:pRg st="0" end="0"/>
                                            </p:txEl>
                                          </p:spTgt>
                                        </p:tgtEl>
                                        <p:attrNameLst>
                                          <p:attrName>style.visibility</p:attrName>
                                        </p:attrNameLst>
                                      </p:cBhvr>
                                      <p:to>
                                        <p:strVal val="visible"/>
                                      </p:to>
                                    </p:set>
                                    <p:anim calcmode="lin" valueType="num">
                                      <p:cBhvr additive="base">
                                        <p:cTn id="185" dur="500" fill="hold"/>
                                        <p:tgtEl>
                                          <p:spTgt spid="8300">
                                            <p:txEl>
                                              <p:pRg st="0" end="0"/>
                                            </p:txEl>
                                          </p:spTgt>
                                        </p:tgtEl>
                                        <p:attrNameLst>
                                          <p:attrName>ppt_x</p:attrName>
                                        </p:attrNameLst>
                                      </p:cBhvr>
                                      <p:tavLst>
                                        <p:tav tm="0">
                                          <p:val>
                                            <p:strVal val="#ppt_x"/>
                                          </p:val>
                                        </p:tav>
                                        <p:tav tm="100000">
                                          <p:val>
                                            <p:strVal val="#ppt_x"/>
                                          </p:val>
                                        </p:tav>
                                      </p:tavLst>
                                    </p:anim>
                                    <p:anim calcmode="lin" valueType="num">
                                      <p:cBhvr additive="base">
                                        <p:cTn id="186" dur="500" fill="hold"/>
                                        <p:tgtEl>
                                          <p:spTgt spid="83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87" fill="hold">
                      <p:stCondLst>
                        <p:cond delay="indefinite"/>
                      </p:stCondLst>
                      <p:childTnLst>
                        <p:par>
                          <p:cTn id="188" fill="hold">
                            <p:stCondLst>
                              <p:cond delay="0"/>
                            </p:stCondLst>
                            <p:childTnLst>
                              <p:par>
                                <p:cTn id="189" presetID="2" presetClass="entr" presetSubtype="1" fill="hold" grpId="0" nodeType="clickEffect">
                                  <p:stCondLst>
                                    <p:cond delay="0"/>
                                  </p:stCondLst>
                                  <p:iterate type="wd">
                                    <p:tmPct val="10000"/>
                                  </p:iterate>
                                  <p:childTnLst>
                                    <p:set>
                                      <p:cBhvr>
                                        <p:cTn id="190" fill="hold">
                                          <p:stCondLst>
                                            <p:cond delay="0"/>
                                          </p:stCondLst>
                                        </p:cTn>
                                        <p:tgtEl>
                                          <p:spTgt spid="8301">
                                            <p:txEl>
                                              <p:pRg st="0" end="0"/>
                                            </p:txEl>
                                          </p:spTgt>
                                        </p:tgtEl>
                                        <p:attrNameLst>
                                          <p:attrName>style.visibility</p:attrName>
                                        </p:attrNameLst>
                                      </p:cBhvr>
                                      <p:to>
                                        <p:strVal val="visible"/>
                                      </p:to>
                                    </p:set>
                                    <p:anim calcmode="lin" valueType="num">
                                      <p:cBhvr additive="base">
                                        <p:cTn id="191" dur="500" fill="hold"/>
                                        <p:tgtEl>
                                          <p:spTgt spid="8301">
                                            <p:txEl>
                                              <p:pRg st="0" end="0"/>
                                            </p:txEl>
                                          </p:spTgt>
                                        </p:tgtEl>
                                        <p:attrNameLst>
                                          <p:attrName>ppt_x</p:attrName>
                                        </p:attrNameLst>
                                      </p:cBhvr>
                                      <p:tavLst>
                                        <p:tav tm="0">
                                          <p:val>
                                            <p:strVal val="#ppt_x"/>
                                          </p:val>
                                        </p:tav>
                                        <p:tav tm="100000">
                                          <p:val>
                                            <p:strVal val="#ppt_x"/>
                                          </p:val>
                                        </p:tav>
                                      </p:tavLst>
                                    </p:anim>
                                    <p:anim calcmode="lin" valueType="num">
                                      <p:cBhvr additive="base">
                                        <p:cTn id="192" dur="500" fill="hold"/>
                                        <p:tgtEl>
                                          <p:spTgt spid="830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93" fill="hold">
                      <p:stCondLst>
                        <p:cond delay="indefinite"/>
                      </p:stCondLst>
                      <p:childTnLst>
                        <p:par>
                          <p:cTn id="194" fill="hold">
                            <p:stCondLst>
                              <p:cond delay="0"/>
                            </p:stCondLst>
                            <p:childTnLst>
                              <p:par>
                                <p:cTn id="195" presetID="2" presetClass="entr" presetSubtype="8" fill="hold" grpId="0" nodeType="clickEffect">
                                  <p:stCondLst>
                                    <p:cond delay="0"/>
                                  </p:stCondLst>
                                  <p:childTnLst>
                                    <p:set>
                                      <p:cBhvr>
                                        <p:cTn id="196" fill="hold">
                                          <p:stCondLst>
                                            <p:cond delay="0"/>
                                          </p:stCondLst>
                                        </p:cTn>
                                        <p:tgtEl>
                                          <p:spTgt spid="8303"/>
                                        </p:tgtEl>
                                        <p:attrNameLst>
                                          <p:attrName>style.visibility</p:attrName>
                                        </p:attrNameLst>
                                      </p:cBhvr>
                                      <p:to>
                                        <p:strVal val="visible"/>
                                      </p:to>
                                    </p:set>
                                    <p:anim calcmode="lin" valueType="num">
                                      <p:cBhvr additive="base">
                                        <p:cTn id="197" dur="500" fill="hold"/>
                                        <p:tgtEl>
                                          <p:spTgt spid="8303"/>
                                        </p:tgtEl>
                                        <p:attrNameLst>
                                          <p:attrName>ppt_x</p:attrName>
                                        </p:attrNameLst>
                                      </p:cBhvr>
                                      <p:tavLst>
                                        <p:tav tm="0">
                                          <p:val>
                                            <p:strVal val="0-#ppt_w/2"/>
                                          </p:val>
                                        </p:tav>
                                        <p:tav tm="100000">
                                          <p:val>
                                            <p:strVal val="#ppt_x"/>
                                          </p:val>
                                        </p:tav>
                                      </p:tavLst>
                                    </p:anim>
                                    <p:anim calcmode="lin" valueType="num">
                                      <p:cBhvr additive="base">
                                        <p:cTn id="198" dur="500" fill="hold"/>
                                        <p:tgtEl>
                                          <p:spTgt spid="8303"/>
                                        </p:tgtEl>
                                        <p:attrNameLst>
                                          <p:attrName>ppt_y</p:attrName>
                                        </p:attrNameLst>
                                      </p:cBhvr>
                                      <p:tavLst>
                                        <p:tav tm="0">
                                          <p:val>
                                            <p:strVal val="#ppt_y"/>
                                          </p:val>
                                        </p:tav>
                                        <p:tav tm="100000">
                                          <p:val>
                                            <p:strVal val="#ppt_y"/>
                                          </p:val>
                                        </p:tav>
                                      </p:tavLst>
                                    </p:anim>
                                  </p:childTnLst>
                                </p:cTn>
                              </p:par>
                            </p:childTnLst>
                          </p:cTn>
                        </p:par>
                      </p:childTnLst>
                    </p:cTn>
                  </p:par>
                  <p:par>
                    <p:cTn id="199" fill="hold">
                      <p:stCondLst>
                        <p:cond delay="indefinite"/>
                      </p:stCondLst>
                      <p:childTnLst>
                        <p:par>
                          <p:cTn id="200" fill="hold">
                            <p:stCondLst>
                              <p:cond delay="0"/>
                            </p:stCondLst>
                            <p:childTnLst>
                              <p:par>
                                <p:cTn id="201" presetID="2" presetClass="entr" presetSubtype="8" fill="hold" grpId="0" nodeType="clickEffect">
                                  <p:stCondLst>
                                    <p:cond delay="0"/>
                                  </p:stCondLst>
                                  <p:childTnLst>
                                    <p:set>
                                      <p:cBhvr>
                                        <p:cTn id="202" fill="hold">
                                          <p:stCondLst>
                                            <p:cond delay="0"/>
                                          </p:stCondLst>
                                        </p:cTn>
                                        <p:tgtEl>
                                          <p:spTgt spid="8304"/>
                                        </p:tgtEl>
                                        <p:attrNameLst>
                                          <p:attrName>style.visibility</p:attrName>
                                        </p:attrNameLst>
                                      </p:cBhvr>
                                      <p:to>
                                        <p:strVal val="visible"/>
                                      </p:to>
                                    </p:set>
                                    <p:anim calcmode="lin" valueType="num">
                                      <p:cBhvr additive="base">
                                        <p:cTn id="203" dur="500" fill="hold"/>
                                        <p:tgtEl>
                                          <p:spTgt spid="8304"/>
                                        </p:tgtEl>
                                        <p:attrNameLst>
                                          <p:attrName>ppt_x</p:attrName>
                                        </p:attrNameLst>
                                      </p:cBhvr>
                                      <p:tavLst>
                                        <p:tav tm="0">
                                          <p:val>
                                            <p:strVal val="0-#ppt_w/2"/>
                                          </p:val>
                                        </p:tav>
                                        <p:tav tm="100000">
                                          <p:val>
                                            <p:strVal val="#ppt_x"/>
                                          </p:val>
                                        </p:tav>
                                      </p:tavLst>
                                    </p:anim>
                                    <p:anim calcmode="lin" valueType="num">
                                      <p:cBhvr additive="base">
                                        <p:cTn id="204" dur="500" fill="hold"/>
                                        <p:tgtEl>
                                          <p:spTgt spid="8304"/>
                                        </p:tgtEl>
                                        <p:attrNameLst>
                                          <p:attrName>ppt_y</p:attrName>
                                        </p:attrNameLst>
                                      </p:cBhvr>
                                      <p:tavLst>
                                        <p:tav tm="0">
                                          <p:val>
                                            <p:strVal val="#ppt_y"/>
                                          </p:val>
                                        </p:tav>
                                        <p:tav tm="100000">
                                          <p:val>
                                            <p:strVal val="#ppt_y"/>
                                          </p:val>
                                        </p:tav>
                                      </p:tavLst>
                                    </p:anim>
                                  </p:childTnLst>
                                </p:cTn>
                              </p:par>
                            </p:childTnLst>
                          </p:cTn>
                        </p:par>
                      </p:childTnLst>
                    </p:cTn>
                  </p:par>
                  <p:par>
                    <p:cTn id="205" fill="hold">
                      <p:stCondLst>
                        <p:cond delay="indefinite"/>
                      </p:stCondLst>
                      <p:childTnLst>
                        <p:par>
                          <p:cTn id="206" fill="hold">
                            <p:stCondLst>
                              <p:cond delay="0"/>
                            </p:stCondLst>
                            <p:childTnLst>
                              <p:par>
                                <p:cTn id="207" presetID="2" presetClass="entr" presetSubtype="8" fill="hold" grpId="0" nodeType="clickEffect">
                                  <p:stCondLst>
                                    <p:cond delay="0"/>
                                  </p:stCondLst>
                                  <p:childTnLst>
                                    <p:set>
                                      <p:cBhvr>
                                        <p:cTn id="208" fill="hold">
                                          <p:stCondLst>
                                            <p:cond delay="0"/>
                                          </p:stCondLst>
                                        </p:cTn>
                                        <p:tgtEl>
                                          <p:spTgt spid="8306"/>
                                        </p:tgtEl>
                                        <p:attrNameLst>
                                          <p:attrName>style.visibility</p:attrName>
                                        </p:attrNameLst>
                                      </p:cBhvr>
                                      <p:to>
                                        <p:strVal val="visible"/>
                                      </p:to>
                                    </p:set>
                                    <p:anim calcmode="lin" valueType="num">
                                      <p:cBhvr additive="base">
                                        <p:cTn id="209" dur="500" fill="hold"/>
                                        <p:tgtEl>
                                          <p:spTgt spid="8306"/>
                                        </p:tgtEl>
                                        <p:attrNameLst>
                                          <p:attrName>ppt_x</p:attrName>
                                        </p:attrNameLst>
                                      </p:cBhvr>
                                      <p:tavLst>
                                        <p:tav tm="0">
                                          <p:val>
                                            <p:strVal val="0-#ppt_w/2"/>
                                          </p:val>
                                        </p:tav>
                                        <p:tav tm="100000">
                                          <p:val>
                                            <p:strVal val="#ppt_x"/>
                                          </p:val>
                                        </p:tav>
                                      </p:tavLst>
                                    </p:anim>
                                    <p:anim calcmode="lin" valueType="num">
                                      <p:cBhvr additive="base">
                                        <p:cTn id="210" dur="500" fill="hold"/>
                                        <p:tgtEl>
                                          <p:spTgt spid="8306"/>
                                        </p:tgtEl>
                                        <p:attrNameLst>
                                          <p:attrName>ppt_y</p:attrName>
                                        </p:attrNameLst>
                                      </p:cBhvr>
                                      <p:tavLst>
                                        <p:tav tm="0">
                                          <p:val>
                                            <p:strVal val="#ppt_y"/>
                                          </p:val>
                                        </p:tav>
                                        <p:tav tm="100000">
                                          <p:val>
                                            <p:strVal val="#ppt_y"/>
                                          </p:val>
                                        </p:tav>
                                      </p:tavLst>
                                    </p:anim>
                                  </p:childTnLst>
                                </p:cTn>
                              </p:par>
                            </p:childTnLst>
                          </p:cTn>
                        </p:par>
                      </p:childTnLst>
                    </p:cTn>
                  </p:par>
                  <p:par>
                    <p:cTn id="211" fill="hold">
                      <p:stCondLst>
                        <p:cond delay="indefinite"/>
                      </p:stCondLst>
                      <p:childTnLst>
                        <p:par>
                          <p:cTn id="212" fill="hold">
                            <p:stCondLst>
                              <p:cond delay="0"/>
                            </p:stCondLst>
                            <p:childTnLst>
                              <p:par>
                                <p:cTn id="213" presetID="1" presetClass="entr" presetSubtype="0" fill="hold" grpId="0" nodeType="clickEffect">
                                  <p:stCondLst>
                                    <p:cond delay="0"/>
                                  </p:stCondLst>
                                  <p:childTnLst>
                                    <p:set>
                                      <p:cBhvr>
                                        <p:cTn id="214" fill="hold">
                                          <p:stCondLst>
                                            <p:cond delay="0"/>
                                          </p:stCondLst>
                                        </p:cTn>
                                        <p:tgtEl>
                                          <p:spTgt spid="830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autoUpdateAnimBg="0"/>
      <p:bldP spid="8244" grpId="0" build="p" animBg="1" autoUpdateAnimBg="0"/>
      <p:bldP spid="8245" grpId="0" build="p" animBg="1" autoUpdateAnimBg="0"/>
      <p:bldP spid="8246" grpId="0" build="p" animBg="1" autoUpdateAnimBg="0"/>
      <p:bldP spid="8247" grpId="0" build="p" animBg="1" autoUpdateAnimBg="0"/>
      <p:bldP spid="8248" grpId="0" build="p" animBg="1" autoUpdateAnimBg="0"/>
      <p:bldP spid="8249" grpId="0" build="p" animBg="1" autoUpdateAnimBg="0"/>
      <p:bldP spid="8250" grpId="0" build="p" animBg="1" autoUpdateAnimBg="0"/>
      <p:bldP spid="8251" grpId="0" build="p" animBg="1" autoUpdateAnimBg="0"/>
      <p:bldP spid="8252" grpId="0" build="p" animBg="1" autoUpdateAnimBg="0"/>
      <p:bldP spid="8253" grpId="0" build="p" animBg="1" autoUpdateAnimBg="0"/>
      <p:bldP spid="8254" grpId="0" build="p" animBg="1" autoUpdateAnimBg="0"/>
      <p:bldP spid="8255" grpId="0" build="p" animBg="1" autoUpdateAnimBg="0"/>
      <p:bldP spid="8256" grpId="0" build="p" animBg="1" autoUpdateAnimBg="0"/>
      <p:bldP spid="8257" grpId="0" build="p" animBg="1" autoUpdateAnimBg="0"/>
      <p:bldP spid="8258" grpId="0" build="p" animBg="1" autoUpdateAnimBg="0"/>
      <p:bldP spid="8284" grpId="0" build="p" animBg="1" autoUpdateAnimBg="0"/>
      <p:bldP spid="8285" grpId="0" build="p" animBg="1" autoUpdateAnimBg="0"/>
      <p:bldP spid="8286" grpId="0" build="p" animBg="1" autoUpdateAnimBg="0"/>
      <p:bldP spid="8287" grpId="0" build="p" animBg="1" autoUpdateAnimBg="0"/>
      <p:bldP spid="8288" grpId="0" build="p" animBg="1" autoUpdateAnimBg="0"/>
      <p:bldP spid="8289" grpId="0" animBg="1"/>
      <p:bldP spid="8290" grpId="0" build="p" animBg="1" autoUpdateAnimBg="0"/>
      <p:bldP spid="8291" grpId="0" build="p" animBg="1" autoUpdateAnimBg="0"/>
      <p:bldP spid="8292" grpId="0" build="p" animBg="1" autoUpdateAnimBg="0"/>
      <p:bldP spid="8293" grpId="0" build="p" animBg="1" autoUpdateAnimBg="0"/>
      <p:bldP spid="8294" grpId="0" build="p" animBg="1" autoUpdateAnimBg="0"/>
      <p:bldP spid="8295" grpId="0" build="p" animBg="1" autoUpdateAnimBg="0"/>
      <p:bldP spid="8296" grpId="0" animBg="1"/>
      <p:bldP spid="8297" grpId="0" animBg="1" autoUpdateAnimBg="0"/>
      <p:bldP spid="8298" grpId="0" build="p" animBg="1" autoUpdateAnimBg="0"/>
      <p:bldP spid="8299" grpId="0" animBg="1" autoUpdateAnimBg="0"/>
      <p:bldP spid="8300" grpId="0" build="p" animBg="1" autoUpdateAnimBg="0"/>
      <p:bldP spid="8301" grpId="0" build="p" animBg="1" autoUpdateAnimBg="0"/>
      <p:bldP spid="8302" grpId="0" animBg="1" autoUpdateAnimBg="0"/>
      <p:bldP spid="8303" grpId="0" animBg="1"/>
      <p:bldP spid="8304" grpId="0" animBg="1" autoUpdateAnimBg="0"/>
      <p:bldP spid="8305" grpId="0" build="p" animBg="1" autoUpdateAnimBg="0"/>
      <p:bldP spid="830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p:nvPr/>
        </p:nvGrpSpPr>
        <p:grpSpPr bwMode="auto">
          <a:xfrm>
            <a:off x="4886325" y="3429000"/>
            <a:ext cx="4994275" cy="3073400"/>
            <a:chOff x="0" y="0"/>
            <a:chExt cx="3292" cy="1853"/>
          </a:xfrm>
        </p:grpSpPr>
        <p:grpSp>
          <p:nvGrpSpPr>
            <p:cNvPr id="9219" name="Group 3"/>
            <p:cNvGrpSpPr/>
            <p:nvPr/>
          </p:nvGrpSpPr>
          <p:grpSpPr bwMode="auto">
            <a:xfrm>
              <a:off x="0" y="0"/>
              <a:ext cx="3292" cy="1853"/>
              <a:chOff x="0" y="0"/>
              <a:chExt cx="3109" cy="1314"/>
            </a:xfrm>
          </p:grpSpPr>
          <p:sp>
            <p:nvSpPr>
              <p:cNvPr id="9220" name="Line 4"/>
              <p:cNvSpPr>
                <a:spLocks noChangeShapeType="1"/>
              </p:cNvSpPr>
              <p:nvPr/>
            </p:nvSpPr>
            <p:spPr bwMode="auto">
              <a:xfrm flipH="1">
                <a:off x="1092" y="0"/>
                <a:ext cx="0" cy="1314"/>
              </a:xfrm>
              <a:prstGeom prst="line">
                <a:avLst/>
              </a:prstGeom>
              <a:noFill/>
              <a:ln w="28575">
                <a:solidFill>
                  <a:schemeClr val="tx1"/>
                </a:solidFill>
                <a:round/>
                <a:headEnd type="triangle" w="med"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9221" name="Line 5"/>
              <p:cNvSpPr>
                <a:spLocks noChangeShapeType="1"/>
              </p:cNvSpPr>
              <p:nvPr/>
            </p:nvSpPr>
            <p:spPr bwMode="auto">
              <a:xfrm>
                <a:off x="217" y="699"/>
                <a:ext cx="2112" cy="0"/>
              </a:xfrm>
              <a:prstGeom prst="line">
                <a:avLst/>
              </a:prstGeom>
              <a:noFill/>
              <a:ln w="28575">
                <a:solidFill>
                  <a:schemeClr val="tx1"/>
                </a:solidFill>
                <a:round/>
                <a:tailEnd type="triangle" w="med" len="lg"/>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9222" name="Text Box 6"/>
              <p:cNvSpPr txBox="1">
                <a:spLocks noChangeArrowheads="1"/>
              </p:cNvSpPr>
              <p:nvPr/>
            </p:nvSpPr>
            <p:spPr bwMode="auto">
              <a:xfrm>
                <a:off x="2271" y="709"/>
                <a:ext cx="838" cy="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3200" b="1" i="1">
                    <a:solidFill>
                      <a:srgbClr val="000000"/>
                    </a:solidFill>
                    <a:latin typeface="Times New Roman" panose="02020603050405020304" pitchFamily="18" charset="0"/>
                  </a:rPr>
                  <a:t>x</a:t>
                </a:r>
                <a:endParaRPr lang="en-US" altLang="zh-CN" sz="2400" b="1" i="1">
                  <a:solidFill>
                    <a:srgbClr val="000000"/>
                  </a:solidFill>
                  <a:latin typeface="Times New Roman" panose="02020603050405020304" pitchFamily="18" charset="0"/>
                </a:endParaRPr>
              </a:p>
            </p:txBody>
          </p:sp>
          <p:sp>
            <p:nvSpPr>
              <p:cNvPr id="9223" name="Text Box 7"/>
              <p:cNvSpPr txBox="1">
                <a:spLocks noChangeArrowheads="1"/>
              </p:cNvSpPr>
              <p:nvPr/>
            </p:nvSpPr>
            <p:spPr bwMode="auto">
              <a:xfrm>
                <a:off x="916" y="0"/>
                <a:ext cx="774" cy="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y</a:t>
                </a:r>
                <a:endParaRPr lang="en-US" altLang="zh-CN" sz="2400" b="1">
                  <a:solidFill>
                    <a:srgbClr val="000000"/>
                  </a:solidFill>
                  <a:latin typeface="Times New Roman" panose="02020603050405020304" pitchFamily="18" charset="0"/>
                </a:endParaRPr>
              </a:p>
            </p:txBody>
          </p:sp>
          <p:sp>
            <p:nvSpPr>
              <p:cNvPr id="9224" name="Text Box 8"/>
              <p:cNvSpPr txBox="1">
                <a:spLocks noChangeArrowheads="1"/>
              </p:cNvSpPr>
              <p:nvPr/>
            </p:nvSpPr>
            <p:spPr bwMode="auto">
              <a:xfrm>
                <a:off x="0" y="250"/>
                <a:ext cx="297" cy="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endParaRPr lang="zh-CN" altLang="en-US" sz="2600" b="1">
                  <a:solidFill>
                    <a:srgbClr val="000000"/>
                  </a:solidFill>
                  <a:latin typeface="Times New Roman" panose="02020603050405020304" pitchFamily="18" charset="0"/>
                </a:endParaRPr>
              </a:p>
            </p:txBody>
          </p:sp>
          <p:sp>
            <p:nvSpPr>
              <p:cNvPr id="9225" name="Text Box 9"/>
              <p:cNvSpPr txBox="1">
                <a:spLocks noChangeArrowheads="1"/>
              </p:cNvSpPr>
              <p:nvPr/>
            </p:nvSpPr>
            <p:spPr bwMode="auto">
              <a:xfrm>
                <a:off x="863" y="334"/>
                <a:ext cx="300" cy="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600">
                    <a:solidFill>
                      <a:srgbClr val="000000"/>
                    </a:solidFill>
                    <a:latin typeface="Times New Roman" panose="02020603050405020304" pitchFamily="18" charset="0"/>
                  </a:rPr>
                  <a:t>3</a:t>
                </a:r>
              </a:p>
            </p:txBody>
          </p:sp>
          <p:sp>
            <p:nvSpPr>
              <p:cNvPr id="9226" name="Text Box 10"/>
              <p:cNvSpPr txBox="1">
                <a:spLocks noChangeArrowheads="1"/>
              </p:cNvSpPr>
              <p:nvPr/>
            </p:nvSpPr>
            <p:spPr bwMode="auto">
              <a:xfrm>
                <a:off x="1283" y="655"/>
                <a:ext cx="298" cy="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600">
                    <a:solidFill>
                      <a:srgbClr val="000000"/>
                    </a:solidFill>
                    <a:latin typeface="Times New Roman" panose="02020603050405020304" pitchFamily="18" charset="0"/>
                  </a:rPr>
                  <a:t>2</a:t>
                </a:r>
              </a:p>
            </p:txBody>
          </p:sp>
          <p:sp>
            <p:nvSpPr>
              <p:cNvPr id="9227" name="Text Box 11"/>
              <p:cNvSpPr txBox="1">
                <a:spLocks noChangeArrowheads="1"/>
              </p:cNvSpPr>
              <p:nvPr/>
            </p:nvSpPr>
            <p:spPr bwMode="auto">
              <a:xfrm>
                <a:off x="365" y="709"/>
                <a:ext cx="438" cy="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600" b="1">
                    <a:solidFill>
                      <a:srgbClr val="000000"/>
                    </a:solidFill>
                    <a:latin typeface="Times New Roman" panose="02020603050405020304" pitchFamily="18" charset="0"/>
                  </a:rPr>
                  <a:t> </a:t>
                </a:r>
                <a:r>
                  <a:rPr lang="en-US" altLang="zh-CN" sz="2600">
                    <a:solidFill>
                      <a:srgbClr val="000000"/>
                    </a:solidFill>
                    <a:latin typeface="Times New Roman" panose="02020603050405020304" pitchFamily="18" charset="0"/>
                  </a:rPr>
                  <a:t>-3</a:t>
                </a:r>
              </a:p>
            </p:txBody>
          </p:sp>
          <p:sp>
            <p:nvSpPr>
              <p:cNvPr id="9228" name="Text Box 12"/>
              <p:cNvSpPr txBox="1">
                <a:spLocks noChangeArrowheads="1"/>
              </p:cNvSpPr>
              <p:nvPr/>
            </p:nvSpPr>
            <p:spPr bwMode="auto">
              <a:xfrm>
                <a:off x="916" y="689"/>
                <a:ext cx="297" cy="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en-US" altLang="zh-CN" sz="2600" b="1">
                    <a:solidFill>
                      <a:srgbClr val="000000"/>
                    </a:solidFill>
                    <a:latin typeface="Times New Roman" panose="02020603050405020304" pitchFamily="18" charset="0"/>
                  </a:rPr>
                  <a:t>0</a:t>
                </a:r>
              </a:p>
            </p:txBody>
          </p:sp>
          <p:sp>
            <p:nvSpPr>
              <p:cNvPr id="9229" name="Line 13"/>
              <p:cNvSpPr>
                <a:spLocks noChangeShapeType="1"/>
              </p:cNvSpPr>
              <p:nvPr/>
            </p:nvSpPr>
            <p:spPr bwMode="auto">
              <a:xfrm>
                <a:off x="1092" y="813"/>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0" name="Line 14"/>
              <p:cNvSpPr>
                <a:spLocks noChangeShapeType="1"/>
              </p:cNvSpPr>
              <p:nvPr/>
            </p:nvSpPr>
            <p:spPr bwMode="auto">
              <a:xfrm>
                <a:off x="1092" y="700"/>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1" name="Line 15"/>
              <p:cNvSpPr>
                <a:spLocks noChangeShapeType="1"/>
              </p:cNvSpPr>
              <p:nvPr/>
            </p:nvSpPr>
            <p:spPr bwMode="auto">
              <a:xfrm>
                <a:off x="1092" y="605"/>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2" name="Line 16"/>
              <p:cNvSpPr>
                <a:spLocks noChangeShapeType="1"/>
              </p:cNvSpPr>
              <p:nvPr/>
            </p:nvSpPr>
            <p:spPr bwMode="auto">
              <a:xfrm>
                <a:off x="1092" y="501"/>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3" name="Line 17"/>
              <p:cNvSpPr>
                <a:spLocks noChangeShapeType="1"/>
              </p:cNvSpPr>
              <p:nvPr/>
            </p:nvSpPr>
            <p:spPr bwMode="auto">
              <a:xfrm>
                <a:off x="1092" y="396"/>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4" name="Line 18"/>
              <p:cNvSpPr>
                <a:spLocks noChangeShapeType="1"/>
              </p:cNvSpPr>
              <p:nvPr/>
            </p:nvSpPr>
            <p:spPr bwMode="auto">
              <a:xfrm>
                <a:off x="1092" y="292"/>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5" name="Line 19"/>
              <p:cNvSpPr>
                <a:spLocks noChangeShapeType="1"/>
              </p:cNvSpPr>
              <p:nvPr/>
            </p:nvSpPr>
            <p:spPr bwMode="auto">
              <a:xfrm>
                <a:off x="1092" y="1126"/>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6" name="Line 20"/>
              <p:cNvSpPr>
                <a:spLocks noChangeShapeType="1"/>
              </p:cNvSpPr>
              <p:nvPr/>
            </p:nvSpPr>
            <p:spPr bwMode="auto">
              <a:xfrm>
                <a:off x="1092" y="1022"/>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7" name="Line 21"/>
              <p:cNvSpPr>
                <a:spLocks noChangeShapeType="1"/>
              </p:cNvSpPr>
              <p:nvPr/>
            </p:nvSpPr>
            <p:spPr bwMode="auto">
              <a:xfrm>
                <a:off x="1092" y="918"/>
                <a:ext cx="89"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8" name="Line 22"/>
              <p:cNvSpPr>
                <a:spLocks noChangeShapeType="1"/>
              </p:cNvSpPr>
              <p:nvPr/>
            </p:nvSpPr>
            <p:spPr bwMode="auto">
              <a:xfrm>
                <a:off x="1240"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39" name="Line 23"/>
              <p:cNvSpPr>
                <a:spLocks noChangeShapeType="1"/>
              </p:cNvSpPr>
              <p:nvPr/>
            </p:nvSpPr>
            <p:spPr bwMode="auto">
              <a:xfrm>
                <a:off x="1387"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40" name="Line 24"/>
              <p:cNvSpPr>
                <a:spLocks noChangeShapeType="1"/>
              </p:cNvSpPr>
              <p:nvPr/>
            </p:nvSpPr>
            <p:spPr bwMode="auto">
              <a:xfrm>
                <a:off x="1535"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41" name="Line 25"/>
              <p:cNvSpPr>
                <a:spLocks noChangeShapeType="1"/>
              </p:cNvSpPr>
              <p:nvPr/>
            </p:nvSpPr>
            <p:spPr bwMode="auto">
              <a:xfrm>
                <a:off x="649"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42" name="Line 26"/>
              <p:cNvSpPr>
                <a:spLocks noChangeShapeType="1"/>
              </p:cNvSpPr>
              <p:nvPr/>
            </p:nvSpPr>
            <p:spPr bwMode="auto">
              <a:xfrm>
                <a:off x="797"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sp>
            <p:nvSpPr>
              <p:cNvPr id="9243" name="Line 27"/>
              <p:cNvSpPr>
                <a:spLocks noChangeShapeType="1"/>
              </p:cNvSpPr>
              <p:nvPr/>
            </p:nvSpPr>
            <p:spPr bwMode="auto">
              <a:xfrm>
                <a:off x="945" y="62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wrap="none"/>
              <a:lstStyle/>
              <a:p>
                <a:pPr fontAlgn="base">
                  <a:spcBef>
                    <a:spcPct val="0"/>
                  </a:spcBef>
                  <a:spcAft>
                    <a:spcPct val="0"/>
                  </a:spcAft>
                </a:pPr>
                <a:endParaRPr lang="zh-CN" altLang="en-US">
                  <a:solidFill>
                    <a:srgbClr val="000000"/>
                  </a:solidFill>
                </a:endParaRPr>
              </a:p>
            </p:txBody>
          </p:sp>
        </p:grpSp>
        <p:grpSp>
          <p:nvGrpSpPr>
            <p:cNvPr id="9244" name="Group 28"/>
            <p:cNvGrpSpPr/>
            <p:nvPr/>
          </p:nvGrpSpPr>
          <p:grpSpPr bwMode="auto">
            <a:xfrm>
              <a:off x="451" y="22"/>
              <a:ext cx="1957" cy="1761"/>
              <a:chOff x="0" y="0"/>
              <a:chExt cx="1957" cy="1761"/>
            </a:xfrm>
          </p:grpSpPr>
          <p:sp>
            <p:nvSpPr>
              <p:cNvPr id="9245" name="Text Box 29"/>
              <p:cNvSpPr txBox="1">
                <a:spLocks noChangeArrowheads="1"/>
              </p:cNvSpPr>
              <p:nvPr/>
            </p:nvSpPr>
            <p:spPr bwMode="auto">
              <a:xfrm>
                <a:off x="163" y="1011"/>
                <a:ext cx="47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9246" name="Text Box 30"/>
              <p:cNvSpPr txBox="1">
                <a:spLocks noChangeArrowheads="1"/>
              </p:cNvSpPr>
              <p:nvPr/>
            </p:nvSpPr>
            <p:spPr bwMode="auto">
              <a:xfrm>
                <a:off x="781" y="442"/>
                <a:ext cx="475"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9247" name="Text Box 31"/>
              <p:cNvSpPr txBox="1">
                <a:spLocks noChangeArrowheads="1"/>
              </p:cNvSpPr>
              <p:nvPr/>
            </p:nvSpPr>
            <p:spPr bwMode="auto">
              <a:xfrm>
                <a:off x="475" y="704"/>
                <a:ext cx="475"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9248" name="Text Box 32"/>
              <p:cNvSpPr txBox="1">
                <a:spLocks noChangeArrowheads="1"/>
              </p:cNvSpPr>
              <p:nvPr/>
            </p:nvSpPr>
            <p:spPr bwMode="auto">
              <a:xfrm>
                <a:off x="628" y="567"/>
                <a:ext cx="475"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9249" name="Text Box 33"/>
              <p:cNvSpPr txBox="1">
                <a:spLocks noChangeArrowheads="1"/>
              </p:cNvSpPr>
              <p:nvPr/>
            </p:nvSpPr>
            <p:spPr bwMode="auto">
              <a:xfrm>
                <a:off x="325" y="841"/>
                <a:ext cx="473"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200" b="1">
                    <a:solidFill>
                      <a:srgbClr val="000000"/>
                    </a:solidFill>
                    <a:latin typeface="Times New Roman" panose="02020603050405020304" pitchFamily="18" charset="0"/>
                  </a:rPr>
                  <a:t>.</a:t>
                </a:r>
              </a:p>
            </p:txBody>
          </p:sp>
          <p:sp>
            <p:nvSpPr>
              <p:cNvPr id="9250" name="Line 34"/>
              <p:cNvSpPr>
                <a:spLocks noChangeShapeType="1"/>
              </p:cNvSpPr>
              <p:nvPr/>
            </p:nvSpPr>
            <p:spPr bwMode="auto">
              <a:xfrm flipV="1">
                <a:off x="75" y="536"/>
                <a:ext cx="1088" cy="1015"/>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9251" name="Text Box 35"/>
              <p:cNvSpPr txBox="1">
                <a:spLocks noChangeArrowheads="1"/>
              </p:cNvSpPr>
              <p:nvPr/>
            </p:nvSpPr>
            <p:spPr bwMode="auto">
              <a:xfrm>
                <a:off x="969" y="317"/>
                <a:ext cx="960"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800">
                    <a:solidFill>
                      <a:srgbClr val="000000"/>
                    </a:solidFill>
                    <a:latin typeface="隶书" panose="02010509060101010101" pitchFamily="49" charset="-122"/>
                    <a:ea typeface="隶书" panose="02010509060101010101" pitchFamily="49" charset="-122"/>
                  </a:rPr>
                  <a:t>y=</a:t>
                </a:r>
                <a:r>
                  <a:rPr lang="en-US" altLang="zh-CN" sz="2800" i="1">
                    <a:solidFill>
                      <a:srgbClr val="000000"/>
                    </a:solidFill>
                    <a:latin typeface="Times New Roman" panose="02020603050405020304" pitchFamily="18" charset="0"/>
                    <a:ea typeface="隶书" panose="02010509060101010101" pitchFamily="49" charset="-122"/>
                  </a:rPr>
                  <a:t>x</a:t>
                </a:r>
              </a:p>
            </p:txBody>
          </p:sp>
          <p:sp>
            <p:nvSpPr>
              <p:cNvPr id="9252" name="Text Box 36"/>
              <p:cNvSpPr txBox="1">
                <a:spLocks noChangeArrowheads="1"/>
              </p:cNvSpPr>
              <p:nvPr/>
            </p:nvSpPr>
            <p:spPr bwMode="auto">
              <a:xfrm>
                <a:off x="174" y="682"/>
                <a:ext cx="475"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9253" name="Text Box 37"/>
              <p:cNvSpPr txBox="1">
                <a:spLocks noChangeArrowheads="1"/>
              </p:cNvSpPr>
              <p:nvPr/>
            </p:nvSpPr>
            <p:spPr bwMode="auto">
              <a:xfrm>
                <a:off x="324" y="553"/>
                <a:ext cx="474"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9254" name="Text Box 38"/>
              <p:cNvSpPr txBox="1">
                <a:spLocks noChangeArrowheads="1"/>
              </p:cNvSpPr>
              <p:nvPr/>
            </p:nvSpPr>
            <p:spPr bwMode="auto">
              <a:xfrm>
                <a:off x="477" y="400"/>
                <a:ext cx="475"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9255" name="Text Box 39"/>
              <p:cNvSpPr txBox="1">
                <a:spLocks noChangeArrowheads="1"/>
              </p:cNvSpPr>
              <p:nvPr/>
            </p:nvSpPr>
            <p:spPr bwMode="auto">
              <a:xfrm>
                <a:off x="630" y="255"/>
                <a:ext cx="475" cy="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9256" name="Text Box 40"/>
              <p:cNvSpPr txBox="1">
                <a:spLocks noChangeArrowheads="1"/>
              </p:cNvSpPr>
              <p:nvPr/>
            </p:nvSpPr>
            <p:spPr bwMode="auto">
              <a:xfrm>
                <a:off x="793" y="93"/>
                <a:ext cx="474"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3600" b="1">
                    <a:solidFill>
                      <a:srgbClr val="CC6600"/>
                    </a:solidFill>
                    <a:latin typeface="Times New Roman" panose="02020603050405020304" pitchFamily="18" charset="0"/>
                  </a:rPr>
                  <a:t>.</a:t>
                </a:r>
              </a:p>
            </p:txBody>
          </p:sp>
          <p:sp>
            <p:nvSpPr>
              <p:cNvPr id="9257" name="Line 41"/>
              <p:cNvSpPr>
                <a:spLocks noChangeShapeType="1"/>
              </p:cNvSpPr>
              <p:nvPr/>
            </p:nvSpPr>
            <p:spPr bwMode="auto">
              <a:xfrm flipV="1">
                <a:off x="0" y="317"/>
                <a:ext cx="1088" cy="1015"/>
              </a:xfrm>
              <a:prstGeom prst="line">
                <a:avLst/>
              </a:prstGeom>
              <a:noFill/>
              <a:ln w="38100">
                <a:solidFill>
                  <a:srgbClr val="CC66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9258" name="Text Box 42"/>
              <p:cNvSpPr txBox="1">
                <a:spLocks noChangeArrowheads="1"/>
              </p:cNvSpPr>
              <p:nvPr/>
            </p:nvSpPr>
            <p:spPr bwMode="auto">
              <a:xfrm>
                <a:off x="81" y="1262"/>
                <a:ext cx="667"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9259" name="Text Box 43"/>
              <p:cNvSpPr txBox="1">
                <a:spLocks noChangeArrowheads="1"/>
              </p:cNvSpPr>
              <p:nvPr/>
            </p:nvSpPr>
            <p:spPr bwMode="auto">
              <a:xfrm>
                <a:off x="240" y="1109"/>
                <a:ext cx="667"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9260" name="Text Box 44"/>
              <p:cNvSpPr txBox="1">
                <a:spLocks noChangeArrowheads="1"/>
              </p:cNvSpPr>
              <p:nvPr/>
            </p:nvSpPr>
            <p:spPr bwMode="auto">
              <a:xfrm>
                <a:off x="384" y="961"/>
                <a:ext cx="667"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9261" name="Text Box 45"/>
              <p:cNvSpPr txBox="1">
                <a:spLocks noChangeArrowheads="1"/>
              </p:cNvSpPr>
              <p:nvPr/>
            </p:nvSpPr>
            <p:spPr bwMode="auto">
              <a:xfrm>
                <a:off x="538" y="808"/>
                <a:ext cx="665"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9262" name="Text Box 46"/>
              <p:cNvSpPr txBox="1">
                <a:spLocks noChangeArrowheads="1"/>
              </p:cNvSpPr>
              <p:nvPr/>
            </p:nvSpPr>
            <p:spPr bwMode="auto">
              <a:xfrm>
                <a:off x="699" y="646"/>
                <a:ext cx="667"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9263" name="Rectangle 47"/>
              <p:cNvSpPr>
                <a:spLocks noChangeArrowheads="1"/>
              </p:cNvSpPr>
              <p:nvPr/>
            </p:nvSpPr>
            <p:spPr bwMode="auto">
              <a:xfrm>
                <a:off x="989" y="0"/>
                <a:ext cx="694"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a:solidFill>
                      <a:srgbClr val="CC6600"/>
                    </a:solidFill>
                    <a:latin typeface="隶书" panose="02010509060101010101" pitchFamily="49" charset="-122"/>
                    <a:ea typeface="隶书" panose="02010509060101010101" pitchFamily="49" charset="-122"/>
                  </a:rPr>
                  <a:t>y=</a:t>
                </a:r>
                <a:r>
                  <a:rPr lang="en-US" altLang="zh-CN" sz="2800" i="1">
                    <a:solidFill>
                      <a:srgbClr val="CC6600"/>
                    </a:solidFill>
                    <a:latin typeface="Times New Roman" panose="02020603050405020304" pitchFamily="18" charset="0"/>
                    <a:ea typeface="隶书" panose="02010509060101010101" pitchFamily="49" charset="-122"/>
                  </a:rPr>
                  <a:t>x</a:t>
                </a:r>
                <a:r>
                  <a:rPr lang="en-US" altLang="zh-CN" sz="2800">
                    <a:solidFill>
                      <a:srgbClr val="CC6600"/>
                    </a:solidFill>
                    <a:latin typeface="隶书" panose="02010509060101010101" pitchFamily="49" charset="-122"/>
                    <a:ea typeface="隶书" panose="02010509060101010101" pitchFamily="49" charset="-122"/>
                  </a:rPr>
                  <a:t>+2</a:t>
                </a:r>
              </a:p>
            </p:txBody>
          </p:sp>
          <p:sp>
            <p:nvSpPr>
              <p:cNvPr id="9264" name="Line 48"/>
              <p:cNvSpPr>
                <a:spLocks noChangeShapeType="1"/>
              </p:cNvSpPr>
              <p:nvPr/>
            </p:nvSpPr>
            <p:spPr bwMode="auto">
              <a:xfrm flipV="1">
                <a:off x="192" y="764"/>
                <a:ext cx="1024" cy="997"/>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9265" name="Rectangle 49"/>
              <p:cNvSpPr>
                <a:spLocks noChangeArrowheads="1"/>
              </p:cNvSpPr>
              <p:nvPr/>
            </p:nvSpPr>
            <p:spPr bwMode="auto">
              <a:xfrm>
                <a:off x="1263" y="593"/>
                <a:ext cx="694" cy="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a:solidFill>
                      <a:srgbClr val="0000FF"/>
                    </a:solidFill>
                    <a:latin typeface="隶书" panose="02010509060101010101" pitchFamily="49" charset="-122"/>
                    <a:ea typeface="隶书" panose="02010509060101010101" pitchFamily="49" charset="-122"/>
                  </a:rPr>
                  <a:t>y=</a:t>
                </a:r>
                <a:r>
                  <a:rPr lang="en-US" altLang="zh-CN" sz="2800" i="1">
                    <a:solidFill>
                      <a:srgbClr val="0000FF"/>
                    </a:solidFill>
                    <a:latin typeface="Times New Roman" panose="02020603050405020304" pitchFamily="18" charset="0"/>
                    <a:ea typeface="隶书" panose="02010509060101010101" pitchFamily="49" charset="-122"/>
                  </a:rPr>
                  <a:t>x</a:t>
                </a:r>
                <a:r>
                  <a:rPr lang="en-US" altLang="zh-CN" sz="2800">
                    <a:solidFill>
                      <a:srgbClr val="0000FF"/>
                    </a:solidFill>
                    <a:latin typeface="隶书" panose="02010509060101010101" pitchFamily="49" charset="-122"/>
                    <a:ea typeface="隶书" panose="02010509060101010101" pitchFamily="49" charset="-122"/>
                  </a:rPr>
                  <a:t>-2</a:t>
                </a:r>
              </a:p>
            </p:txBody>
          </p:sp>
        </p:grpSp>
      </p:grpSp>
      <p:sp>
        <p:nvSpPr>
          <p:cNvPr id="9266" name="Text Box 50"/>
          <p:cNvSpPr txBox="1">
            <a:spLocks noChangeArrowheads="1"/>
          </p:cNvSpPr>
          <p:nvPr/>
        </p:nvSpPr>
        <p:spPr bwMode="auto">
          <a:xfrm>
            <a:off x="711200" y="260350"/>
            <a:ext cx="2627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endParaRPr lang="zh-CN" altLang="en-US" sz="2400">
              <a:solidFill>
                <a:srgbClr val="000000"/>
              </a:solidFill>
              <a:latin typeface="Times New Roman" panose="02020603050405020304" pitchFamily="18" charset="0"/>
            </a:endParaRPr>
          </a:p>
        </p:txBody>
      </p:sp>
      <p:sp>
        <p:nvSpPr>
          <p:cNvPr id="9267" name="Text Box 51"/>
          <p:cNvSpPr txBox="1">
            <a:spLocks noChangeArrowheads="1"/>
          </p:cNvSpPr>
          <p:nvPr/>
        </p:nvSpPr>
        <p:spPr bwMode="auto">
          <a:xfrm>
            <a:off x="0" y="0"/>
            <a:ext cx="8759825" cy="350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3200" dirty="0">
                <a:solidFill>
                  <a:srgbClr val="000000"/>
                </a:solidFill>
                <a:latin typeface="Times New Roman" panose="02020603050405020304" pitchFamily="18" charset="0"/>
              </a:rPr>
              <a:t>归纳：</a:t>
            </a:r>
            <a:r>
              <a:rPr lang="zh-CN" altLang="en-US" sz="3200" b="1" dirty="0">
                <a:solidFill>
                  <a:srgbClr val="000000"/>
                </a:solidFill>
                <a:latin typeface="宋体" panose="02010600030101010101" pitchFamily="2" charset="-122"/>
              </a:rPr>
              <a:t>这两个函数的图象形状都是</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，并且倾斜程度</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函数</a:t>
            </a:r>
            <a:r>
              <a:rPr lang="en-US" altLang="zh-CN" sz="3200" b="1" dirty="0">
                <a:solidFill>
                  <a:srgbClr val="000000"/>
                </a:solidFill>
                <a:latin typeface="宋体" panose="02010600030101010101" pitchFamily="2" charset="-122"/>
              </a:rPr>
              <a:t>y=x</a:t>
            </a:r>
            <a:r>
              <a:rPr lang="zh-CN" altLang="en-US" sz="3200" b="1" dirty="0">
                <a:solidFill>
                  <a:srgbClr val="000000"/>
                </a:solidFill>
                <a:latin typeface="宋体" panose="02010600030101010101" pitchFamily="2" charset="-122"/>
              </a:rPr>
              <a:t>的图象经过原点，函数</a:t>
            </a:r>
            <a:r>
              <a:rPr lang="en-US" altLang="zh-CN" sz="3200" b="1" dirty="0">
                <a:solidFill>
                  <a:srgbClr val="000000"/>
                </a:solidFill>
                <a:latin typeface="宋体" panose="02010600030101010101" pitchFamily="2" charset="-122"/>
              </a:rPr>
              <a:t>y=x+2</a:t>
            </a:r>
            <a:r>
              <a:rPr lang="zh-CN" altLang="en-US" sz="3200" b="1" dirty="0">
                <a:solidFill>
                  <a:srgbClr val="000000"/>
                </a:solidFill>
                <a:latin typeface="宋体" panose="02010600030101010101" pitchFamily="2" charset="-122"/>
              </a:rPr>
              <a:t>的图象与</a:t>
            </a:r>
            <a:r>
              <a:rPr lang="en-US" altLang="zh-CN" sz="3200" b="1" dirty="0">
                <a:solidFill>
                  <a:srgbClr val="000000"/>
                </a:solidFill>
                <a:latin typeface="宋体" panose="02010600030101010101" pitchFamily="2" charset="-122"/>
              </a:rPr>
              <a:t>y</a:t>
            </a:r>
            <a:r>
              <a:rPr lang="zh-CN" altLang="en-US" sz="3200" b="1" dirty="0">
                <a:solidFill>
                  <a:srgbClr val="000000"/>
                </a:solidFill>
                <a:latin typeface="宋体" panose="02010600030101010101" pitchFamily="2" charset="-122"/>
              </a:rPr>
              <a:t>轴交于点</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，即它可以看作由直线</a:t>
            </a:r>
            <a:r>
              <a:rPr lang="en-US" altLang="zh-CN" sz="3200" b="1" dirty="0">
                <a:solidFill>
                  <a:srgbClr val="000000"/>
                </a:solidFill>
                <a:latin typeface="宋体" panose="02010600030101010101" pitchFamily="2" charset="-122"/>
              </a:rPr>
              <a:t>y=x</a:t>
            </a:r>
            <a:r>
              <a:rPr lang="zh-CN" altLang="en-US" sz="3200" b="1" dirty="0">
                <a:solidFill>
                  <a:srgbClr val="000000"/>
                </a:solidFill>
                <a:latin typeface="宋体" panose="02010600030101010101" pitchFamily="2" charset="-122"/>
              </a:rPr>
              <a:t>向</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平移</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个单位长度而得到．函数</a:t>
            </a:r>
            <a:r>
              <a:rPr lang="en-US" altLang="zh-CN" sz="3200" b="1" dirty="0">
                <a:solidFill>
                  <a:srgbClr val="000000"/>
                </a:solidFill>
                <a:latin typeface="宋体" panose="02010600030101010101" pitchFamily="2" charset="-122"/>
              </a:rPr>
              <a:t>y=x-2</a:t>
            </a:r>
            <a:r>
              <a:rPr lang="zh-CN" altLang="en-US" sz="3200" b="1" dirty="0">
                <a:solidFill>
                  <a:srgbClr val="000000"/>
                </a:solidFill>
                <a:latin typeface="宋体" panose="02010600030101010101" pitchFamily="2" charset="-122"/>
              </a:rPr>
              <a:t>的图象与</a:t>
            </a:r>
            <a:r>
              <a:rPr lang="en-US" altLang="zh-CN" sz="3200" b="1" dirty="0">
                <a:solidFill>
                  <a:srgbClr val="000000"/>
                </a:solidFill>
                <a:latin typeface="宋体" panose="02010600030101010101" pitchFamily="2" charset="-122"/>
              </a:rPr>
              <a:t>y</a:t>
            </a:r>
            <a:r>
              <a:rPr lang="zh-CN" altLang="en-US" sz="3200" b="1" dirty="0">
                <a:solidFill>
                  <a:srgbClr val="000000"/>
                </a:solidFill>
                <a:latin typeface="宋体" panose="02010600030101010101" pitchFamily="2" charset="-122"/>
              </a:rPr>
              <a:t>轴交于点</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，即它可以看作由直线</a:t>
            </a:r>
            <a:r>
              <a:rPr lang="en-US" altLang="zh-CN" sz="3200" b="1" dirty="0">
                <a:solidFill>
                  <a:srgbClr val="000000"/>
                </a:solidFill>
                <a:latin typeface="宋体" panose="02010600030101010101" pitchFamily="2" charset="-122"/>
              </a:rPr>
              <a:t>y=x</a:t>
            </a:r>
            <a:r>
              <a:rPr lang="zh-CN" altLang="en-US" sz="3200" b="1" dirty="0">
                <a:solidFill>
                  <a:srgbClr val="000000"/>
                </a:solidFill>
                <a:latin typeface="宋体" panose="02010600030101010101" pitchFamily="2" charset="-122"/>
              </a:rPr>
              <a:t>向</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平移</a:t>
            </a:r>
            <a:r>
              <a:rPr lang="zh-CN" altLang="en-US" sz="3200" b="1" u="sng" dirty="0">
                <a:solidFill>
                  <a:srgbClr val="000000"/>
                </a:solidFill>
                <a:latin typeface="宋体" panose="02010600030101010101" pitchFamily="2" charset="-122"/>
              </a:rPr>
              <a:t>       </a:t>
            </a:r>
            <a:r>
              <a:rPr lang="zh-CN" altLang="en-US" sz="3200" b="1" dirty="0">
                <a:solidFill>
                  <a:srgbClr val="000000"/>
                </a:solidFill>
                <a:latin typeface="宋体" panose="02010600030101010101" pitchFamily="2" charset="-122"/>
              </a:rPr>
              <a:t>个单位长度而得到．</a:t>
            </a:r>
            <a:endParaRPr lang="zh-CN" altLang="en-US" sz="3200" b="1" dirty="0">
              <a:solidFill>
                <a:srgbClr val="000000"/>
              </a:solidFill>
              <a:latin typeface="Times New Roman" panose="02020603050405020304" pitchFamily="18" charset="0"/>
            </a:endParaRPr>
          </a:p>
        </p:txBody>
      </p:sp>
      <p:sp>
        <p:nvSpPr>
          <p:cNvPr id="9268" name="Rectangle 52"/>
          <p:cNvSpPr>
            <a:spLocks noChangeArrowheads="1"/>
          </p:cNvSpPr>
          <p:nvPr/>
        </p:nvSpPr>
        <p:spPr bwMode="auto">
          <a:xfrm>
            <a:off x="0" y="4075113"/>
            <a:ext cx="4808538"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buFont typeface="Arial" panose="020B0604020202020204" pitchFamily="34" charset="0"/>
              <a:buNone/>
            </a:pPr>
            <a:r>
              <a:rPr lang="en-US" altLang="zh-CN" sz="3200" b="1" dirty="0">
                <a:solidFill>
                  <a:srgbClr val="CC6600"/>
                </a:solidFill>
                <a:latin typeface="宋体" panose="02010600030101010101" pitchFamily="2" charset="-122"/>
              </a:rPr>
              <a:t>3.</a:t>
            </a:r>
            <a:r>
              <a:rPr lang="zh-CN" altLang="en-US" sz="3200" b="1" dirty="0">
                <a:solidFill>
                  <a:srgbClr val="CC6600"/>
                </a:solidFill>
                <a:latin typeface="宋体" panose="02010600030101010101" pitchFamily="2" charset="-122"/>
              </a:rPr>
              <a:t>探究</a:t>
            </a:r>
            <a:endParaRPr lang="zh-CN" altLang="en-US" sz="3200" b="1" dirty="0">
              <a:solidFill>
                <a:srgbClr val="CC6600"/>
              </a:solidFill>
              <a:latin typeface="Times New Roman" panose="02020603050405020304" pitchFamily="18" charset="0"/>
            </a:endParaRPr>
          </a:p>
          <a:p>
            <a:pPr eaLnBrk="0" fontAlgn="base" hangingPunct="0">
              <a:spcBef>
                <a:spcPct val="0"/>
              </a:spcBef>
              <a:spcAft>
                <a:spcPct val="0"/>
              </a:spcAft>
              <a:buFont typeface="Arial" panose="020B0604020202020204" pitchFamily="34" charset="0"/>
              <a:buNone/>
            </a:pPr>
            <a:r>
              <a:rPr lang="zh-CN" altLang="en-US" sz="3200" b="1" dirty="0">
                <a:solidFill>
                  <a:srgbClr val="CC6600"/>
                </a:solidFill>
                <a:latin typeface="宋体" panose="02010600030101010101" pitchFamily="2" charset="-122"/>
              </a:rPr>
              <a:t>（</a:t>
            </a:r>
            <a:r>
              <a:rPr lang="en-US" altLang="zh-CN" sz="3200" b="1" dirty="0">
                <a:solidFill>
                  <a:srgbClr val="CC6600"/>
                </a:solidFill>
                <a:latin typeface="宋体" panose="02010600030101010101" pitchFamily="2" charset="-122"/>
              </a:rPr>
              <a:t>1</a:t>
            </a:r>
            <a:r>
              <a:rPr lang="zh-CN" altLang="en-US" sz="3200" b="1" dirty="0">
                <a:solidFill>
                  <a:srgbClr val="CC6600"/>
                </a:solidFill>
                <a:latin typeface="宋体" panose="02010600030101010101" pitchFamily="2" charset="-122"/>
              </a:rPr>
              <a:t>）、比较它们函数的解析式与图象，你能解释这是为什么吗？</a:t>
            </a:r>
            <a:r>
              <a:rPr lang="zh-CN" altLang="en-US" sz="3200" b="1" dirty="0">
                <a:solidFill>
                  <a:srgbClr val="CC6600"/>
                </a:solidFill>
                <a:latin typeface="Times New Roman" panose="02020603050405020304" pitchFamily="18" charset="0"/>
              </a:rPr>
              <a:t> </a:t>
            </a:r>
          </a:p>
        </p:txBody>
      </p:sp>
      <p:sp>
        <p:nvSpPr>
          <p:cNvPr id="9269" name="Text Box 53"/>
          <p:cNvSpPr txBox="1">
            <a:spLocks noChangeArrowheads="1"/>
          </p:cNvSpPr>
          <p:nvPr/>
        </p:nvSpPr>
        <p:spPr bwMode="auto">
          <a:xfrm>
            <a:off x="6442075" y="0"/>
            <a:ext cx="152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a:solidFill>
                  <a:srgbClr val="FF6600"/>
                </a:solidFill>
                <a:latin typeface="Times New Roman" panose="02020603050405020304" pitchFamily="18" charset="0"/>
              </a:rPr>
              <a:t>直线</a:t>
            </a:r>
          </a:p>
        </p:txBody>
      </p:sp>
      <p:sp>
        <p:nvSpPr>
          <p:cNvPr id="9270" name="Text Box 54"/>
          <p:cNvSpPr txBox="1">
            <a:spLocks noChangeArrowheads="1"/>
          </p:cNvSpPr>
          <p:nvPr/>
        </p:nvSpPr>
        <p:spPr bwMode="auto">
          <a:xfrm>
            <a:off x="2422525" y="544513"/>
            <a:ext cx="1611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a:solidFill>
                  <a:srgbClr val="FF6600"/>
                </a:solidFill>
                <a:latin typeface="Times New Roman" panose="02020603050405020304" pitchFamily="18" charset="0"/>
              </a:rPr>
              <a:t>相同</a:t>
            </a:r>
          </a:p>
        </p:txBody>
      </p:sp>
      <p:sp>
        <p:nvSpPr>
          <p:cNvPr id="9271" name="Text Box 55"/>
          <p:cNvSpPr txBox="1">
            <a:spLocks noChangeArrowheads="1"/>
          </p:cNvSpPr>
          <p:nvPr/>
        </p:nvSpPr>
        <p:spPr bwMode="auto">
          <a:xfrm>
            <a:off x="5062538" y="990600"/>
            <a:ext cx="1611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a:solidFill>
                  <a:srgbClr val="FF6600"/>
                </a:solidFill>
                <a:latin typeface="Times New Roman" panose="02020603050405020304" pitchFamily="18" charset="0"/>
              </a:rPr>
              <a:t>（</a:t>
            </a:r>
            <a:r>
              <a:rPr lang="en-US" altLang="zh-CN" sz="2400" b="1">
                <a:solidFill>
                  <a:srgbClr val="FF6600"/>
                </a:solidFill>
                <a:latin typeface="Times New Roman" panose="02020603050405020304" pitchFamily="18" charset="0"/>
              </a:rPr>
              <a:t>0</a:t>
            </a:r>
            <a:r>
              <a:rPr lang="zh-CN" altLang="en-US" sz="2400" b="1">
                <a:solidFill>
                  <a:srgbClr val="FF6600"/>
                </a:solidFill>
                <a:latin typeface="Times New Roman" panose="02020603050405020304" pitchFamily="18" charset="0"/>
              </a:rPr>
              <a:t>，</a:t>
            </a:r>
            <a:r>
              <a:rPr lang="en-US" altLang="zh-CN" sz="2400" b="1">
                <a:solidFill>
                  <a:srgbClr val="FF6600"/>
                </a:solidFill>
                <a:latin typeface="Times New Roman" panose="02020603050405020304" pitchFamily="18" charset="0"/>
              </a:rPr>
              <a:t>2</a:t>
            </a:r>
            <a:r>
              <a:rPr lang="zh-CN" altLang="en-US" sz="2400" b="1">
                <a:solidFill>
                  <a:srgbClr val="FF6600"/>
                </a:solidFill>
                <a:latin typeface="Times New Roman" panose="02020603050405020304" pitchFamily="18" charset="0"/>
              </a:rPr>
              <a:t>）</a:t>
            </a:r>
          </a:p>
        </p:txBody>
      </p:sp>
      <p:sp>
        <p:nvSpPr>
          <p:cNvPr id="9272" name="Text Box 56"/>
          <p:cNvSpPr txBox="1">
            <a:spLocks noChangeArrowheads="1"/>
          </p:cNvSpPr>
          <p:nvPr/>
        </p:nvSpPr>
        <p:spPr bwMode="auto">
          <a:xfrm>
            <a:off x="2816225" y="1525588"/>
            <a:ext cx="1611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a:solidFill>
                  <a:srgbClr val="FF6600"/>
                </a:solidFill>
                <a:latin typeface="Times New Roman" panose="02020603050405020304" pitchFamily="18" charset="0"/>
              </a:rPr>
              <a:t>上</a:t>
            </a:r>
          </a:p>
        </p:txBody>
      </p:sp>
      <p:sp>
        <p:nvSpPr>
          <p:cNvPr id="9273" name="Text Box 57"/>
          <p:cNvSpPr txBox="1">
            <a:spLocks noChangeArrowheads="1"/>
          </p:cNvSpPr>
          <p:nvPr/>
        </p:nvSpPr>
        <p:spPr bwMode="auto">
          <a:xfrm>
            <a:off x="4773613" y="1552575"/>
            <a:ext cx="1611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2</a:t>
            </a:r>
          </a:p>
        </p:txBody>
      </p:sp>
      <p:sp>
        <p:nvSpPr>
          <p:cNvPr id="9274" name="Text Box 58"/>
          <p:cNvSpPr txBox="1">
            <a:spLocks noChangeArrowheads="1"/>
          </p:cNvSpPr>
          <p:nvPr/>
        </p:nvSpPr>
        <p:spPr bwMode="auto">
          <a:xfrm>
            <a:off x="6343650" y="2047875"/>
            <a:ext cx="2011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a:solidFill>
                  <a:srgbClr val="FF6600"/>
                </a:solidFill>
                <a:latin typeface="Times New Roman" panose="02020603050405020304" pitchFamily="18" charset="0"/>
              </a:rPr>
              <a:t>（</a:t>
            </a:r>
            <a:r>
              <a:rPr lang="en-US" altLang="zh-CN" sz="2400" b="1">
                <a:solidFill>
                  <a:srgbClr val="FF6600"/>
                </a:solidFill>
                <a:latin typeface="Times New Roman" panose="02020603050405020304" pitchFamily="18" charset="0"/>
              </a:rPr>
              <a:t>0</a:t>
            </a:r>
            <a:r>
              <a:rPr lang="zh-CN" altLang="en-US" sz="2400" b="1">
                <a:solidFill>
                  <a:srgbClr val="FF6600"/>
                </a:solidFill>
                <a:latin typeface="Times New Roman" panose="02020603050405020304" pitchFamily="18" charset="0"/>
              </a:rPr>
              <a:t>，－</a:t>
            </a:r>
            <a:r>
              <a:rPr lang="en-US" altLang="zh-CN" sz="2400" b="1">
                <a:solidFill>
                  <a:srgbClr val="FF6600"/>
                </a:solidFill>
                <a:latin typeface="Times New Roman" panose="02020603050405020304" pitchFamily="18" charset="0"/>
              </a:rPr>
              <a:t>2</a:t>
            </a:r>
            <a:r>
              <a:rPr lang="zh-CN" altLang="en-US" sz="2400" b="1">
                <a:solidFill>
                  <a:srgbClr val="FF6600"/>
                </a:solidFill>
                <a:latin typeface="Times New Roman" panose="02020603050405020304" pitchFamily="18" charset="0"/>
              </a:rPr>
              <a:t>）</a:t>
            </a:r>
          </a:p>
        </p:txBody>
      </p:sp>
      <p:sp>
        <p:nvSpPr>
          <p:cNvPr id="9275" name="Text Box 59"/>
          <p:cNvSpPr txBox="1">
            <a:spLocks noChangeArrowheads="1"/>
          </p:cNvSpPr>
          <p:nvPr/>
        </p:nvSpPr>
        <p:spPr bwMode="auto">
          <a:xfrm>
            <a:off x="4446588" y="2508250"/>
            <a:ext cx="16113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a:solidFill>
                  <a:srgbClr val="FF6600"/>
                </a:solidFill>
                <a:latin typeface="Times New Roman" panose="02020603050405020304" pitchFamily="18" charset="0"/>
              </a:rPr>
              <a:t>下</a:t>
            </a:r>
          </a:p>
        </p:txBody>
      </p:sp>
      <p:sp>
        <p:nvSpPr>
          <p:cNvPr id="9276" name="Text Box 60"/>
          <p:cNvSpPr txBox="1">
            <a:spLocks noChangeArrowheads="1"/>
          </p:cNvSpPr>
          <p:nvPr/>
        </p:nvSpPr>
        <p:spPr bwMode="auto">
          <a:xfrm>
            <a:off x="6457950" y="2457450"/>
            <a:ext cx="1611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b="1">
                <a:solidFill>
                  <a:srgbClr val="FF6600"/>
                </a:solidFill>
                <a:latin typeface="Times New Roman" panose="02020603050405020304" pitchFamily="18" charset="0"/>
              </a:rPr>
              <a:t>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fill="hold">
                                          <p:stCondLst>
                                            <p:cond delay="0"/>
                                          </p:stCondLst>
                                        </p:cTn>
                                        <p:tgtEl>
                                          <p:spTgt spid="9269">
                                            <p:txEl>
                                              <p:pRg st="0" end="0"/>
                                            </p:txEl>
                                          </p:spTgt>
                                        </p:tgtEl>
                                        <p:attrNameLst>
                                          <p:attrName>style.visibility</p:attrName>
                                        </p:attrNameLst>
                                      </p:cBhvr>
                                      <p:to>
                                        <p:strVal val="visible"/>
                                      </p:to>
                                    </p:set>
                                    <p:animEffect>
                                      <p:cBhvr>
                                        <p:cTn id="7" dur="500"/>
                                        <p:tgtEl>
                                          <p:spTgt spid="92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fill="hold">
                                          <p:stCondLst>
                                            <p:cond delay="0"/>
                                          </p:stCondLst>
                                        </p:cTn>
                                        <p:tgtEl>
                                          <p:spTgt spid="9270">
                                            <p:txEl>
                                              <p:pRg st="0" end="0"/>
                                            </p:txEl>
                                          </p:spTgt>
                                        </p:tgtEl>
                                        <p:attrNameLst>
                                          <p:attrName>style.visibility</p:attrName>
                                        </p:attrNameLst>
                                      </p:cBhvr>
                                      <p:to>
                                        <p:strVal val="visible"/>
                                      </p:to>
                                    </p:set>
                                    <p:animEffect>
                                      <p:cBhvr>
                                        <p:cTn id="12" dur="500"/>
                                        <p:tgtEl>
                                          <p:spTgt spid="927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fill="hold">
                                          <p:stCondLst>
                                            <p:cond delay="0"/>
                                          </p:stCondLst>
                                        </p:cTn>
                                        <p:tgtEl>
                                          <p:spTgt spid="9271">
                                            <p:txEl>
                                              <p:pRg st="0" end="0"/>
                                            </p:txEl>
                                          </p:spTgt>
                                        </p:tgtEl>
                                        <p:attrNameLst>
                                          <p:attrName>style.visibility</p:attrName>
                                        </p:attrNameLst>
                                      </p:cBhvr>
                                      <p:to>
                                        <p:strVal val="visible"/>
                                      </p:to>
                                    </p:set>
                                    <p:animEffect>
                                      <p:cBhvr>
                                        <p:cTn id="17" dur="500"/>
                                        <p:tgtEl>
                                          <p:spTgt spid="927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fill="hold">
                                          <p:stCondLst>
                                            <p:cond delay="0"/>
                                          </p:stCondLst>
                                        </p:cTn>
                                        <p:tgtEl>
                                          <p:spTgt spid="9272">
                                            <p:txEl>
                                              <p:pRg st="0" end="0"/>
                                            </p:txEl>
                                          </p:spTgt>
                                        </p:tgtEl>
                                        <p:attrNameLst>
                                          <p:attrName>style.visibility</p:attrName>
                                        </p:attrNameLst>
                                      </p:cBhvr>
                                      <p:to>
                                        <p:strVal val="visible"/>
                                      </p:to>
                                    </p:set>
                                    <p:animEffect>
                                      <p:cBhvr>
                                        <p:cTn id="22" dur="500"/>
                                        <p:tgtEl>
                                          <p:spTgt spid="927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fill="hold">
                                          <p:stCondLst>
                                            <p:cond delay="0"/>
                                          </p:stCondLst>
                                        </p:cTn>
                                        <p:tgtEl>
                                          <p:spTgt spid="927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fill="hold">
                                          <p:stCondLst>
                                            <p:cond delay="0"/>
                                          </p:stCondLst>
                                        </p:cTn>
                                        <p:tgtEl>
                                          <p:spTgt spid="927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fill="hold">
                                          <p:stCondLst>
                                            <p:cond delay="0"/>
                                          </p:stCondLst>
                                        </p:cTn>
                                        <p:tgtEl>
                                          <p:spTgt spid="927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fill="hold">
                                          <p:stCondLst>
                                            <p:cond delay="0"/>
                                          </p:stCondLst>
                                        </p:cTn>
                                        <p:tgtEl>
                                          <p:spTgt spid="927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fill="hold">
                                          <p:stCondLst>
                                            <p:cond delay="0"/>
                                          </p:stCondLst>
                                        </p:cTn>
                                        <p:tgtEl>
                                          <p:spTgt spid="926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fill="hold">
                                          <p:stCondLst>
                                            <p:cond delay="0"/>
                                          </p:stCondLst>
                                        </p:cTn>
                                        <p:tgtEl>
                                          <p:spTgt spid="926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8" grpId="0" build="p" animBg="1" autoUpdateAnimBg="0"/>
      <p:bldP spid="9269" grpId="0" build="p" animBg="1" autoUpdateAnimBg="0"/>
      <p:bldP spid="9270" grpId="0" build="p" animBg="1" autoUpdateAnimBg="0"/>
      <p:bldP spid="9271" grpId="0" build="p" animBg="1" autoUpdateAnimBg="0"/>
      <p:bldP spid="9272" grpId="0" build="p" animBg="1" autoUpdateAnimBg="0"/>
      <p:bldP spid="9273" grpId="0" build="p" animBg="1" autoUpdateAnimBg="0"/>
      <p:bldP spid="9274" grpId="0" build="p" animBg="1" autoUpdateAnimBg="0"/>
      <p:bldP spid="9275" grpId="0" build="p" animBg="1" autoUpdateAnimBg="0"/>
      <p:bldP spid="9276" grpId="0" build="p"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85058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fontAlgn="base">
              <a:spcBef>
                <a:spcPct val="50000"/>
              </a:spcBef>
              <a:spcAft>
                <a:spcPct val="0"/>
              </a:spcAft>
              <a:buFont typeface="Arial" panose="020B0604020202020204" pitchFamily="34" charset="0"/>
              <a:buNone/>
            </a:pPr>
            <a:r>
              <a:rPr lang="zh-CN" altLang="en-US" sz="3600" b="1" dirty="0">
                <a:solidFill>
                  <a:srgbClr val="CC6600"/>
                </a:solidFill>
                <a:latin typeface="宋体" panose="02010600030101010101" pitchFamily="2" charset="-122"/>
              </a:rPr>
              <a:t>（</a:t>
            </a:r>
            <a:r>
              <a:rPr lang="en-US" altLang="zh-CN" sz="3600" b="1" dirty="0">
                <a:solidFill>
                  <a:srgbClr val="CC6600"/>
                </a:solidFill>
                <a:latin typeface="宋体" panose="02010600030101010101" pitchFamily="2" charset="-122"/>
              </a:rPr>
              <a:t>2</a:t>
            </a:r>
            <a:r>
              <a:rPr lang="zh-CN" altLang="en-US" sz="3600" b="1" dirty="0">
                <a:solidFill>
                  <a:srgbClr val="CC6600"/>
                </a:solidFill>
                <a:latin typeface="宋体" panose="02010600030101010101" pitchFamily="2" charset="-122"/>
              </a:rPr>
              <a:t>）你能说出一次函数</a:t>
            </a:r>
            <a:r>
              <a:rPr lang="en-US" altLang="zh-CN" sz="3600" b="1" dirty="0">
                <a:solidFill>
                  <a:srgbClr val="CC6600"/>
                </a:solidFill>
                <a:latin typeface="宋体" panose="02010600030101010101" pitchFamily="2" charset="-122"/>
              </a:rPr>
              <a:t>y=3x-4</a:t>
            </a:r>
            <a:r>
              <a:rPr lang="zh-CN" altLang="en-US" sz="3600" b="1" dirty="0">
                <a:solidFill>
                  <a:srgbClr val="CC6600"/>
                </a:solidFill>
                <a:latin typeface="宋体" panose="02010600030101010101" pitchFamily="2" charset="-122"/>
              </a:rPr>
              <a:t>的图象是什么形状吗？它与直线</a:t>
            </a:r>
            <a:r>
              <a:rPr lang="en-US" altLang="zh-CN" sz="3600" b="1" dirty="0">
                <a:solidFill>
                  <a:srgbClr val="CC6600"/>
                </a:solidFill>
                <a:latin typeface="宋体" panose="02010600030101010101" pitchFamily="2" charset="-122"/>
              </a:rPr>
              <a:t>y=3x</a:t>
            </a:r>
            <a:r>
              <a:rPr lang="zh-CN" altLang="en-US" sz="3600" b="1" dirty="0">
                <a:solidFill>
                  <a:srgbClr val="CC6600"/>
                </a:solidFill>
                <a:latin typeface="宋体" panose="02010600030101010101" pitchFamily="2" charset="-122"/>
              </a:rPr>
              <a:t>有什么关系？</a:t>
            </a:r>
            <a:endParaRPr lang="zh-CN" altLang="en-US" sz="3600" b="1" dirty="0">
              <a:solidFill>
                <a:srgbClr val="CC6600"/>
              </a:solidFill>
              <a:latin typeface="Times New Roman" panose="02020603050405020304" pitchFamily="18" charset="0"/>
            </a:endParaRPr>
          </a:p>
        </p:txBody>
      </p:sp>
      <p:sp>
        <p:nvSpPr>
          <p:cNvPr id="10243" name="Text Box 3"/>
          <p:cNvSpPr txBox="1">
            <a:spLocks noChangeArrowheads="1"/>
          </p:cNvSpPr>
          <p:nvPr/>
        </p:nvSpPr>
        <p:spPr bwMode="auto">
          <a:xfrm>
            <a:off x="0" y="1354138"/>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3600" b="1" dirty="0">
                <a:solidFill>
                  <a:srgbClr val="CC6600"/>
                </a:solidFill>
                <a:latin typeface="Times New Roman" panose="02020603050405020304" pitchFamily="18" charset="0"/>
              </a:rPr>
              <a:t>（</a:t>
            </a:r>
            <a:r>
              <a:rPr lang="en-US" altLang="zh-CN" sz="3600" b="1" dirty="0">
                <a:solidFill>
                  <a:srgbClr val="CC6600"/>
                </a:solidFill>
                <a:latin typeface="Times New Roman" panose="02020603050405020304" pitchFamily="18" charset="0"/>
              </a:rPr>
              <a:t>3</a:t>
            </a:r>
            <a:r>
              <a:rPr lang="zh-CN" altLang="en-US" sz="3600" b="1" dirty="0">
                <a:solidFill>
                  <a:srgbClr val="CC6600"/>
                </a:solidFill>
                <a:latin typeface="Times New Roman" panose="02020603050405020304" pitchFamily="18" charset="0"/>
              </a:rPr>
              <a:t>）那么一次函数</a:t>
            </a:r>
            <a:r>
              <a:rPr lang="en-US" altLang="zh-CN" sz="3600" b="1" dirty="0">
                <a:solidFill>
                  <a:srgbClr val="CC6600"/>
                </a:solidFill>
                <a:latin typeface="宋体" panose="02010600030101010101" pitchFamily="2" charset="-122"/>
              </a:rPr>
              <a:t>y=</a:t>
            </a:r>
            <a:r>
              <a:rPr lang="en-US" altLang="zh-CN" sz="3600" b="1" dirty="0" err="1">
                <a:solidFill>
                  <a:srgbClr val="CC6600"/>
                </a:solidFill>
                <a:latin typeface="宋体" panose="02010600030101010101" pitchFamily="2" charset="-122"/>
              </a:rPr>
              <a:t>kx+b</a:t>
            </a:r>
            <a:r>
              <a:rPr lang="zh-CN" altLang="en-US" sz="3600" b="1" dirty="0">
                <a:solidFill>
                  <a:srgbClr val="CC6600"/>
                </a:solidFill>
                <a:latin typeface="宋体" panose="02010600030101010101" pitchFamily="2" charset="-122"/>
              </a:rPr>
              <a:t>的图象与正比例函数</a:t>
            </a:r>
            <a:r>
              <a:rPr lang="en-US" altLang="zh-CN" sz="3600" b="1" dirty="0">
                <a:solidFill>
                  <a:srgbClr val="CC6600"/>
                </a:solidFill>
                <a:latin typeface="宋体" panose="02010600030101010101" pitchFamily="2" charset="-122"/>
              </a:rPr>
              <a:t>y=</a:t>
            </a:r>
            <a:r>
              <a:rPr lang="en-US" altLang="zh-CN" sz="3600" b="1" dirty="0" err="1">
                <a:solidFill>
                  <a:srgbClr val="CC6600"/>
                </a:solidFill>
                <a:latin typeface="宋体" panose="02010600030101010101" pitchFamily="2" charset="-122"/>
              </a:rPr>
              <a:t>kx</a:t>
            </a:r>
            <a:r>
              <a:rPr lang="zh-CN" altLang="en-US" sz="3600" b="1" dirty="0">
                <a:solidFill>
                  <a:srgbClr val="CC6600"/>
                </a:solidFill>
                <a:latin typeface="宋体" panose="02010600030101010101" pitchFamily="2" charset="-122"/>
              </a:rPr>
              <a:t>图象有什么关系？</a:t>
            </a:r>
          </a:p>
        </p:txBody>
      </p:sp>
      <p:sp>
        <p:nvSpPr>
          <p:cNvPr id="10244" name="Rectangle 4"/>
          <p:cNvSpPr>
            <a:spLocks noChangeArrowheads="1"/>
          </p:cNvSpPr>
          <p:nvPr/>
        </p:nvSpPr>
        <p:spPr bwMode="auto">
          <a:xfrm>
            <a:off x="0" y="2732088"/>
            <a:ext cx="9144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4000" b="1" dirty="0">
                <a:solidFill>
                  <a:srgbClr val="0000FF"/>
                </a:solidFill>
                <a:latin typeface="宋体" panose="02010600030101010101" pitchFamily="2" charset="-122"/>
              </a:rPr>
              <a:t>一次函数</a:t>
            </a:r>
            <a:r>
              <a:rPr lang="en-US" altLang="zh-CN" sz="4000" b="1" dirty="0">
                <a:solidFill>
                  <a:srgbClr val="0000FF"/>
                </a:solidFill>
                <a:latin typeface="宋体" panose="02010600030101010101" pitchFamily="2" charset="-122"/>
              </a:rPr>
              <a:t>y=</a:t>
            </a:r>
            <a:r>
              <a:rPr lang="en-US" altLang="zh-CN" sz="4000" b="1" dirty="0" err="1">
                <a:solidFill>
                  <a:srgbClr val="0000FF"/>
                </a:solidFill>
                <a:latin typeface="宋体" panose="02010600030101010101" pitchFamily="2" charset="-122"/>
              </a:rPr>
              <a:t>kx+b</a:t>
            </a:r>
            <a:r>
              <a:rPr lang="zh-CN" altLang="en-US" sz="4000" b="1" dirty="0">
                <a:solidFill>
                  <a:srgbClr val="0000FF"/>
                </a:solidFill>
                <a:latin typeface="宋体" panose="02010600030101010101" pitchFamily="2" charset="-122"/>
              </a:rPr>
              <a:t>的图象是一条直线，我们称它为直线</a:t>
            </a:r>
            <a:r>
              <a:rPr lang="en-US" altLang="zh-CN" sz="4000" b="1" dirty="0">
                <a:solidFill>
                  <a:srgbClr val="0000FF"/>
                </a:solidFill>
                <a:latin typeface="宋体" panose="02010600030101010101" pitchFamily="2" charset="-122"/>
              </a:rPr>
              <a:t>y=</a:t>
            </a:r>
            <a:r>
              <a:rPr lang="en-US" altLang="zh-CN" sz="4000" b="1" dirty="0" err="1">
                <a:solidFill>
                  <a:srgbClr val="0000FF"/>
                </a:solidFill>
                <a:latin typeface="宋体" panose="02010600030101010101" pitchFamily="2" charset="-122"/>
              </a:rPr>
              <a:t>kx+b</a:t>
            </a:r>
            <a:r>
              <a:rPr lang="en-US" altLang="zh-CN" sz="4000" b="1" dirty="0">
                <a:solidFill>
                  <a:srgbClr val="0000FF"/>
                </a:solidFill>
                <a:latin typeface="宋体" panose="02010600030101010101" pitchFamily="2" charset="-122"/>
              </a:rPr>
              <a:t>,</a:t>
            </a:r>
            <a:r>
              <a:rPr lang="zh-CN" altLang="en-US" sz="4000" b="1" dirty="0">
                <a:solidFill>
                  <a:srgbClr val="0000FF"/>
                </a:solidFill>
                <a:latin typeface="宋体" panose="02010600030101010101" pitchFamily="2" charset="-122"/>
              </a:rPr>
              <a:t>它可以看作由直线</a:t>
            </a:r>
            <a:r>
              <a:rPr lang="en-US" altLang="zh-CN" sz="4000" b="1" dirty="0">
                <a:solidFill>
                  <a:srgbClr val="0000FF"/>
                </a:solidFill>
                <a:latin typeface="宋体" panose="02010600030101010101" pitchFamily="2" charset="-122"/>
              </a:rPr>
              <a:t>y=</a:t>
            </a:r>
            <a:r>
              <a:rPr lang="en-US" altLang="zh-CN" sz="4000" b="1" dirty="0" err="1">
                <a:solidFill>
                  <a:srgbClr val="0000FF"/>
                </a:solidFill>
                <a:latin typeface="宋体" panose="02010600030101010101" pitchFamily="2" charset="-122"/>
              </a:rPr>
              <a:t>kx</a:t>
            </a:r>
            <a:r>
              <a:rPr lang="zh-CN" altLang="en-US" sz="4000" b="1" dirty="0">
                <a:solidFill>
                  <a:srgbClr val="0000FF"/>
                </a:solidFill>
                <a:latin typeface="宋体" panose="02010600030101010101" pitchFamily="2" charset="-122"/>
              </a:rPr>
              <a:t>平移</a:t>
            </a:r>
            <a:r>
              <a:rPr lang="en-US" altLang="zh-CN" sz="4000" b="1" dirty="0">
                <a:solidFill>
                  <a:srgbClr val="0000FF"/>
                </a:solidFill>
                <a:latin typeface="宋体" panose="02010600030101010101" pitchFamily="2" charset="-122"/>
              </a:rPr>
              <a:t>|b|</a:t>
            </a:r>
            <a:r>
              <a:rPr lang="zh-CN" altLang="en-US" sz="4000" b="1" dirty="0">
                <a:solidFill>
                  <a:srgbClr val="0000FF"/>
                </a:solidFill>
                <a:latin typeface="宋体" panose="02010600030101010101" pitchFamily="2" charset="-122"/>
              </a:rPr>
              <a:t>个单位长度得到。</a:t>
            </a:r>
          </a:p>
        </p:txBody>
      </p:sp>
      <p:sp>
        <p:nvSpPr>
          <p:cNvPr id="10245" name="Rectangle 5"/>
          <p:cNvSpPr>
            <a:spLocks noChangeArrowheads="1"/>
          </p:cNvSpPr>
          <p:nvPr/>
        </p:nvSpPr>
        <p:spPr bwMode="auto">
          <a:xfrm>
            <a:off x="0" y="4759325"/>
            <a:ext cx="9729788"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buFont typeface="Arial" panose="020B0604020202020204" pitchFamily="34" charset="0"/>
              <a:buNone/>
            </a:pPr>
            <a:r>
              <a:rPr lang="zh-CN" altLang="en-US" sz="3600" b="1">
                <a:solidFill>
                  <a:srgbClr val="000000"/>
                </a:solidFill>
                <a:latin typeface="宋体" panose="02010600030101010101" pitchFamily="2" charset="-122"/>
              </a:rPr>
              <a:t>（当</a:t>
            </a:r>
            <a:r>
              <a:rPr lang="en-US" altLang="zh-CN" sz="3600" b="1">
                <a:solidFill>
                  <a:srgbClr val="000000"/>
                </a:solidFill>
                <a:latin typeface="宋体" panose="02010600030101010101" pitchFamily="2" charset="-122"/>
              </a:rPr>
              <a:t>b&gt;0</a:t>
            </a:r>
            <a:r>
              <a:rPr lang="zh-CN" altLang="en-US" sz="3600" b="1">
                <a:solidFill>
                  <a:srgbClr val="000000"/>
                </a:solidFill>
                <a:latin typeface="宋体" panose="02010600030101010101" pitchFamily="2" charset="-122"/>
              </a:rPr>
              <a:t>时，向上平移；当</a:t>
            </a:r>
            <a:r>
              <a:rPr lang="en-US" altLang="zh-CN" sz="3600" b="1">
                <a:solidFill>
                  <a:srgbClr val="000000"/>
                </a:solidFill>
                <a:latin typeface="宋体" panose="02010600030101010101" pitchFamily="2" charset="-122"/>
              </a:rPr>
              <a:t>b&lt;0</a:t>
            </a:r>
            <a:r>
              <a:rPr lang="zh-CN" altLang="en-US" sz="3600" b="1">
                <a:solidFill>
                  <a:srgbClr val="000000"/>
                </a:solidFill>
                <a:latin typeface="宋体" panose="02010600030101010101" pitchFamily="2" charset="-122"/>
              </a:rPr>
              <a:t>时，向下平移）</a:t>
            </a:r>
            <a:endParaRPr lang="zh-CN" altLang="en-US" sz="3600" b="1">
              <a:solidFill>
                <a:srgbClr val="000000"/>
              </a:solidFill>
              <a:latin typeface="Times New Roman" panose="02020603050405020304" pitchFamily="18" charset="0"/>
            </a:endParaRPr>
          </a:p>
          <a:p>
            <a:pPr eaLnBrk="0" fontAlgn="base" hangingPunct="0">
              <a:spcBef>
                <a:spcPct val="0"/>
              </a:spcBef>
              <a:spcAft>
                <a:spcPct val="0"/>
              </a:spcAft>
              <a:buFont typeface="Arial" panose="020B0604020202020204" pitchFamily="34" charset="0"/>
              <a:buNone/>
            </a:pPr>
            <a:endParaRPr lang="zh-CN" altLang="en-US" sz="2800" b="1">
              <a:solidFill>
                <a:srgbClr val="00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fill="hold">
                                          <p:stCondLst>
                                            <p:cond delay="0"/>
                                          </p:stCondLst>
                                        </p:cTn>
                                        <p:tgtEl>
                                          <p:spTgt spid="10242">
                                            <p:txEl>
                                              <p:pRg st="0" end="0"/>
                                            </p:txEl>
                                          </p:spTgt>
                                        </p:tgtEl>
                                        <p:attrNameLst>
                                          <p:attrName>style.visibility</p:attrName>
                                        </p:attrNameLst>
                                      </p:cBhvr>
                                      <p:to>
                                        <p:strVal val="visible"/>
                                      </p:to>
                                    </p:set>
                                    <p:animEffect>
                                      <p:cBhvr>
                                        <p:cTn id="7" dur="500"/>
                                        <p:tgtEl>
                                          <p:spTgt spid="102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fill="hold">
                                          <p:stCondLst>
                                            <p:cond delay="0"/>
                                          </p:stCondLst>
                                        </p:cTn>
                                        <p:tgtEl>
                                          <p:spTgt spid="10244">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fill="hold">
                                          <p:stCondLst>
                                            <p:cond delay="0"/>
                                          </p:stCondLst>
                                        </p:cTn>
                                        <p:tgtEl>
                                          <p:spTgt spid="1024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build="p" animBg="1" autoUpdateAnimBg="0"/>
      <p:bldP spid="10243" grpId="0" build="p" animBg="1" autoUpdateAnimBg="0"/>
      <p:bldP spid="10244" grpId="0" build="p" animBg="1" autoUpdateAnimBg="0"/>
      <p:bldP spid="10245" grpId="0" build="p"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p:cNvSpPr>
          <p:nvPr/>
        </p:nvSpPr>
        <p:spPr bwMode="auto">
          <a:xfrm>
            <a:off x="179388" y="76200"/>
            <a:ext cx="1257300" cy="500063"/>
          </a:xfrm>
          <a:prstGeom prst="rect">
            <a:avLst/>
          </a:prstGeom>
        </p:spPr>
        <p:txBody>
          <a:bodyPr wrap="none" fromWordArt="1">
            <a:prstTxWarp prst="textCascadeUp">
              <a:avLst>
                <a:gd name="adj" fmla="val 44444"/>
              </a:avLst>
            </a:prstTxWarp>
            <a:scene3d>
              <a:camera prst="legacyPerspectiveFront">
                <a:rot lat="20519999" lon="1080000" rev="0"/>
              </a:camera>
              <a:lightRig rig="legacyFlat1" dir="r"/>
            </a:scene3d>
            <a:sp3d extrusionH="430200" prstMaterial="legacyMatte">
              <a:extrusionClr>
                <a:srgbClr val="FF6600"/>
              </a:extrusionClr>
            </a:sp3d>
          </a:bodyPr>
          <a:lstStyle/>
          <a:p>
            <a:pPr algn="ctr" fontAlgn="base">
              <a:spcBef>
                <a:spcPct val="0"/>
              </a:spcBef>
              <a:spcAft>
                <a:spcPct val="0"/>
              </a:spcAft>
            </a:pPr>
            <a:r>
              <a:rPr lang="zh-CN" altLang="en-US" sz="3600" dirty="0">
                <a:ln w="9525">
                  <a:round/>
                </a:ln>
                <a:gradFill rotWithShape="0">
                  <a:gsLst>
                    <a:gs pos="0">
                      <a:srgbClr val="FFE701"/>
                    </a:gs>
                    <a:gs pos="100000">
                      <a:srgbClr val="FE3E02"/>
                    </a:gs>
                  </a:gsLst>
                  <a:lin ang="5400000" scaled="1"/>
                </a:gradFill>
                <a:latin typeface="宋体" panose="02010600030101010101" pitchFamily="2" charset="-122"/>
              </a:rPr>
              <a:t>你来画一画</a:t>
            </a:r>
          </a:p>
        </p:txBody>
      </p:sp>
      <p:sp>
        <p:nvSpPr>
          <p:cNvPr id="11267" name="Rectangle 3"/>
          <p:cNvSpPr>
            <a:spLocks noChangeArrowheads="1"/>
          </p:cNvSpPr>
          <p:nvPr/>
        </p:nvSpPr>
        <p:spPr bwMode="auto">
          <a:xfrm>
            <a:off x="0" y="687388"/>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4400" b="1">
                <a:solidFill>
                  <a:srgbClr val="000000"/>
                </a:solidFill>
                <a:latin typeface="宋体" panose="02010600030101010101" pitchFamily="2" charset="-122"/>
              </a:rPr>
              <a:t>你会画出函数</a:t>
            </a:r>
            <a:r>
              <a:rPr lang="en-US" altLang="zh-CN" sz="4400" b="1">
                <a:solidFill>
                  <a:srgbClr val="000000"/>
                </a:solidFill>
                <a:latin typeface="宋体" panose="02010600030101010101" pitchFamily="2" charset="-122"/>
              </a:rPr>
              <a:t>y=2x-1</a:t>
            </a:r>
            <a:r>
              <a:rPr lang="zh-CN" altLang="en-US" sz="4400" b="1">
                <a:solidFill>
                  <a:srgbClr val="000000"/>
                </a:solidFill>
                <a:latin typeface="宋体" panose="02010600030101010101" pitchFamily="2" charset="-122"/>
              </a:rPr>
              <a:t>与</a:t>
            </a:r>
            <a:r>
              <a:rPr lang="en-US" altLang="zh-CN" sz="4400" b="1">
                <a:solidFill>
                  <a:srgbClr val="000000"/>
                </a:solidFill>
                <a:latin typeface="宋体" panose="02010600030101010101" pitchFamily="2" charset="-122"/>
              </a:rPr>
              <a:t>y=-2x+l</a:t>
            </a:r>
            <a:r>
              <a:rPr lang="zh-CN" altLang="en-US" sz="4400" b="1">
                <a:solidFill>
                  <a:srgbClr val="000000"/>
                </a:solidFill>
                <a:latin typeface="宋体" panose="02010600030101010101" pitchFamily="2" charset="-122"/>
              </a:rPr>
              <a:t>的图象吗？</a:t>
            </a:r>
            <a:endParaRPr lang="zh-CN" altLang="en-US" sz="4400" b="1">
              <a:solidFill>
                <a:srgbClr val="000000"/>
              </a:solidFill>
              <a:latin typeface="Times New Roman" panose="02020603050405020304" pitchFamily="18" charset="0"/>
            </a:endParaRPr>
          </a:p>
        </p:txBody>
      </p:sp>
      <p:sp>
        <p:nvSpPr>
          <p:cNvPr id="11268" name="Line 4"/>
          <p:cNvSpPr>
            <a:spLocks noChangeShapeType="1"/>
          </p:cNvSpPr>
          <p:nvPr/>
        </p:nvSpPr>
        <p:spPr bwMode="auto">
          <a:xfrm flipV="1">
            <a:off x="5805488" y="4833938"/>
            <a:ext cx="0" cy="142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14:hiddenLine>
            </a:ext>
          </a:extLst>
        </p:spPr>
        <p:txBody>
          <a:bodyPr/>
          <a:lstStyle/>
          <a:p>
            <a:pPr fontAlgn="base">
              <a:spcBef>
                <a:spcPct val="0"/>
              </a:spcBef>
              <a:spcAft>
                <a:spcPct val="0"/>
              </a:spcAft>
            </a:pPr>
            <a:endParaRPr lang="zh-CN" altLang="en-US">
              <a:solidFill>
                <a:srgbClr val="000000"/>
              </a:solidFill>
            </a:endParaRPr>
          </a:p>
        </p:txBody>
      </p:sp>
      <p:grpSp>
        <p:nvGrpSpPr>
          <p:cNvPr id="11269" name="Group 5"/>
          <p:cNvGrpSpPr/>
          <p:nvPr/>
        </p:nvGrpSpPr>
        <p:grpSpPr bwMode="auto">
          <a:xfrm>
            <a:off x="3527425" y="1511300"/>
            <a:ext cx="5435600" cy="3570288"/>
            <a:chOff x="0" y="0"/>
            <a:chExt cx="3424" cy="2249"/>
          </a:xfrm>
        </p:grpSpPr>
        <p:sp>
          <p:nvSpPr>
            <p:cNvPr id="11270" name="Line 6"/>
            <p:cNvSpPr>
              <a:spLocks noChangeShapeType="1"/>
            </p:cNvSpPr>
            <p:nvPr/>
          </p:nvSpPr>
          <p:spPr bwMode="auto">
            <a:xfrm>
              <a:off x="0" y="1435"/>
              <a:ext cx="3392"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1" name="Line 7"/>
            <p:cNvSpPr>
              <a:spLocks noChangeShapeType="1"/>
            </p:cNvSpPr>
            <p:nvPr/>
          </p:nvSpPr>
          <p:spPr bwMode="auto">
            <a:xfrm>
              <a:off x="1673" y="0"/>
              <a:ext cx="0" cy="2249"/>
            </a:xfrm>
            <a:prstGeom prst="line">
              <a:avLst/>
            </a:prstGeom>
            <a:noFill/>
            <a:ln w="28575">
              <a:solidFill>
                <a:schemeClr val="tx1"/>
              </a:solidFill>
              <a:round/>
              <a:head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2" name="Line 8"/>
            <p:cNvSpPr>
              <a:spLocks noChangeShapeType="1"/>
            </p:cNvSpPr>
            <p:nvPr/>
          </p:nvSpPr>
          <p:spPr bwMode="auto">
            <a:xfrm>
              <a:off x="1673" y="1242"/>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3" name="Line 9"/>
            <p:cNvSpPr>
              <a:spLocks noChangeShapeType="1"/>
            </p:cNvSpPr>
            <p:nvPr/>
          </p:nvSpPr>
          <p:spPr bwMode="auto">
            <a:xfrm>
              <a:off x="1670" y="1059"/>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4" name="Line 10"/>
            <p:cNvSpPr>
              <a:spLocks noChangeShapeType="1"/>
            </p:cNvSpPr>
            <p:nvPr/>
          </p:nvSpPr>
          <p:spPr bwMode="auto">
            <a:xfrm>
              <a:off x="1670" y="1608"/>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5" name="Line 11"/>
            <p:cNvSpPr>
              <a:spLocks noChangeShapeType="1"/>
            </p:cNvSpPr>
            <p:nvPr/>
          </p:nvSpPr>
          <p:spPr bwMode="auto">
            <a:xfrm>
              <a:off x="1670" y="1797"/>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6" name="Line 12"/>
            <p:cNvSpPr>
              <a:spLocks noChangeShapeType="1"/>
            </p:cNvSpPr>
            <p:nvPr/>
          </p:nvSpPr>
          <p:spPr bwMode="auto">
            <a:xfrm>
              <a:off x="1866" y="1361"/>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7" name="Line 13"/>
            <p:cNvSpPr>
              <a:spLocks noChangeShapeType="1"/>
            </p:cNvSpPr>
            <p:nvPr/>
          </p:nvSpPr>
          <p:spPr bwMode="auto">
            <a:xfrm>
              <a:off x="2052" y="1358"/>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8" name="Line 14"/>
            <p:cNvSpPr>
              <a:spLocks noChangeShapeType="1"/>
            </p:cNvSpPr>
            <p:nvPr/>
          </p:nvSpPr>
          <p:spPr bwMode="auto">
            <a:xfrm>
              <a:off x="2232" y="1349"/>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79" name="Line 15"/>
            <p:cNvSpPr>
              <a:spLocks noChangeShapeType="1"/>
            </p:cNvSpPr>
            <p:nvPr/>
          </p:nvSpPr>
          <p:spPr bwMode="auto">
            <a:xfrm>
              <a:off x="2418" y="134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80" name="Line 16"/>
            <p:cNvSpPr>
              <a:spLocks noChangeShapeType="1"/>
            </p:cNvSpPr>
            <p:nvPr/>
          </p:nvSpPr>
          <p:spPr bwMode="auto">
            <a:xfrm>
              <a:off x="927" y="1358"/>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81" name="Line 17"/>
            <p:cNvSpPr>
              <a:spLocks noChangeShapeType="1"/>
            </p:cNvSpPr>
            <p:nvPr/>
          </p:nvSpPr>
          <p:spPr bwMode="auto">
            <a:xfrm>
              <a:off x="1113" y="1355"/>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82" name="Line 18"/>
            <p:cNvSpPr>
              <a:spLocks noChangeShapeType="1"/>
            </p:cNvSpPr>
            <p:nvPr/>
          </p:nvSpPr>
          <p:spPr bwMode="auto">
            <a:xfrm>
              <a:off x="1293" y="134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83" name="Line 19"/>
            <p:cNvSpPr>
              <a:spLocks noChangeShapeType="1"/>
            </p:cNvSpPr>
            <p:nvPr/>
          </p:nvSpPr>
          <p:spPr bwMode="auto">
            <a:xfrm>
              <a:off x="1479" y="1343"/>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84" name="Text Box 20"/>
            <p:cNvSpPr txBox="1">
              <a:spLocks noChangeArrowheads="1"/>
            </p:cNvSpPr>
            <p:nvPr/>
          </p:nvSpPr>
          <p:spPr bwMode="auto">
            <a:xfrm>
              <a:off x="1417" y="36"/>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y</a:t>
              </a:r>
            </a:p>
          </p:txBody>
        </p:sp>
        <p:sp>
          <p:nvSpPr>
            <p:cNvPr id="11285" name="Text Box 21"/>
            <p:cNvSpPr txBox="1">
              <a:spLocks noChangeArrowheads="1"/>
            </p:cNvSpPr>
            <p:nvPr/>
          </p:nvSpPr>
          <p:spPr bwMode="auto">
            <a:xfrm>
              <a:off x="3204" y="1119"/>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x</a:t>
              </a:r>
            </a:p>
          </p:txBody>
        </p:sp>
        <p:sp>
          <p:nvSpPr>
            <p:cNvPr id="11286" name="Text Box 22"/>
            <p:cNvSpPr txBox="1">
              <a:spLocks noChangeArrowheads="1"/>
            </p:cNvSpPr>
            <p:nvPr/>
          </p:nvSpPr>
          <p:spPr bwMode="auto">
            <a:xfrm>
              <a:off x="1463" y="1370"/>
              <a:ext cx="26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o</a:t>
              </a:r>
            </a:p>
          </p:txBody>
        </p:sp>
        <p:sp>
          <p:nvSpPr>
            <p:cNvPr id="11287" name="Text Box 23"/>
            <p:cNvSpPr txBox="1">
              <a:spLocks noChangeArrowheads="1"/>
            </p:cNvSpPr>
            <p:nvPr/>
          </p:nvSpPr>
          <p:spPr bwMode="auto">
            <a:xfrm>
              <a:off x="1445" y="922"/>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2</a:t>
              </a:r>
            </a:p>
          </p:txBody>
        </p:sp>
        <p:sp>
          <p:nvSpPr>
            <p:cNvPr id="11288" name="Text Box 24"/>
            <p:cNvSpPr txBox="1">
              <a:spLocks noChangeArrowheads="1"/>
            </p:cNvSpPr>
            <p:nvPr/>
          </p:nvSpPr>
          <p:spPr bwMode="auto">
            <a:xfrm>
              <a:off x="1793" y="1417"/>
              <a:ext cx="2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1</a:t>
              </a:r>
            </a:p>
          </p:txBody>
        </p:sp>
      </p:grpSp>
      <p:sp>
        <p:nvSpPr>
          <p:cNvPr id="11289" name="Text Box 25"/>
          <p:cNvSpPr txBox="1">
            <a:spLocks noChangeArrowheads="1"/>
          </p:cNvSpPr>
          <p:nvPr/>
        </p:nvSpPr>
        <p:spPr bwMode="auto">
          <a:xfrm>
            <a:off x="188913" y="2249488"/>
            <a:ext cx="40068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zh-CN" altLang="en-US" sz="2400" b="1" dirty="0">
                <a:solidFill>
                  <a:srgbClr val="000000"/>
                </a:solidFill>
                <a:latin typeface="Times New Roman" panose="02020603050405020304" pitchFamily="18" charset="0"/>
              </a:rPr>
              <a:t>解：∵当</a:t>
            </a:r>
            <a:r>
              <a:rPr lang="en-US" altLang="zh-CN" sz="2400" b="1" i="1" dirty="0">
                <a:solidFill>
                  <a:srgbClr val="000000"/>
                </a:solidFill>
                <a:latin typeface="Times New Roman" panose="02020603050405020304" pitchFamily="18" charset="0"/>
              </a:rPr>
              <a:t>x</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时，</a:t>
            </a:r>
            <a:r>
              <a:rPr lang="en-US" altLang="zh-CN" sz="2400" b="1" dirty="0">
                <a:solidFill>
                  <a:srgbClr val="000000"/>
                </a:solidFill>
                <a:latin typeface="Times New Roman" panose="02020603050405020304" pitchFamily="18" charset="0"/>
              </a:rPr>
              <a:t>y=2</a:t>
            </a:r>
            <a:r>
              <a:rPr lang="en-US" altLang="zh-CN" sz="2400" b="1" i="1" dirty="0">
                <a:solidFill>
                  <a:srgbClr val="000000"/>
                </a:solidFill>
                <a:latin typeface="Times New Roman" panose="02020603050405020304" pitchFamily="18" charset="0"/>
              </a:rPr>
              <a:t>x</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1=1</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y=</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2</a:t>
            </a:r>
            <a:r>
              <a:rPr lang="en-US" altLang="zh-CN" sz="2400" b="1" i="1" dirty="0">
                <a:solidFill>
                  <a:srgbClr val="000000"/>
                </a:solidFill>
                <a:latin typeface="Times New Roman" panose="02020603050405020304" pitchFamily="18" charset="0"/>
              </a:rPr>
              <a:t>x</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1</a:t>
            </a:r>
          </a:p>
        </p:txBody>
      </p:sp>
      <p:sp>
        <p:nvSpPr>
          <p:cNvPr id="11290" name="Text Box 26"/>
          <p:cNvSpPr txBox="1">
            <a:spLocks noChangeArrowheads="1"/>
          </p:cNvSpPr>
          <p:nvPr/>
        </p:nvSpPr>
        <p:spPr bwMode="auto">
          <a:xfrm>
            <a:off x="0" y="3163888"/>
            <a:ext cx="3567113"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2400" b="1" dirty="0">
                <a:solidFill>
                  <a:srgbClr val="000000"/>
                </a:solidFill>
                <a:latin typeface="Times New Roman" panose="02020603050405020304" pitchFamily="18" charset="0"/>
              </a:rPr>
              <a:t>∴ </a:t>
            </a:r>
            <a:r>
              <a:rPr lang="en-US" altLang="zh-CN" sz="2400" b="1" dirty="0">
                <a:solidFill>
                  <a:srgbClr val="000000"/>
                </a:solidFill>
                <a:latin typeface="Times New Roman" panose="02020603050405020304" pitchFamily="18" charset="0"/>
              </a:rPr>
              <a:t>y=2</a:t>
            </a:r>
            <a:r>
              <a:rPr lang="en-US" altLang="zh-CN" sz="2400" b="1" i="1" dirty="0">
                <a:solidFill>
                  <a:srgbClr val="000000"/>
                </a:solidFill>
                <a:latin typeface="Times New Roman" panose="02020603050405020304" pitchFamily="18" charset="0"/>
              </a:rPr>
              <a:t>x</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的图象是经过（</a:t>
            </a:r>
            <a:r>
              <a:rPr lang="en-US" altLang="zh-CN" sz="2400" b="1" dirty="0">
                <a:solidFill>
                  <a:srgbClr val="000000"/>
                </a:solidFill>
                <a:latin typeface="Times New Roman" panose="02020603050405020304" pitchFamily="18" charset="0"/>
              </a:rPr>
              <a:t>0</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 （</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）的直线； </a:t>
            </a:r>
            <a:r>
              <a:rPr lang="en-US" altLang="zh-CN" sz="2400" b="1" dirty="0">
                <a:solidFill>
                  <a:srgbClr val="000000"/>
                </a:solidFill>
                <a:latin typeface="Times New Roman" panose="02020603050405020304" pitchFamily="18" charset="0"/>
              </a:rPr>
              <a:t>y=</a:t>
            </a:r>
            <a:r>
              <a:rPr lang="zh-CN" altLang="en-US" sz="2400" b="1" dirty="0">
                <a:solidFill>
                  <a:srgbClr val="000000"/>
                </a:solidFill>
                <a:latin typeface="Times New Roman" panose="02020603050405020304" pitchFamily="18" charset="0"/>
              </a:rPr>
              <a:t>－</a:t>
            </a:r>
            <a:r>
              <a:rPr lang="en-US" altLang="zh-CN" sz="2400" b="1" dirty="0">
                <a:solidFill>
                  <a:srgbClr val="000000"/>
                </a:solidFill>
                <a:latin typeface="Times New Roman" panose="02020603050405020304" pitchFamily="18" charset="0"/>
              </a:rPr>
              <a:t>2</a:t>
            </a:r>
            <a:r>
              <a:rPr lang="en-US" altLang="zh-CN" sz="2400" b="1" i="1" dirty="0">
                <a:solidFill>
                  <a:srgbClr val="000000"/>
                </a:solidFill>
                <a:latin typeface="Times New Roman" panose="02020603050405020304" pitchFamily="18" charset="0"/>
              </a:rPr>
              <a:t>x</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是经过（</a:t>
            </a:r>
            <a:r>
              <a:rPr lang="en-US" altLang="zh-CN" sz="2400" b="1" dirty="0">
                <a:solidFill>
                  <a:srgbClr val="000000"/>
                </a:solidFill>
                <a:latin typeface="Times New Roman" panose="02020603050405020304" pitchFamily="18" charset="0"/>
              </a:rPr>
              <a:t>0</a:t>
            </a:r>
            <a:r>
              <a:rPr lang="zh-CN" altLang="en-US" sz="2400" b="1" dirty="0">
                <a:solidFill>
                  <a:srgbClr val="000000"/>
                </a:solidFill>
                <a:latin typeface="Times New Roman" panose="02020603050405020304" pitchFamily="18" charset="0"/>
              </a:rPr>
              <a:t>， </a:t>
            </a:r>
            <a:r>
              <a:rPr lang="en-US" altLang="zh-CN" sz="2400" b="1" dirty="0">
                <a:solidFill>
                  <a:srgbClr val="000000"/>
                </a:solidFill>
                <a:latin typeface="Times New Roman" panose="02020603050405020304" pitchFamily="18" charset="0"/>
              </a:rPr>
              <a:t>1 </a:t>
            </a:r>
            <a:r>
              <a:rPr lang="zh-CN" altLang="en-US" sz="2400" b="1" dirty="0">
                <a:solidFill>
                  <a:srgbClr val="000000"/>
                </a:solidFill>
                <a:latin typeface="Times New Roman" panose="02020603050405020304" pitchFamily="18" charset="0"/>
              </a:rPr>
              <a:t>） （</a:t>
            </a:r>
            <a:r>
              <a:rPr lang="en-US" altLang="zh-CN" sz="2400" b="1" dirty="0">
                <a:solidFill>
                  <a:srgbClr val="000000"/>
                </a:solidFill>
                <a:latin typeface="Times New Roman" panose="02020603050405020304" pitchFamily="18" charset="0"/>
              </a:rPr>
              <a:t>1</a:t>
            </a:r>
            <a:r>
              <a:rPr lang="zh-CN" altLang="en-US" sz="2400" b="1" dirty="0">
                <a:solidFill>
                  <a:srgbClr val="000000"/>
                </a:solidFill>
                <a:latin typeface="Times New Roman" panose="02020603050405020304" pitchFamily="18" charset="0"/>
              </a:rPr>
              <a:t>， －</a:t>
            </a:r>
            <a:r>
              <a:rPr lang="en-US" altLang="zh-CN" sz="2400" b="1" dirty="0">
                <a:solidFill>
                  <a:srgbClr val="000000"/>
                </a:solidFill>
                <a:latin typeface="Times New Roman" panose="02020603050405020304" pitchFamily="18" charset="0"/>
              </a:rPr>
              <a:t>1 </a:t>
            </a:r>
            <a:r>
              <a:rPr lang="zh-CN" altLang="en-US" sz="2400" b="1" dirty="0">
                <a:solidFill>
                  <a:srgbClr val="000000"/>
                </a:solidFill>
                <a:latin typeface="Times New Roman" panose="02020603050405020304" pitchFamily="18" charset="0"/>
              </a:rPr>
              <a:t>）的直线。</a:t>
            </a:r>
          </a:p>
        </p:txBody>
      </p:sp>
      <p:sp>
        <p:nvSpPr>
          <p:cNvPr id="11291" name="Rectangle 27"/>
          <p:cNvSpPr>
            <a:spLocks noChangeArrowheads="1"/>
          </p:cNvSpPr>
          <p:nvPr/>
        </p:nvSpPr>
        <p:spPr bwMode="auto">
          <a:xfrm>
            <a:off x="6348413" y="3681413"/>
            <a:ext cx="311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1292" name="Rectangle 28"/>
          <p:cNvSpPr>
            <a:spLocks noChangeArrowheads="1"/>
          </p:cNvSpPr>
          <p:nvPr/>
        </p:nvSpPr>
        <p:spPr bwMode="auto">
          <a:xfrm>
            <a:off x="6037263" y="3121025"/>
            <a:ext cx="311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1293" name="Rectangle 29"/>
          <p:cNvSpPr>
            <a:spLocks noChangeArrowheads="1"/>
          </p:cNvSpPr>
          <p:nvPr/>
        </p:nvSpPr>
        <p:spPr bwMode="auto">
          <a:xfrm>
            <a:off x="6035675" y="3706813"/>
            <a:ext cx="311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1294" name="Rectangle 30"/>
          <p:cNvSpPr>
            <a:spLocks noChangeArrowheads="1"/>
          </p:cNvSpPr>
          <p:nvPr/>
        </p:nvSpPr>
        <p:spPr bwMode="auto">
          <a:xfrm>
            <a:off x="6342063" y="3121025"/>
            <a:ext cx="3111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1295" name="Line 31"/>
          <p:cNvSpPr>
            <a:spLocks noChangeShapeType="1"/>
          </p:cNvSpPr>
          <p:nvPr/>
        </p:nvSpPr>
        <p:spPr bwMode="auto">
          <a:xfrm flipV="1">
            <a:off x="5632450" y="2393950"/>
            <a:ext cx="1404938" cy="268605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96" name="Line 32"/>
          <p:cNvSpPr>
            <a:spLocks noChangeShapeType="1"/>
          </p:cNvSpPr>
          <p:nvPr/>
        </p:nvSpPr>
        <p:spPr bwMode="auto">
          <a:xfrm>
            <a:off x="5632450" y="2525713"/>
            <a:ext cx="1289050" cy="2247900"/>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1297" name="Rectangle 33"/>
          <p:cNvSpPr>
            <a:spLocks noChangeArrowheads="1"/>
          </p:cNvSpPr>
          <p:nvPr/>
        </p:nvSpPr>
        <p:spPr bwMode="auto">
          <a:xfrm>
            <a:off x="6894513" y="2066925"/>
            <a:ext cx="1422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3200" b="1">
                <a:solidFill>
                  <a:srgbClr val="000000"/>
                </a:solidFill>
                <a:latin typeface="宋体" panose="02010600030101010101" pitchFamily="2" charset="-122"/>
              </a:rPr>
              <a:t>y=2x-1</a:t>
            </a:r>
          </a:p>
        </p:txBody>
      </p:sp>
      <p:sp>
        <p:nvSpPr>
          <p:cNvPr id="11298" name="Rectangle 34"/>
          <p:cNvSpPr>
            <a:spLocks noChangeArrowheads="1"/>
          </p:cNvSpPr>
          <p:nvPr/>
        </p:nvSpPr>
        <p:spPr bwMode="auto">
          <a:xfrm>
            <a:off x="6791325" y="4403725"/>
            <a:ext cx="1628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3200" b="1">
                <a:solidFill>
                  <a:srgbClr val="000000"/>
                </a:solidFill>
                <a:latin typeface="宋体" panose="02010600030101010101" pitchFamily="2" charset="-122"/>
              </a:rPr>
              <a:t>y=-2x+l</a:t>
            </a:r>
          </a:p>
        </p:txBody>
      </p:sp>
      <p:sp>
        <p:nvSpPr>
          <p:cNvPr id="11299" name="Text Box 35"/>
          <p:cNvSpPr txBox="1">
            <a:spLocks noChangeArrowheads="1"/>
          </p:cNvSpPr>
          <p:nvPr/>
        </p:nvSpPr>
        <p:spPr bwMode="auto">
          <a:xfrm>
            <a:off x="0" y="5357813"/>
            <a:ext cx="9144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4000" b="1" dirty="0">
                <a:solidFill>
                  <a:srgbClr val="000000"/>
                </a:solidFill>
                <a:latin typeface="Times New Roman" panose="02020603050405020304" pitchFamily="18" charset="0"/>
              </a:rPr>
              <a:t>注意：图象与</a:t>
            </a:r>
            <a:r>
              <a:rPr lang="en-US" altLang="zh-CN" sz="4000" b="1" dirty="0">
                <a:solidFill>
                  <a:srgbClr val="000000"/>
                </a:solidFill>
                <a:latin typeface="Times New Roman" panose="02020603050405020304" pitchFamily="18" charset="0"/>
              </a:rPr>
              <a:t>y</a:t>
            </a:r>
            <a:r>
              <a:rPr lang="zh-CN" altLang="en-US" sz="4000" b="1" dirty="0">
                <a:solidFill>
                  <a:srgbClr val="000000"/>
                </a:solidFill>
                <a:latin typeface="Times New Roman" panose="02020603050405020304" pitchFamily="18" charset="0"/>
              </a:rPr>
              <a:t>轴交于（</a:t>
            </a:r>
            <a:r>
              <a:rPr lang="en-US" altLang="zh-CN" sz="4000" b="1" dirty="0">
                <a:solidFill>
                  <a:srgbClr val="000000"/>
                </a:solidFill>
                <a:latin typeface="Times New Roman" panose="02020603050405020304" pitchFamily="18" charset="0"/>
              </a:rPr>
              <a:t>0</a:t>
            </a:r>
            <a:r>
              <a:rPr lang="zh-CN" altLang="en-US" sz="4000" b="1" dirty="0">
                <a:solidFill>
                  <a:srgbClr val="000000"/>
                </a:solidFill>
                <a:latin typeface="Times New Roman" panose="02020603050405020304" pitchFamily="18" charset="0"/>
              </a:rPr>
              <a:t>，</a:t>
            </a:r>
            <a:r>
              <a:rPr lang="en-US" altLang="zh-CN" sz="4000" b="1" dirty="0">
                <a:solidFill>
                  <a:srgbClr val="000000"/>
                </a:solidFill>
                <a:latin typeface="Times New Roman" panose="02020603050405020304" pitchFamily="18" charset="0"/>
              </a:rPr>
              <a:t>b</a:t>
            </a:r>
            <a:r>
              <a:rPr lang="zh-CN" altLang="en-US" sz="4000" b="1" dirty="0">
                <a:solidFill>
                  <a:srgbClr val="000000"/>
                </a:solidFill>
                <a:latin typeface="Times New Roman" panose="02020603050405020304" pitchFamily="18" charset="0"/>
              </a:rPr>
              <a:t>），</a:t>
            </a:r>
            <a:r>
              <a:rPr lang="en-US" altLang="zh-CN" sz="4000" b="1" dirty="0">
                <a:solidFill>
                  <a:srgbClr val="000000"/>
                </a:solidFill>
                <a:latin typeface="Times New Roman" panose="02020603050405020304" pitchFamily="18" charset="0"/>
              </a:rPr>
              <a:t>b</a:t>
            </a:r>
            <a:r>
              <a:rPr lang="zh-CN" altLang="en-US" sz="4000" b="1" dirty="0">
                <a:solidFill>
                  <a:srgbClr val="000000"/>
                </a:solidFill>
                <a:latin typeface="Times New Roman" panose="02020603050405020304" pitchFamily="18" charset="0"/>
              </a:rPr>
              <a:t>就叫做图象</a:t>
            </a:r>
            <a:r>
              <a:rPr lang="zh-CN" altLang="en-US" sz="4000" b="1" dirty="0">
                <a:solidFill>
                  <a:srgbClr val="FF6600"/>
                </a:solidFill>
                <a:latin typeface="Times New Roman" panose="02020603050405020304" pitchFamily="18" charset="0"/>
              </a:rPr>
              <a:t>在</a:t>
            </a:r>
            <a:r>
              <a:rPr lang="en-US" altLang="zh-CN" sz="4000" b="1" dirty="0">
                <a:solidFill>
                  <a:srgbClr val="FF6600"/>
                </a:solidFill>
                <a:latin typeface="Times New Roman" panose="02020603050405020304" pitchFamily="18" charset="0"/>
              </a:rPr>
              <a:t>y</a:t>
            </a:r>
            <a:r>
              <a:rPr lang="zh-CN" altLang="en-US" sz="4000" b="1" dirty="0">
                <a:solidFill>
                  <a:srgbClr val="FF6600"/>
                </a:solidFill>
                <a:latin typeface="Times New Roman" panose="02020603050405020304" pitchFamily="18" charset="0"/>
              </a:rPr>
              <a:t>轴上的截距</a:t>
            </a:r>
            <a:r>
              <a:rPr lang="zh-CN" altLang="en-US" sz="4000" b="1" dirty="0">
                <a:solidFill>
                  <a:srgbClr val="000000"/>
                </a:solidFill>
                <a:latin typeface="Times New Roman" panose="02020603050405020304" pitchFamily="18" charset="0"/>
              </a:rPr>
              <a:t>，</a:t>
            </a:r>
            <a:r>
              <a:rPr lang="zh-CN" altLang="en-US" sz="4000" b="1" dirty="0">
                <a:solidFill>
                  <a:srgbClr val="333399"/>
                </a:solidFill>
                <a:latin typeface="Times New Roman" panose="02020603050405020304" pitchFamily="18" charset="0"/>
              </a:rPr>
              <a:t>它有正负之分。</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fill="hold">
                                          <p:stCondLst>
                                            <p:cond delay="0"/>
                                          </p:stCondLst>
                                        </p:cTn>
                                        <p:tgtEl>
                                          <p:spTgt spid="11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fill="hold">
                                          <p:stCondLst>
                                            <p:cond delay="0"/>
                                          </p:stCondLst>
                                        </p:cTn>
                                        <p:tgtEl>
                                          <p:spTgt spid="1128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fill="hold">
                                          <p:stCondLst>
                                            <p:cond delay="0"/>
                                          </p:stCondLst>
                                        </p:cTn>
                                        <p:tgtEl>
                                          <p:spTgt spid="1129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fill="hold">
                                          <p:stCondLst>
                                            <p:cond delay="0"/>
                                          </p:stCondLst>
                                        </p:cTn>
                                        <p:tgtEl>
                                          <p:spTgt spid="11293"/>
                                        </p:tgtEl>
                                        <p:attrNameLst>
                                          <p:attrName>style.visibility</p:attrName>
                                        </p:attrNameLst>
                                      </p:cBhvr>
                                      <p:to>
                                        <p:strVal val="visible"/>
                                      </p:to>
                                    </p:set>
                                    <p:anim calcmode="lin" valueType="num">
                                      <p:cBhvr additive="base">
                                        <p:cTn id="23" dur="500" fill="hold"/>
                                        <p:tgtEl>
                                          <p:spTgt spid="11293"/>
                                        </p:tgtEl>
                                        <p:attrNameLst>
                                          <p:attrName>ppt_x</p:attrName>
                                        </p:attrNameLst>
                                      </p:cBhvr>
                                      <p:tavLst>
                                        <p:tav tm="0">
                                          <p:val>
                                            <p:strVal val="0-#ppt_w/2"/>
                                          </p:val>
                                        </p:tav>
                                        <p:tav tm="100000">
                                          <p:val>
                                            <p:strVal val="#ppt_x"/>
                                          </p:val>
                                        </p:tav>
                                      </p:tavLst>
                                    </p:anim>
                                    <p:anim calcmode="lin" valueType="num">
                                      <p:cBhvr additive="base">
                                        <p:cTn id="24" dur="500" fill="hold"/>
                                        <p:tgtEl>
                                          <p:spTgt spid="1129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fill="hold">
                                          <p:stCondLst>
                                            <p:cond delay="0"/>
                                          </p:stCondLst>
                                        </p:cTn>
                                        <p:tgtEl>
                                          <p:spTgt spid="11294"/>
                                        </p:tgtEl>
                                        <p:attrNameLst>
                                          <p:attrName>style.visibility</p:attrName>
                                        </p:attrNameLst>
                                      </p:cBhvr>
                                      <p:to>
                                        <p:strVal val="visible"/>
                                      </p:to>
                                    </p:set>
                                    <p:anim calcmode="lin" valueType="num">
                                      <p:cBhvr additive="base">
                                        <p:cTn id="29" dur="500" fill="hold"/>
                                        <p:tgtEl>
                                          <p:spTgt spid="11294"/>
                                        </p:tgtEl>
                                        <p:attrNameLst>
                                          <p:attrName>ppt_x</p:attrName>
                                        </p:attrNameLst>
                                      </p:cBhvr>
                                      <p:tavLst>
                                        <p:tav tm="0">
                                          <p:val>
                                            <p:strVal val="0-#ppt_w/2"/>
                                          </p:val>
                                        </p:tav>
                                        <p:tav tm="100000">
                                          <p:val>
                                            <p:strVal val="#ppt_x"/>
                                          </p:val>
                                        </p:tav>
                                      </p:tavLst>
                                    </p:anim>
                                    <p:anim calcmode="lin" valueType="num">
                                      <p:cBhvr additive="base">
                                        <p:cTn id="30" dur="500" fill="hold"/>
                                        <p:tgtEl>
                                          <p:spTgt spid="11294"/>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fill="hold">
                                          <p:stCondLst>
                                            <p:cond delay="0"/>
                                          </p:stCondLst>
                                        </p:cTn>
                                        <p:tgtEl>
                                          <p:spTgt spid="11295"/>
                                        </p:tgtEl>
                                        <p:attrNameLst>
                                          <p:attrName>style.visibility</p:attrName>
                                        </p:attrNameLst>
                                      </p:cBhvr>
                                      <p:to>
                                        <p:strVal val="visible"/>
                                      </p:to>
                                    </p:set>
                                    <p:anim calcmode="lin" valueType="num">
                                      <p:cBhvr additive="base">
                                        <p:cTn id="35" dur="500" fill="hold"/>
                                        <p:tgtEl>
                                          <p:spTgt spid="11295"/>
                                        </p:tgtEl>
                                        <p:attrNameLst>
                                          <p:attrName>ppt_x</p:attrName>
                                        </p:attrNameLst>
                                      </p:cBhvr>
                                      <p:tavLst>
                                        <p:tav tm="0">
                                          <p:val>
                                            <p:strVal val="0-#ppt_w/2"/>
                                          </p:val>
                                        </p:tav>
                                        <p:tav tm="100000">
                                          <p:val>
                                            <p:strVal val="#ppt_x"/>
                                          </p:val>
                                        </p:tav>
                                      </p:tavLst>
                                    </p:anim>
                                    <p:anim calcmode="lin" valueType="num">
                                      <p:cBhvr additive="base">
                                        <p:cTn id="36" dur="500" fill="hold"/>
                                        <p:tgtEl>
                                          <p:spTgt spid="1129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fill="hold">
                                          <p:stCondLst>
                                            <p:cond delay="0"/>
                                          </p:stCondLst>
                                        </p:cTn>
                                        <p:tgtEl>
                                          <p:spTgt spid="11297">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fill="hold">
                                          <p:stCondLst>
                                            <p:cond delay="0"/>
                                          </p:stCondLst>
                                        </p:cTn>
                                        <p:tgtEl>
                                          <p:spTgt spid="11291"/>
                                        </p:tgtEl>
                                        <p:attrNameLst>
                                          <p:attrName>style.visibility</p:attrName>
                                        </p:attrNameLst>
                                      </p:cBhvr>
                                      <p:to>
                                        <p:strVal val="visible"/>
                                      </p:to>
                                    </p:set>
                                    <p:anim calcmode="lin" valueType="num">
                                      <p:cBhvr additive="base">
                                        <p:cTn id="45" dur="500" fill="hold"/>
                                        <p:tgtEl>
                                          <p:spTgt spid="11291"/>
                                        </p:tgtEl>
                                        <p:attrNameLst>
                                          <p:attrName>ppt_x</p:attrName>
                                        </p:attrNameLst>
                                      </p:cBhvr>
                                      <p:tavLst>
                                        <p:tav tm="0">
                                          <p:val>
                                            <p:strVal val="0-#ppt_w/2"/>
                                          </p:val>
                                        </p:tav>
                                        <p:tav tm="100000">
                                          <p:val>
                                            <p:strVal val="#ppt_x"/>
                                          </p:val>
                                        </p:tav>
                                      </p:tavLst>
                                    </p:anim>
                                    <p:anim calcmode="lin" valueType="num">
                                      <p:cBhvr additive="base">
                                        <p:cTn id="46" dur="500" fill="hold"/>
                                        <p:tgtEl>
                                          <p:spTgt spid="11291"/>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fill="hold">
                                          <p:stCondLst>
                                            <p:cond delay="0"/>
                                          </p:stCondLst>
                                        </p:cTn>
                                        <p:tgtEl>
                                          <p:spTgt spid="11292"/>
                                        </p:tgtEl>
                                        <p:attrNameLst>
                                          <p:attrName>style.visibility</p:attrName>
                                        </p:attrNameLst>
                                      </p:cBhvr>
                                      <p:to>
                                        <p:strVal val="visible"/>
                                      </p:to>
                                    </p:set>
                                    <p:anim calcmode="lin" valueType="num">
                                      <p:cBhvr additive="base">
                                        <p:cTn id="51" dur="500" fill="hold"/>
                                        <p:tgtEl>
                                          <p:spTgt spid="11292"/>
                                        </p:tgtEl>
                                        <p:attrNameLst>
                                          <p:attrName>ppt_x</p:attrName>
                                        </p:attrNameLst>
                                      </p:cBhvr>
                                      <p:tavLst>
                                        <p:tav tm="0">
                                          <p:val>
                                            <p:strVal val="0-#ppt_w/2"/>
                                          </p:val>
                                        </p:tav>
                                        <p:tav tm="100000">
                                          <p:val>
                                            <p:strVal val="#ppt_x"/>
                                          </p:val>
                                        </p:tav>
                                      </p:tavLst>
                                    </p:anim>
                                    <p:anim calcmode="lin" valueType="num">
                                      <p:cBhvr additive="base">
                                        <p:cTn id="52" dur="500" fill="hold"/>
                                        <p:tgtEl>
                                          <p:spTgt spid="11292"/>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fill="hold">
                                          <p:stCondLst>
                                            <p:cond delay="0"/>
                                          </p:stCondLst>
                                        </p:cTn>
                                        <p:tgtEl>
                                          <p:spTgt spid="11296"/>
                                        </p:tgtEl>
                                        <p:attrNameLst>
                                          <p:attrName>style.visibility</p:attrName>
                                        </p:attrNameLst>
                                      </p:cBhvr>
                                      <p:to>
                                        <p:strVal val="visible"/>
                                      </p:to>
                                    </p:set>
                                    <p:anim calcmode="lin" valueType="num">
                                      <p:cBhvr additive="base">
                                        <p:cTn id="57" dur="500" fill="hold"/>
                                        <p:tgtEl>
                                          <p:spTgt spid="11296"/>
                                        </p:tgtEl>
                                        <p:attrNameLst>
                                          <p:attrName>ppt_x</p:attrName>
                                        </p:attrNameLst>
                                      </p:cBhvr>
                                      <p:tavLst>
                                        <p:tav tm="0">
                                          <p:val>
                                            <p:strVal val="0-#ppt_w/2"/>
                                          </p:val>
                                        </p:tav>
                                        <p:tav tm="100000">
                                          <p:val>
                                            <p:strVal val="#ppt_x"/>
                                          </p:val>
                                        </p:tav>
                                      </p:tavLst>
                                    </p:anim>
                                    <p:anim calcmode="lin" valueType="num">
                                      <p:cBhvr additive="base">
                                        <p:cTn id="58" dur="500" fill="hold"/>
                                        <p:tgtEl>
                                          <p:spTgt spid="11296"/>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fill="hold">
                                          <p:stCondLst>
                                            <p:cond delay="0"/>
                                          </p:stCondLst>
                                        </p:cTn>
                                        <p:tgtEl>
                                          <p:spTgt spid="11298">
                                            <p:txEl>
                                              <p:pRg st="0" end="0"/>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fill="hold">
                                          <p:stCondLst>
                                            <p:cond delay="0"/>
                                          </p:stCondLst>
                                        </p:cTn>
                                        <p:tgtEl>
                                          <p:spTgt spid="112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nimBg="1" autoUpdateAnimBg="0"/>
      <p:bldP spid="11289" grpId="0" build="p" animBg="1" autoUpdateAnimBg="0"/>
      <p:bldP spid="11290" grpId="0" build="p" animBg="1" autoUpdateAnimBg="0"/>
      <p:bldP spid="11291" grpId="0" animBg="1" autoUpdateAnimBg="0"/>
      <p:bldP spid="11292" grpId="0" animBg="1" autoUpdateAnimBg="0"/>
      <p:bldP spid="11293" grpId="0" animBg="1" autoUpdateAnimBg="0"/>
      <p:bldP spid="11294" grpId="0" animBg="1" autoUpdateAnimBg="0"/>
      <p:bldP spid="11295" grpId="0" animBg="1"/>
      <p:bldP spid="11296" grpId="0" animBg="1"/>
      <p:bldP spid="11297" grpId="0" build="p" animBg="1" autoUpdateAnimBg="0"/>
      <p:bldP spid="11298" grpId="0" build="p" animBg="1" autoUpdateAnimBg="0"/>
      <p:bldP spid="11299" grpId="0" build="p"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2"/>
          <p:cNvGrpSpPr/>
          <p:nvPr/>
        </p:nvGrpSpPr>
        <p:grpSpPr bwMode="auto">
          <a:xfrm>
            <a:off x="3527425" y="25400"/>
            <a:ext cx="5435600" cy="3570288"/>
            <a:chOff x="0" y="0"/>
            <a:chExt cx="3424" cy="2249"/>
          </a:xfrm>
        </p:grpSpPr>
        <p:grpSp>
          <p:nvGrpSpPr>
            <p:cNvPr id="12291" name="Group 3"/>
            <p:cNvGrpSpPr/>
            <p:nvPr/>
          </p:nvGrpSpPr>
          <p:grpSpPr bwMode="auto">
            <a:xfrm>
              <a:off x="0" y="0"/>
              <a:ext cx="3424" cy="2249"/>
              <a:chOff x="0" y="0"/>
              <a:chExt cx="3424" cy="2249"/>
            </a:xfrm>
          </p:grpSpPr>
          <p:sp>
            <p:nvSpPr>
              <p:cNvPr id="12292" name="Line 4"/>
              <p:cNvSpPr>
                <a:spLocks noChangeShapeType="1"/>
              </p:cNvSpPr>
              <p:nvPr/>
            </p:nvSpPr>
            <p:spPr bwMode="auto">
              <a:xfrm>
                <a:off x="0" y="1435"/>
                <a:ext cx="3392" cy="0"/>
              </a:xfrm>
              <a:prstGeom prst="line">
                <a:avLst/>
              </a:prstGeom>
              <a:noFill/>
              <a:ln w="28575">
                <a:solidFill>
                  <a:schemeClr val="tx1"/>
                </a:solidFill>
                <a:rou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3" name="Line 5"/>
              <p:cNvSpPr>
                <a:spLocks noChangeShapeType="1"/>
              </p:cNvSpPr>
              <p:nvPr/>
            </p:nvSpPr>
            <p:spPr bwMode="auto">
              <a:xfrm>
                <a:off x="1673" y="0"/>
                <a:ext cx="0" cy="2249"/>
              </a:xfrm>
              <a:prstGeom prst="line">
                <a:avLst/>
              </a:prstGeom>
              <a:noFill/>
              <a:ln w="28575">
                <a:solidFill>
                  <a:schemeClr val="tx1"/>
                </a:solidFill>
                <a:round/>
                <a:head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4" name="Line 6"/>
              <p:cNvSpPr>
                <a:spLocks noChangeShapeType="1"/>
              </p:cNvSpPr>
              <p:nvPr/>
            </p:nvSpPr>
            <p:spPr bwMode="auto">
              <a:xfrm>
                <a:off x="1673" y="1242"/>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5" name="Line 7"/>
              <p:cNvSpPr>
                <a:spLocks noChangeShapeType="1"/>
              </p:cNvSpPr>
              <p:nvPr/>
            </p:nvSpPr>
            <p:spPr bwMode="auto">
              <a:xfrm>
                <a:off x="1670" y="1059"/>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6" name="Line 8"/>
              <p:cNvSpPr>
                <a:spLocks noChangeShapeType="1"/>
              </p:cNvSpPr>
              <p:nvPr/>
            </p:nvSpPr>
            <p:spPr bwMode="auto">
              <a:xfrm>
                <a:off x="1670" y="1608"/>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7" name="Line 9"/>
              <p:cNvSpPr>
                <a:spLocks noChangeShapeType="1"/>
              </p:cNvSpPr>
              <p:nvPr/>
            </p:nvSpPr>
            <p:spPr bwMode="auto">
              <a:xfrm>
                <a:off x="1670" y="1797"/>
                <a:ext cx="73" cy="0"/>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8" name="Line 10"/>
              <p:cNvSpPr>
                <a:spLocks noChangeShapeType="1"/>
              </p:cNvSpPr>
              <p:nvPr/>
            </p:nvSpPr>
            <p:spPr bwMode="auto">
              <a:xfrm>
                <a:off x="1866" y="1361"/>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299" name="Line 11"/>
              <p:cNvSpPr>
                <a:spLocks noChangeShapeType="1"/>
              </p:cNvSpPr>
              <p:nvPr/>
            </p:nvSpPr>
            <p:spPr bwMode="auto">
              <a:xfrm>
                <a:off x="2052" y="1358"/>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0" name="Line 12"/>
              <p:cNvSpPr>
                <a:spLocks noChangeShapeType="1"/>
              </p:cNvSpPr>
              <p:nvPr/>
            </p:nvSpPr>
            <p:spPr bwMode="auto">
              <a:xfrm>
                <a:off x="2232" y="1349"/>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1" name="Line 13"/>
              <p:cNvSpPr>
                <a:spLocks noChangeShapeType="1"/>
              </p:cNvSpPr>
              <p:nvPr/>
            </p:nvSpPr>
            <p:spPr bwMode="auto">
              <a:xfrm>
                <a:off x="2418" y="134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2" name="Line 14"/>
              <p:cNvSpPr>
                <a:spLocks noChangeShapeType="1"/>
              </p:cNvSpPr>
              <p:nvPr/>
            </p:nvSpPr>
            <p:spPr bwMode="auto">
              <a:xfrm>
                <a:off x="927" y="1358"/>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3" name="Line 15"/>
              <p:cNvSpPr>
                <a:spLocks noChangeShapeType="1"/>
              </p:cNvSpPr>
              <p:nvPr/>
            </p:nvSpPr>
            <p:spPr bwMode="auto">
              <a:xfrm>
                <a:off x="1113" y="1355"/>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4" name="Line 16"/>
              <p:cNvSpPr>
                <a:spLocks noChangeShapeType="1"/>
              </p:cNvSpPr>
              <p:nvPr/>
            </p:nvSpPr>
            <p:spPr bwMode="auto">
              <a:xfrm>
                <a:off x="1293" y="1346"/>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5" name="Line 17"/>
              <p:cNvSpPr>
                <a:spLocks noChangeShapeType="1"/>
              </p:cNvSpPr>
              <p:nvPr/>
            </p:nvSpPr>
            <p:spPr bwMode="auto">
              <a:xfrm>
                <a:off x="1479" y="1343"/>
                <a:ext cx="0" cy="83"/>
              </a:xfrm>
              <a:prstGeom prst="line">
                <a:avLst/>
              </a:prstGeom>
              <a:noFill/>
              <a:ln w="952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06" name="Text Box 18"/>
              <p:cNvSpPr txBox="1">
                <a:spLocks noChangeArrowheads="1"/>
              </p:cNvSpPr>
              <p:nvPr/>
            </p:nvSpPr>
            <p:spPr bwMode="auto">
              <a:xfrm>
                <a:off x="1417" y="36"/>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y</a:t>
                </a:r>
              </a:p>
            </p:txBody>
          </p:sp>
          <p:sp>
            <p:nvSpPr>
              <p:cNvPr id="12307" name="Text Box 19"/>
              <p:cNvSpPr txBox="1">
                <a:spLocks noChangeArrowheads="1"/>
              </p:cNvSpPr>
              <p:nvPr/>
            </p:nvSpPr>
            <p:spPr bwMode="auto">
              <a:xfrm>
                <a:off x="3204" y="1119"/>
                <a:ext cx="22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i="1">
                    <a:solidFill>
                      <a:srgbClr val="000000"/>
                    </a:solidFill>
                    <a:latin typeface="Times New Roman" panose="02020603050405020304" pitchFamily="18" charset="0"/>
                  </a:rPr>
                  <a:t>x</a:t>
                </a:r>
              </a:p>
            </p:txBody>
          </p:sp>
          <p:sp>
            <p:nvSpPr>
              <p:cNvPr id="12308" name="Text Box 20"/>
              <p:cNvSpPr txBox="1">
                <a:spLocks noChangeArrowheads="1"/>
              </p:cNvSpPr>
              <p:nvPr/>
            </p:nvSpPr>
            <p:spPr bwMode="auto">
              <a:xfrm>
                <a:off x="1463" y="1370"/>
                <a:ext cx="26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o</a:t>
                </a:r>
              </a:p>
            </p:txBody>
          </p:sp>
          <p:sp>
            <p:nvSpPr>
              <p:cNvPr id="12309" name="Text Box 21"/>
              <p:cNvSpPr txBox="1">
                <a:spLocks noChangeArrowheads="1"/>
              </p:cNvSpPr>
              <p:nvPr/>
            </p:nvSpPr>
            <p:spPr bwMode="auto">
              <a:xfrm>
                <a:off x="1445" y="922"/>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2</a:t>
                </a:r>
              </a:p>
            </p:txBody>
          </p:sp>
          <p:sp>
            <p:nvSpPr>
              <p:cNvPr id="12310" name="Text Box 22"/>
              <p:cNvSpPr txBox="1">
                <a:spLocks noChangeArrowheads="1"/>
              </p:cNvSpPr>
              <p:nvPr/>
            </p:nvSpPr>
            <p:spPr bwMode="auto">
              <a:xfrm>
                <a:off x="1793" y="1417"/>
                <a:ext cx="21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fontAlgn="base">
                  <a:spcBef>
                    <a:spcPct val="50000"/>
                  </a:spcBef>
                  <a:spcAft>
                    <a:spcPct val="0"/>
                  </a:spcAft>
                  <a:buFont typeface="Arial" panose="020B0604020202020204" pitchFamily="34" charset="0"/>
                  <a:buNone/>
                </a:pPr>
                <a:r>
                  <a:rPr lang="en-US" altLang="zh-CN" sz="2400">
                    <a:solidFill>
                      <a:srgbClr val="000000"/>
                    </a:solidFill>
                    <a:latin typeface="Times New Roman" panose="02020603050405020304" pitchFamily="18" charset="0"/>
                  </a:rPr>
                  <a:t>1</a:t>
                </a:r>
              </a:p>
            </p:txBody>
          </p:sp>
        </p:grpSp>
        <p:sp>
          <p:nvSpPr>
            <p:cNvPr id="12311" name="Rectangle 23"/>
            <p:cNvSpPr>
              <a:spLocks noChangeArrowheads="1"/>
            </p:cNvSpPr>
            <p:nvPr/>
          </p:nvSpPr>
          <p:spPr bwMode="auto">
            <a:xfrm>
              <a:off x="1777" y="1367"/>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2312" name="Rectangle 24"/>
            <p:cNvSpPr>
              <a:spLocks noChangeArrowheads="1"/>
            </p:cNvSpPr>
            <p:nvPr/>
          </p:nvSpPr>
          <p:spPr bwMode="auto">
            <a:xfrm>
              <a:off x="1581" y="101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FF"/>
                  </a:solidFill>
                  <a:latin typeface="Times New Roman" panose="02020603050405020304" pitchFamily="18" charset="0"/>
                </a:rPr>
                <a:t>·</a:t>
              </a:r>
            </a:p>
          </p:txBody>
        </p:sp>
        <p:sp>
          <p:nvSpPr>
            <p:cNvPr id="12313" name="Rectangle 25"/>
            <p:cNvSpPr>
              <a:spLocks noChangeArrowheads="1"/>
            </p:cNvSpPr>
            <p:nvPr/>
          </p:nvSpPr>
          <p:spPr bwMode="auto">
            <a:xfrm>
              <a:off x="1580" y="1383"/>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2314" name="Rectangle 26"/>
            <p:cNvSpPr>
              <a:spLocks noChangeArrowheads="1"/>
            </p:cNvSpPr>
            <p:nvPr/>
          </p:nvSpPr>
          <p:spPr bwMode="auto">
            <a:xfrm>
              <a:off x="1773" y="1014"/>
              <a:ext cx="19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4000" b="1">
                  <a:solidFill>
                    <a:srgbClr val="000000"/>
                  </a:solidFill>
                  <a:latin typeface="Times New Roman" panose="02020603050405020304" pitchFamily="18" charset="0"/>
                </a:rPr>
                <a:t>·</a:t>
              </a:r>
            </a:p>
          </p:txBody>
        </p:sp>
        <p:sp>
          <p:nvSpPr>
            <p:cNvPr id="12315" name="Line 27"/>
            <p:cNvSpPr>
              <a:spLocks noChangeShapeType="1"/>
            </p:cNvSpPr>
            <p:nvPr/>
          </p:nvSpPr>
          <p:spPr bwMode="auto">
            <a:xfrm flipV="1">
              <a:off x="1326" y="556"/>
              <a:ext cx="885" cy="1692"/>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16" name="Line 28"/>
            <p:cNvSpPr>
              <a:spLocks noChangeShapeType="1"/>
            </p:cNvSpPr>
            <p:nvPr/>
          </p:nvSpPr>
          <p:spPr bwMode="auto">
            <a:xfrm>
              <a:off x="1326" y="639"/>
              <a:ext cx="812" cy="1416"/>
            </a:xfrm>
            <a:prstGeom prst="line">
              <a:avLst/>
            </a:prstGeom>
            <a:noFill/>
            <a:ln w="28575">
              <a:solidFill>
                <a:srgbClr val="0000FF"/>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17" name="Rectangle 29"/>
            <p:cNvSpPr>
              <a:spLocks noChangeArrowheads="1"/>
            </p:cNvSpPr>
            <p:nvPr/>
          </p:nvSpPr>
          <p:spPr bwMode="auto">
            <a:xfrm>
              <a:off x="2121" y="350"/>
              <a:ext cx="89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3200" b="1">
                  <a:solidFill>
                    <a:srgbClr val="000000"/>
                  </a:solidFill>
                  <a:latin typeface="宋体" panose="02010600030101010101" pitchFamily="2" charset="-122"/>
                </a:rPr>
                <a:t>y=2x-1</a:t>
              </a:r>
            </a:p>
          </p:txBody>
        </p:sp>
        <p:sp>
          <p:nvSpPr>
            <p:cNvPr id="12318" name="Rectangle 30"/>
            <p:cNvSpPr>
              <a:spLocks noChangeArrowheads="1"/>
            </p:cNvSpPr>
            <p:nvPr/>
          </p:nvSpPr>
          <p:spPr bwMode="auto">
            <a:xfrm>
              <a:off x="2056" y="1822"/>
              <a:ext cx="1026"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3200" b="1">
                  <a:solidFill>
                    <a:srgbClr val="000000"/>
                  </a:solidFill>
                  <a:latin typeface="宋体" panose="02010600030101010101" pitchFamily="2" charset="-122"/>
                </a:rPr>
                <a:t>y=-2x+l</a:t>
              </a:r>
            </a:p>
          </p:txBody>
        </p:sp>
      </p:grpSp>
      <p:sp>
        <p:nvSpPr>
          <p:cNvPr id="12319" name="Text Box 31"/>
          <p:cNvSpPr txBox="1">
            <a:spLocks noChangeArrowheads="1"/>
          </p:cNvSpPr>
          <p:nvPr/>
        </p:nvSpPr>
        <p:spPr bwMode="auto">
          <a:xfrm>
            <a:off x="0" y="0"/>
            <a:ext cx="4840288"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3600" b="1">
                <a:solidFill>
                  <a:srgbClr val="000000"/>
                </a:solidFill>
                <a:latin typeface="Times New Roman" panose="02020603050405020304" pitchFamily="18" charset="0"/>
              </a:rPr>
              <a:t>同样，我们可以画出函数</a:t>
            </a:r>
            <a:r>
              <a:rPr lang="en-US" altLang="zh-CN" sz="3600" b="1">
                <a:solidFill>
                  <a:srgbClr val="000000"/>
                </a:solidFill>
                <a:latin typeface="Times New Roman" panose="02020603050405020304" pitchFamily="18" charset="0"/>
              </a:rPr>
              <a:t>y=x+1, y=-x-1</a:t>
            </a:r>
            <a:r>
              <a:rPr lang="zh-CN" altLang="en-US" sz="3600" b="1">
                <a:solidFill>
                  <a:srgbClr val="000000"/>
                </a:solidFill>
                <a:latin typeface="Times New Roman" panose="02020603050405020304" pitchFamily="18" charset="0"/>
              </a:rPr>
              <a:t>的图象 </a:t>
            </a:r>
          </a:p>
        </p:txBody>
      </p:sp>
      <p:sp>
        <p:nvSpPr>
          <p:cNvPr id="12320" name="Line 32"/>
          <p:cNvSpPr>
            <a:spLocks noChangeShapeType="1"/>
          </p:cNvSpPr>
          <p:nvPr/>
        </p:nvSpPr>
        <p:spPr bwMode="auto">
          <a:xfrm flipH="1">
            <a:off x="5240338" y="1438275"/>
            <a:ext cx="1509712" cy="1493838"/>
          </a:xfrm>
          <a:prstGeom prst="line">
            <a:avLst/>
          </a:prstGeom>
          <a:noFill/>
          <a:ln w="28575">
            <a:solidFill>
              <a:srgbClr val="CC6600"/>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21" name="Rectangle 33"/>
          <p:cNvSpPr>
            <a:spLocks noChangeArrowheads="1"/>
          </p:cNvSpPr>
          <p:nvPr/>
        </p:nvSpPr>
        <p:spPr bwMode="auto">
          <a:xfrm>
            <a:off x="4241800" y="2835275"/>
            <a:ext cx="11239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rPr>
              <a:t>y=x+1</a:t>
            </a:r>
          </a:p>
        </p:txBody>
      </p:sp>
      <p:sp>
        <p:nvSpPr>
          <p:cNvPr id="12322" name="Line 34"/>
          <p:cNvSpPr>
            <a:spLocks noChangeShapeType="1"/>
          </p:cNvSpPr>
          <p:nvPr/>
        </p:nvSpPr>
        <p:spPr bwMode="auto">
          <a:xfrm flipH="1" flipV="1">
            <a:off x="4978400" y="1335088"/>
            <a:ext cx="1814513" cy="1916112"/>
          </a:xfrm>
          <a:prstGeom prst="line">
            <a:avLst/>
          </a:prstGeom>
          <a:noFill/>
          <a:ln w="28575">
            <a:solidFill>
              <a:srgbClr val="660033"/>
            </a:solidFill>
            <a:rou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zh-CN" altLang="en-US">
              <a:solidFill>
                <a:srgbClr val="000000"/>
              </a:solidFill>
            </a:endParaRPr>
          </a:p>
        </p:txBody>
      </p:sp>
      <p:sp>
        <p:nvSpPr>
          <p:cNvPr id="12323" name="Rectangle 35"/>
          <p:cNvSpPr>
            <a:spLocks noChangeArrowheads="1"/>
          </p:cNvSpPr>
          <p:nvPr/>
        </p:nvSpPr>
        <p:spPr bwMode="auto">
          <a:xfrm>
            <a:off x="4486275" y="949325"/>
            <a:ext cx="11588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fontAlgn="base">
              <a:spcBef>
                <a:spcPct val="0"/>
              </a:spcBef>
              <a:spcAft>
                <a:spcPct val="0"/>
              </a:spcAft>
              <a:buFont typeface="Arial" panose="020B0604020202020204" pitchFamily="34" charset="0"/>
              <a:buNone/>
            </a:pPr>
            <a:r>
              <a:rPr lang="en-US" altLang="zh-CN" sz="2800" b="1">
                <a:solidFill>
                  <a:srgbClr val="000000"/>
                </a:solidFill>
                <a:latin typeface="Times New Roman" panose="02020603050405020304" pitchFamily="18" charset="0"/>
              </a:rPr>
              <a:t>y=-x-1</a:t>
            </a:r>
          </a:p>
        </p:txBody>
      </p:sp>
      <p:sp>
        <p:nvSpPr>
          <p:cNvPr id="12324" name="Rectangle 36"/>
          <p:cNvSpPr>
            <a:spLocks noChangeArrowheads="1"/>
          </p:cNvSpPr>
          <p:nvPr/>
        </p:nvSpPr>
        <p:spPr bwMode="auto">
          <a:xfrm>
            <a:off x="0" y="1382713"/>
            <a:ext cx="3700463" cy="338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buFont typeface="Arial" panose="020B0604020202020204" pitchFamily="34" charset="0"/>
              <a:buNone/>
            </a:pPr>
            <a:r>
              <a:rPr lang="zh-CN" altLang="en-US" sz="3600" b="1">
                <a:solidFill>
                  <a:srgbClr val="009900"/>
                </a:solidFill>
                <a:latin typeface="Times New Roman" panose="02020603050405020304" pitchFamily="18" charset="0"/>
              </a:rPr>
              <a:t>议一议：</a:t>
            </a:r>
            <a:endParaRPr lang="en-US" sz="3600" b="1">
              <a:solidFill>
                <a:srgbClr val="009900"/>
              </a:solidFill>
              <a:latin typeface="Times New Roman" panose="02020603050405020304" pitchFamily="18" charset="0"/>
            </a:endParaRPr>
          </a:p>
          <a:p>
            <a:pPr fontAlgn="base">
              <a:spcBef>
                <a:spcPct val="0"/>
              </a:spcBef>
              <a:spcAft>
                <a:spcPct val="0"/>
              </a:spcAft>
              <a:buFont typeface="Arial" panose="020B0604020202020204" pitchFamily="34" charset="0"/>
              <a:buNone/>
            </a:pPr>
            <a:r>
              <a:rPr lang="zh-CN" altLang="en-US" sz="3600" b="1">
                <a:solidFill>
                  <a:srgbClr val="000000"/>
                </a:solidFill>
                <a:latin typeface="Times New Roman" panose="02020603050405020304" pitchFamily="18" charset="0"/>
              </a:rPr>
              <a:t>一次函数解析式y=kx+b(k, b是常数，k≠0)中，k、b的正负对函数图象有什么影响？</a:t>
            </a:r>
          </a:p>
        </p:txBody>
      </p:sp>
      <p:sp>
        <p:nvSpPr>
          <p:cNvPr id="12325" name="Text Box 37"/>
          <p:cNvSpPr txBox="1">
            <a:spLocks noChangeArrowheads="1"/>
          </p:cNvSpPr>
          <p:nvPr/>
        </p:nvSpPr>
        <p:spPr bwMode="auto">
          <a:xfrm>
            <a:off x="0" y="4889500"/>
            <a:ext cx="9144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Arial" panose="020B0604020202020204" pitchFamily="34" charset="0"/>
              <a:buNone/>
            </a:pPr>
            <a:r>
              <a:rPr lang="zh-CN" altLang="en-US" sz="4400">
                <a:solidFill>
                  <a:srgbClr val="000000"/>
                </a:solidFill>
                <a:latin typeface="Times New Roman" panose="02020603050405020304" pitchFamily="18" charset="0"/>
              </a:rPr>
              <a:t>结论：</a:t>
            </a:r>
            <a:r>
              <a:rPr lang="en-US" altLang="zh-CN" sz="4400">
                <a:solidFill>
                  <a:srgbClr val="000000"/>
                </a:solidFill>
                <a:latin typeface="Times New Roman" panose="02020603050405020304" pitchFamily="18" charset="0"/>
              </a:rPr>
              <a:t>1</a:t>
            </a:r>
            <a:r>
              <a:rPr lang="zh-CN" altLang="en-US" sz="4400">
                <a:solidFill>
                  <a:srgbClr val="000000"/>
                </a:solidFill>
                <a:latin typeface="Times New Roman" panose="02020603050405020304" pitchFamily="18" charset="0"/>
              </a:rPr>
              <a:t>、</a:t>
            </a:r>
            <a:r>
              <a:rPr lang="zh-CN" altLang="en-US" sz="4400" b="1">
                <a:solidFill>
                  <a:srgbClr val="333399"/>
                </a:solidFill>
                <a:latin typeface="Times New Roman" panose="02020603050405020304" pitchFamily="18" charset="0"/>
              </a:rPr>
              <a:t>当</a:t>
            </a:r>
            <a:r>
              <a:rPr lang="en-US" altLang="zh-CN" sz="4400" b="1">
                <a:solidFill>
                  <a:srgbClr val="333399"/>
                </a:solidFill>
                <a:latin typeface="Times New Roman" panose="02020603050405020304" pitchFamily="18" charset="0"/>
              </a:rPr>
              <a:t>k&gt;0</a:t>
            </a:r>
            <a:r>
              <a:rPr lang="zh-CN" altLang="en-US" sz="4400" b="1">
                <a:solidFill>
                  <a:srgbClr val="333399"/>
                </a:solidFill>
                <a:latin typeface="Times New Roman" panose="02020603050405020304" pitchFamily="18" charset="0"/>
              </a:rPr>
              <a:t>时，</a:t>
            </a:r>
            <a:r>
              <a:rPr lang="en-US" altLang="zh-CN" sz="4400" b="1">
                <a:solidFill>
                  <a:srgbClr val="333399"/>
                </a:solidFill>
                <a:latin typeface="Times New Roman" panose="02020603050405020304" pitchFamily="18" charset="0"/>
              </a:rPr>
              <a:t>,y</a:t>
            </a:r>
            <a:r>
              <a:rPr lang="zh-CN" altLang="en-US" sz="4400" b="1">
                <a:solidFill>
                  <a:srgbClr val="333399"/>
                </a:solidFill>
                <a:latin typeface="Times New Roman" panose="02020603050405020304" pitchFamily="18" charset="0"/>
              </a:rPr>
              <a:t>随</a:t>
            </a:r>
            <a:r>
              <a:rPr lang="en-US" altLang="zh-CN" sz="4400" b="1">
                <a:solidFill>
                  <a:srgbClr val="333399"/>
                </a:solidFill>
                <a:latin typeface="Times New Roman" panose="02020603050405020304" pitchFamily="18" charset="0"/>
              </a:rPr>
              <a:t>x</a:t>
            </a:r>
            <a:r>
              <a:rPr lang="zh-CN" altLang="en-US" sz="4400" b="1">
                <a:solidFill>
                  <a:srgbClr val="333399"/>
                </a:solidFill>
                <a:latin typeface="Times New Roman" panose="02020603050405020304" pitchFamily="18" charset="0"/>
              </a:rPr>
              <a:t>的增大而增大；当</a:t>
            </a:r>
            <a:r>
              <a:rPr lang="en-US" altLang="zh-CN" sz="4400" b="1">
                <a:solidFill>
                  <a:srgbClr val="333399"/>
                </a:solidFill>
                <a:latin typeface="Times New Roman" panose="02020603050405020304" pitchFamily="18" charset="0"/>
              </a:rPr>
              <a:t>k&lt;0</a:t>
            </a:r>
            <a:r>
              <a:rPr lang="zh-CN" altLang="en-US" sz="4400" b="1">
                <a:solidFill>
                  <a:srgbClr val="333399"/>
                </a:solidFill>
                <a:latin typeface="Times New Roman" panose="02020603050405020304" pitchFamily="18" charset="0"/>
              </a:rPr>
              <a:t>时</a:t>
            </a:r>
            <a:r>
              <a:rPr lang="en-US" altLang="zh-CN" sz="4400" b="1">
                <a:solidFill>
                  <a:srgbClr val="333399"/>
                </a:solidFill>
                <a:latin typeface="Times New Roman" panose="02020603050405020304" pitchFamily="18" charset="0"/>
              </a:rPr>
              <a:t>,y</a:t>
            </a:r>
            <a:r>
              <a:rPr lang="zh-CN" altLang="en-US" sz="4400" b="1">
                <a:solidFill>
                  <a:srgbClr val="333399"/>
                </a:solidFill>
                <a:latin typeface="Times New Roman" panose="02020603050405020304" pitchFamily="18" charset="0"/>
              </a:rPr>
              <a:t>随</a:t>
            </a:r>
            <a:r>
              <a:rPr lang="en-US" altLang="zh-CN" sz="4400" b="1">
                <a:solidFill>
                  <a:srgbClr val="333399"/>
                </a:solidFill>
                <a:latin typeface="Times New Roman" panose="02020603050405020304" pitchFamily="18" charset="0"/>
              </a:rPr>
              <a:t>x</a:t>
            </a:r>
            <a:r>
              <a:rPr lang="zh-CN" altLang="en-US" sz="4400" b="1">
                <a:solidFill>
                  <a:srgbClr val="333399"/>
                </a:solidFill>
                <a:latin typeface="Times New Roman" panose="02020603050405020304" pitchFamily="18" charset="0"/>
              </a:rPr>
              <a:t>的增大而减小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fill="hold">
                                          <p:stCondLst>
                                            <p:cond delay="0"/>
                                          </p:stCondLst>
                                        </p:cTn>
                                        <p:tgtEl>
                                          <p:spTgt spid="12320"/>
                                        </p:tgtEl>
                                        <p:attrNameLst>
                                          <p:attrName>style.visibility</p:attrName>
                                        </p:attrNameLst>
                                      </p:cBhvr>
                                      <p:to>
                                        <p:strVal val="visible"/>
                                      </p:to>
                                    </p:set>
                                    <p:animEffect>
                                      <p:cBhvr>
                                        <p:cTn id="7" dur="500"/>
                                        <p:tgtEl>
                                          <p:spTgt spid="1232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fill="hold">
                                          <p:stCondLst>
                                            <p:cond delay="0"/>
                                          </p:stCondLst>
                                        </p:cTn>
                                        <p:tgtEl>
                                          <p:spTgt spid="1232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fill="hold">
                                          <p:stCondLst>
                                            <p:cond delay="0"/>
                                          </p:stCondLst>
                                        </p:cTn>
                                        <p:tgtEl>
                                          <p:spTgt spid="12322"/>
                                        </p:tgtEl>
                                        <p:attrNameLst>
                                          <p:attrName>style.visibility</p:attrName>
                                        </p:attrNameLst>
                                      </p:cBhvr>
                                      <p:to>
                                        <p:strVal val="visible"/>
                                      </p:to>
                                    </p:set>
                                    <p:animEffect>
                                      <p:cBhvr>
                                        <p:cTn id="16" dur="500"/>
                                        <p:tgtEl>
                                          <p:spTgt spid="12322"/>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fill="hold">
                                          <p:stCondLst>
                                            <p:cond delay="0"/>
                                          </p:stCondLst>
                                        </p:cTn>
                                        <p:tgtEl>
                                          <p:spTgt spid="1232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fill="hold">
                                          <p:stCondLst>
                                            <p:cond delay="0"/>
                                          </p:stCondLst>
                                        </p:cTn>
                                        <p:tgtEl>
                                          <p:spTgt spid="12324">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fill="hold">
                                          <p:stCondLst>
                                            <p:cond delay="0"/>
                                          </p:stCondLst>
                                        </p:cTn>
                                        <p:tgtEl>
                                          <p:spTgt spid="123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0" grpId="0" animBg="1"/>
      <p:bldP spid="12321" grpId="0" build="p" animBg="1" autoUpdateAnimBg="0"/>
      <p:bldP spid="12322" grpId="0" animBg="1"/>
      <p:bldP spid="12323" grpId="0" build="p" animBg="1" autoUpdateAnimBg="0"/>
      <p:bldP spid="12324" grpId="0" build="p" animBg="1" autoUpdateAnimBg="0"/>
      <p:bldP spid="12325" grpId="0" build="p" animBg="1" autoUpdateAnimBg="0"/>
    </p:bldLst>
  </p:timing>
</p:sld>
</file>

<file path=ppt/theme/theme1.xml><?xml version="1.0" encoding="utf-8"?>
<a:theme xmlns:a="http://schemas.openxmlformats.org/drawingml/2006/main" name="WWW.2PPT.COM&#10;">
  <a:themeElements>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ww.7cxk.com1">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www.7cxk.com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ww.7cxk.com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ww.7cxk.com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ww.7cxk.com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ww.7cxk.com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ww.7cxk.com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ww.7cxk.com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ww.7cxk.com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ww.7cxk.com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ww.7cxk.com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ww.7cxk.com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ww.7cxk.com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1394</Words>
  <Application>Microsoft Office PowerPoint</Application>
  <PresentationFormat>全屏显示(4:3)</PresentationFormat>
  <Paragraphs>336</Paragraphs>
  <Slides>17</Slides>
  <Notes>1</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33" baseType="lpstr">
      <vt:lpstr>Arial Unicode MS</vt:lpstr>
      <vt:lpstr>BatangChe</vt:lpstr>
      <vt:lpstr>方正姚体</vt:lpstr>
      <vt:lpstr>黑体</vt:lpstr>
      <vt:lpstr>华文行楷</vt:lpstr>
      <vt:lpstr>华文新魏</vt:lpstr>
      <vt:lpstr>隶书</vt:lpstr>
      <vt:lpstr>宋体</vt:lpstr>
      <vt:lpstr>微软雅黑</vt:lpstr>
      <vt:lpstr>Arial</vt:lpstr>
      <vt:lpstr>Calibri</vt:lpstr>
      <vt:lpstr>Times New Roman</vt:lpstr>
      <vt:lpstr>Trebuchet MS</vt:lpstr>
      <vt:lpstr>Wingdings</vt:lpstr>
      <vt:lpstr>WWW.2PPT.COM
</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1.下列函数中，y的值随x值的增大而增大的函数是________. A.y=-2x       B.y=-2x+1 C.y=x-2       D.y=-x-2</vt:lpstr>
      <vt:lpstr>（4）对于函数y=5x+6,y的值随x的值减小而______。</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2018-07-14T02:58:00Z</dcterms:created>
  <dcterms:modified xsi:type="dcterms:W3CDTF">2023-01-16T19:51:38Z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B59038A40E2248AB882AD3B6596AD1FC</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