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0" r:id="rId3"/>
    <p:sldId id="262" r:id="rId4"/>
    <p:sldId id="263" r:id="rId5"/>
    <p:sldId id="265" r:id="rId6"/>
    <p:sldId id="266" r:id="rId7"/>
    <p:sldId id="286" r:id="rId8"/>
    <p:sldId id="267" r:id="rId9"/>
    <p:sldId id="283" r:id="rId10"/>
    <p:sldId id="268" r:id="rId11"/>
    <p:sldId id="269" r:id="rId12"/>
    <p:sldId id="287" r:id="rId13"/>
    <p:sldId id="284" r:id="rId14"/>
    <p:sldId id="273" r:id="rId15"/>
    <p:sldId id="291" r:id="rId16"/>
    <p:sldId id="274" r:id="rId17"/>
    <p:sldId id="275" r:id="rId18"/>
    <p:sldId id="285" r:id="rId19"/>
    <p:sldId id="276" r:id="rId20"/>
    <p:sldId id="290" r:id="rId21"/>
    <p:sldId id="289" r:id="rId22"/>
    <p:sldId id="288" r:id="rId23"/>
    <p:sldId id="277" r:id="rId2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54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879D-B476-4445-BE92-B920E8DCD2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EB946-1610-4BA7-9F50-8D30852958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4271" y="149831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2664612" y="1532651"/>
            <a:ext cx="686277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600" b="1" dirty="0" smtClean="0">
                <a:ea typeface="微软雅黑" panose="020B0503020204020204" charset="-122"/>
              </a:rPr>
              <a:t>Unit 2  School </a:t>
            </a:r>
            <a:r>
              <a:rPr lang="en-US" altLang="zh-CN" sz="6600" b="1" dirty="0" err="1" smtClean="0">
                <a:ea typeface="微软雅黑" panose="020B0503020204020204" charset="-122"/>
              </a:rPr>
              <a:t>lifes</a:t>
            </a:r>
            <a:endParaRPr lang="zh-CN" altLang="en-US" sz="6600" b="1" dirty="0" smtClean="0">
              <a:ea typeface="微软雅黑" panose="020B0503020204020204" charset="-122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646197"/>
            <a:ext cx="121920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rPr>
              <a:t>Integrated skills &amp; Study skills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632138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65117" y="1671498"/>
            <a:ext cx="10730777" cy="21283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My grandma is eighty years old, but her </a:t>
            </a:r>
            <a:r>
              <a:rPr lang="en-US" altLang="zh-CN" sz="3000" b="1" i="1" dirty="0" smtClean="0"/>
              <a:t>daily</a:t>
            </a:r>
            <a:r>
              <a:rPr lang="en-US" altLang="zh-CN" sz="3000" b="1" dirty="0" smtClean="0"/>
              <a:t> life is still very organized. </a:t>
            </a:r>
            <a:r>
              <a:rPr lang="zh-CN" altLang="zh-CN" sz="3000" b="1" dirty="0" smtClean="0"/>
              <a:t>我祖母八十高龄了，但是她的日常生活仍然井井有条。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6993" y="16280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916" y="1079631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   </a:t>
            </a:r>
            <a:r>
              <a:rPr lang="en-US" altLang="zh-CN" sz="3000" b="1" dirty="0" smtClean="0"/>
              <a:t>daily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每日的，日常的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4" y="3748588"/>
            <a:ext cx="11974286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daily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，在句中作</a:t>
            </a:r>
            <a:r>
              <a:rPr lang="en-US" altLang="zh-CN" sz="3000" b="1" dirty="0" smtClean="0"/>
              <a:t>________(</a:t>
            </a:r>
            <a:r>
              <a:rPr lang="zh-CN" altLang="zh-CN" sz="3000" b="1" dirty="0" smtClean="0"/>
              <a:t>前置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后置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定语，相当于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770" y="5143500"/>
            <a:ext cx="11761177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daily </a:t>
            </a:r>
            <a:r>
              <a:rPr lang="zh-CN" altLang="zh-CN" sz="3000" b="1" dirty="0" smtClean="0"/>
              <a:t>还可以作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每日，天天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，相当于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daily</a:t>
            </a:r>
            <a:r>
              <a:rPr lang="zh-CN" altLang="zh-CN" sz="3000" b="1" dirty="0" smtClean="0"/>
              <a:t>还可以作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日报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9816" y="6035040"/>
            <a:ext cx="116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7896" y="3956304"/>
            <a:ext cx="1246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7480" y="3938016"/>
            <a:ext cx="97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前置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560" y="4623680"/>
            <a:ext cx="1557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everyday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47744" y="5355336"/>
            <a:ext cx="81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副词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9400" y="5309616"/>
            <a:ext cx="147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every day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76993" y="16280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933" y="4456293"/>
            <a:ext cx="10908792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考查词语辨析。根据句意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我的哥哥每天坚持说日常英语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可知，第一空考查形容词</a:t>
            </a:r>
            <a:r>
              <a:rPr lang="en-US" altLang="zh-CN" sz="2400" b="1" dirty="0" smtClean="0"/>
              <a:t>daily</a:t>
            </a:r>
            <a:r>
              <a:rPr lang="zh-CN" altLang="zh-CN" sz="2400" b="1" dirty="0" smtClean="0"/>
              <a:t>，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日常的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，作定语，相当于</a:t>
            </a:r>
            <a:r>
              <a:rPr lang="en-US" altLang="zh-CN" sz="2400" b="1" dirty="0" smtClean="0"/>
              <a:t>everyday</a:t>
            </a:r>
            <a:r>
              <a:rPr lang="zh-CN" altLang="zh-CN" sz="2400" b="1" dirty="0" smtClean="0"/>
              <a:t>。</a:t>
            </a:r>
            <a:r>
              <a:rPr lang="en-US" altLang="zh-CN" sz="2400" b="1" dirty="0" smtClean="0"/>
              <a:t>daily English</a:t>
            </a:r>
            <a:r>
              <a:rPr lang="zh-CN" altLang="zh-CN" sz="2400" b="1" dirty="0" smtClean="0"/>
              <a:t>＝</a:t>
            </a:r>
            <a:r>
              <a:rPr lang="en-US" altLang="zh-CN" sz="2400" b="1" dirty="0" smtClean="0"/>
              <a:t>everyday English</a:t>
            </a:r>
            <a:r>
              <a:rPr lang="zh-CN" altLang="zh-CN" sz="2400" b="1" dirty="0" smtClean="0"/>
              <a:t>，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日常英语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；第二空考查</a:t>
            </a:r>
            <a:r>
              <a:rPr lang="en-US" altLang="zh-CN" sz="2400" b="1" dirty="0" smtClean="0"/>
              <a:t>every day</a:t>
            </a:r>
            <a:r>
              <a:rPr lang="zh-CN" altLang="zh-CN" sz="2400" b="1" dirty="0" smtClean="0"/>
              <a:t>，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每天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，作时间状语，不能作定语。故选</a:t>
            </a:r>
            <a:r>
              <a:rPr lang="en-US" altLang="zh-CN" sz="2400" b="1" dirty="0" smtClean="0"/>
              <a:t>B</a:t>
            </a:r>
            <a:r>
              <a:rPr lang="zh-CN" altLang="zh-CN" sz="2400" b="1" dirty="0" smtClean="0"/>
              <a:t>。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539" y="931985"/>
            <a:ext cx="1092004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My brother keeps speaking ________ English ________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every day; everyday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daily; every day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every day; every day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daily; everyday</a:t>
            </a:r>
            <a:endParaRPr lang="zh-CN" altLang="zh-CN" sz="3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17920" y="11338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76993" y="16280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916" y="1079631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    </a:t>
            </a:r>
            <a:r>
              <a:rPr lang="en-US" altLang="zh-CN" sz="3000" b="1" dirty="0" smtClean="0"/>
              <a:t>number of students </a:t>
            </a:r>
            <a:r>
              <a:rPr lang="zh-CN" altLang="zh-CN" sz="3000" b="1" dirty="0" smtClean="0"/>
              <a:t>学生的数量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014" y="1814280"/>
            <a:ext cx="11664368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/>
              <a:t>此处</a:t>
            </a:r>
            <a:r>
              <a:rPr lang="en-US" altLang="zh-CN" sz="3000" b="1" dirty="0" smtClean="0"/>
              <a:t>number of…</a:t>
            </a:r>
            <a:r>
              <a:rPr lang="zh-CN" altLang="zh-CN" sz="3000" b="1" dirty="0" smtClean="0"/>
              <a:t>前省略了定冠词</a:t>
            </a:r>
            <a:r>
              <a:rPr lang="en-US" altLang="zh-CN" sz="3000" b="1" dirty="0" smtClean="0"/>
              <a:t>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“_________”</a:t>
            </a:r>
            <a:r>
              <a:rPr lang="zh-CN" altLang="zh-CN" sz="3000" b="1" dirty="0" smtClean="0"/>
              <a:t>，其中心词为</a:t>
            </a:r>
            <a:r>
              <a:rPr lang="en-US" altLang="zh-CN" sz="3000" b="1" dirty="0" smtClean="0"/>
              <a:t>number</a:t>
            </a:r>
            <a:r>
              <a:rPr lang="zh-CN" altLang="zh-CN" sz="3000" b="1" dirty="0" smtClean="0"/>
              <a:t>；介词</a:t>
            </a:r>
            <a:r>
              <a:rPr lang="en-US" altLang="zh-CN" sz="3000" b="1" dirty="0" smtClean="0"/>
              <a:t>of</a:t>
            </a:r>
            <a:r>
              <a:rPr lang="zh-CN" altLang="zh-CN" sz="3000" b="1" dirty="0" smtClean="0"/>
              <a:t>同其后的名词构成介词短语，修饰</a:t>
            </a:r>
            <a:r>
              <a:rPr lang="en-US" altLang="zh-CN" sz="3000" b="1" dirty="0" smtClean="0"/>
              <a:t>“(the) number”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23" y="4070839"/>
            <a:ext cx="11761177" cy="212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“the number of</a:t>
            </a:r>
            <a:r>
              <a:rPr lang="zh-CN" altLang="zh-CN" sz="3000" b="1" dirty="0" smtClean="0"/>
              <a:t>＋可数名词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作主语时，谓语动词用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；</a:t>
            </a:r>
            <a:r>
              <a:rPr lang="en-US" altLang="zh-CN" sz="3000" b="1" dirty="0" smtClean="0"/>
              <a:t>a number of(</a:t>
            </a:r>
            <a:r>
              <a:rPr lang="zh-CN" altLang="zh-CN" sz="3000" b="1" dirty="0" smtClean="0"/>
              <a:t>＝</a:t>
            </a:r>
            <a:r>
              <a:rPr lang="en-US" altLang="zh-CN" sz="3000" b="1" dirty="0" smtClean="0"/>
              <a:t>many)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许多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 </a:t>
            </a:r>
            <a:r>
              <a:rPr lang="en-US" altLang="zh-CN" sz="3000" b="1" dirty="0" smtClean="0"/>
              <a:t>“a number of</a:t>
            </a:r>
            <a:r>
              <a:rPr lang="zh-CN" altLang="zh-CN" sz="3000" b="1" dirty="0" smtClean="0"/>
              <a:t>＋可数名词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作主语时，谓语动词用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192" y="4974200"/>
            <a:ext cx="987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单数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3832" y="1994848"/>
            <a:ext cx="68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18328" y="1930976"/>
            <a:ext cx="199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的数量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3224" y="4290128"/>
            <a:ext cx="1060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8000" y="5640120"/>
            <a:ext cx="1060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8152" y="5705856"/>
            <a:ext cx="1060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95281" y="16280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292" y="940776"/>
            <a:ext cx="111993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齐齐哈尔</a:t>
            </a:r>
            <a:r>
              <a:rPr lang="en-US" altLang="zh-CN" sz="3000" b="1" dirty="0" smtClean="0"/>
              <a:t>   A number of visitors________ visiting the West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Lake and the number of the visitors________ increasing.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are; is     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is; are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are; are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is; is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026" y="3691362"/>
            <a:ext cx="109087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考查主谓一致。句意：大量的游客正在参观西湖，游客的数量正在增长。</a:t>
            </a:r>
            <a:r>
              <a:rPr lang="en-US" altLang="zh-CN" sz="2600" b="1" dirty="0" smtClean="0"/>
              <a:t>a number of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许多，大量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，后接可数名词复数作主语时，谓语动词用复数；</a:t>
            </a:r>
            <a:r>
              <a:rPr lang="en-US" altLang="zh-CN" sz="2600" b="1" dirty="0" smtClean="0"/>
              <a:t>the number of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的数量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，后接可数名词复数作主语时，谓语动词用单数。故选</a:t>
            </a:r>
            <a:r>
              <a:rPr lang="en-US" altLang="zh-CN" sz="2600" b="1" dirty="0" smtClean="0"/>
              <a:t>A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09467" y="111503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5743" y="137983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34862" y="1374821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56804" y="1831668"/>
            <a:ext cx="988976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   </a:t>
            </a:r>
            <a:r>
              <a:rPr lang="en-US" altLang="zh-CN" sz="3000" b="1" dirty="0" smtClean="0"/>
              <a:t>My school has fewer weeks off for the summer holiday than Daniel's.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我的学校比丹尼尔的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学校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暑假少放几周假。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4153" y="162806"/>
            <a:ext cx="8395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14153" y="162806"/>
            <a:ext cx="8395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714" y="1399529"/>
            <a:ext cx="1077936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off</a:t>
            </a:r>
            <a:r>
              <a:rPr lang="zh-CN" altLang="zh-CN" sz="3000" b="1" dirty="0" smtClean="0"/>
              <a:t>为副词，意为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休息，休假，不工作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have (some time) off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休息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一段时间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；放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一段时间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假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，通常把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放在</a:t>
            </a:r>
            <a:r>
              <a:rPr lang="en-US" altLang="zh-CN" sz="3000" b="1" dirty="0" smtClean="0"/>
              <a:t>have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off</a:t>
            </a:r>
            <a:r>
              <a:rPr lang="zh-CN" altLang="zh-CN" sz="3000" b="1" dirty="0" smtClean="0"/>
              <a:t>之间，</a:t>
            </a:r>
            <a:r>
              <a:rPr lang="en-US" altLang="zh-CN" sz="3000" b="1" dirty="0" smtClean="0"/>
              <a:t>have</a:t>
            </a:r>
            <a:r>
              <a:rPr lang="zh-CN" altLang="zh-CN" sz="3000" b="1" dirty="0" smtClean="0"/>
              <a:t>可用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替代。</a:t>
            </a:r>
            <a:r>
              <a:rPr lang="en-US" altLang="zh-CN" sz="3000" b="1" dirty="0" smtClean="0"/>
              <a:t>“give </a:t>
            </a:r>
            <a:r>
              <a:rPr lang="en-US" altLang="zh-CN" sz="3000" b="1" dirty="0" err="1" smtClean="0"/>
              <a:t>sb</a:t>
            </a:r>
            <a:r>
              <a:rPr lang="zh-CN" altLang="zh-CN" sz="3000" b="1" dirty="0" smtClean="0"/>
              <a:t>＋一段时间＋</a:t>
            </a:r>
            <a:r>
              <a:rPr lang="en-US" altLang="zh-CN" sz="3000" b="1" dirty="0" smtClean="0"/>
              <a:t>off”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给某人放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一段时间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假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boss will give the workers three days off.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老板将给工人们放三天假。</a:t>
            </a:r>
            <a:endParaRPr lang="zh-CN" altLang="en-US" sz="3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509017" y="2930562"/>
            <a:ext cx="798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1433" y="2964090"/>
            <a:ext cx="96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时间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14153" y="162806"/>
            <a:ext cx="8395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529" y="1331259"/>
            <a:ext cx="10366130" cy="4613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off</a:t>
            </a: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，还可以译为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距离；离开；关掉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停止；从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落下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等。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You must be off soon.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你必须很快离开。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Suddenly John fell off the  tree.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突然约翰从树上掉了下来。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92961" y="1495313"/>
            <a:ext cx="105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副词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33025" y="153662"/>
            <a:ext cx="8257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8370" y="16020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722982" y="159565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145" y="2509532"/>
            <a:ext cx="114915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完成这次艰巨的任务之后，杰克决定休假一周。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After finishing the hard task, Jack decided _________________. 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86800" y="3374136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have a week off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58705" y="190238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128" y="4334960"/>
            <a:ext cx="1129284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考查动词短语的辨析</a:t>
            </a:r>
            <a:r>
              <a:rPr lang="zh-CN" altLang="zh-CN" sz="2600" b="1" dirty="0" smtClean="0"/>
              <a:t>。</a:t>
            </a:r>
            <a:r>
              <a:rPr lang="en-US" altLang="zh-CN" sz="2600" b="1" dirty="0" smtClean="0"/>
              <a:t>turn off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关掉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hear from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收到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的来信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/>
              <a:t>join in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加入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look after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照顾，照料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。根据句意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约翰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电视，帮助他母亲做家务。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可知答案为</a:t>
            </a:r>
            <a:r>
              <a:rPr lang="en-US" altLang="zh-CN" sz="2600" b="1" dirty="0" smtClean="0"/>
              <a:t>A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385" y="1283677"/>
            <a:ext cx="109376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天津</a:t>
            </a:r>
            <a:r>
              <a:rPr lang="en-US" altLang="zh-CN" sz="3000" b="1" dirty="0" smtClean="0"/>
              <a:t>  John ________ the TV and helped his mother with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the housework.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turned off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heard from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joined in 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looked after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84862" y="146734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5906" y="3095871"/>
            <a:ext cx="1153438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at most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，相当于</a:t>
            </a:r>
            <a:r>
              <a:rPr lang="en-US" altLang="zh-CN" sz="3000" b="1" dirty="0" smtClean="0"/>
              <a:t>not more than</a:t>
            </a:r>
            <a:r>
              <a:rPr lang="zh-CN" altLang="zh-CN" sz="3000" b="1" dirty="0" smtClean="0"/>
              <a:t>，与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相对。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487622" y="1247533"/>
            <a:ext cx="9087201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   </a:t>
            </a:r>
            <a:r>
              <a:rPr lang="en-US" altLang="zh-CN" sz="3000" b="1" dirty="0" smtClean="0"/>
              <a:t>I have only half an hour for my hobbies at most.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我至多仅花半小时在我的业余爱好上。</a:t>
            </a:r>
          </a:p>
        </p:txBody>
      </p:sp>
      <p:sp>
        <p:nvSpPr>
          <p:cNvPr id="5" name="矩形 4"/>
          <p:cNvSpPr/>
          <p:nvPr/>
        </p:nvSpPr>
        <p:spPr>
          <a:xfrm>
            <a:off x="1003841" y="17195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7777" y="3302860"/>
            <a:ext cx="95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至多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89579" y="3302859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least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2705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8031" y="128016"/>
            <a:ext cx="10288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48521" y="1758461"/>
          <a:ext cx="10698480" cy="4800600"/>
        </p:xfrm>
        <a:graphic>
          <a:graphicData uri="http://schemas.openxmlformats.org/drawingml/2006/table">
            <a:tbl>
              <a:tblPr/>
              <a:tblGrid>
                <a:gridCol w="121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57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花费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时间或金钱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国际象棋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自始至终，从头到尾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每日的，日常的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天，日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每周的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周，星期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快的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快地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真实的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真地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82147" y="1033976"/>
            <a:ext cx="3611733" cy="675005"/>
            <a:chOff x="183" y="1646"/>
            <a:chExt cx="4986" cy="1063"/>
          </a:xfrm>
        </p:grpSpPr>
        <p:pic>
          <p:nvPicPr>
            <p:cNvPr id="19" name="图片 1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20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568626" y="5983941"/>
            <a:ext cx="1433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really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3753" y="1907931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spend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33553" y="2593731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chess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08531" y="3297116"/>
            <a:ext cx="1240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through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58962" y="3938954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daily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513276" y="3956021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day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0838" y="4607169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weekly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65831" y="466871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week</a:t>
            </a: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12577" y="5319346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quick</a:t>
            </a:r>
            <a:endParaRPr lang="zh-CN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257791" y="5291935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quickly</a:t>
            </a:r>
            <a:endParaRPr lang="zh-CN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25297" y="6004629"/>
            <a:ext cx="69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real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03841" y="17195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47" y="1566376"/>
            <a:ext cx="110431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2.2017·</a:t>
            </a:r>
            <a:r>
              <a:rPr lang="zh-CN" altLang="zh-CN" sz="3000" b="1" dirty="0" smtClean="0"/>
              <a:t>白银</a:t>
            </a:r>
            <a:r>
              <a:rPr lang="en-US" altLang="zh-CN" sz="3000" b="1" dirty="0" smtClean="0"/>
              <a:t>  </a:t>
            </a:r>
            <a:r>
              <a:rPr lang="zh-CN" altLang="zh-CN" sz="3000" b="1" dirty="0" smtClean="0"/>
              <a:t>你至少要花半个小时才能到达那里。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It will take you ________________ half an hour to get there.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39635" y="2410789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least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4360" y="2805725"/>
            <a:ext cx="1060240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look through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</a:t>
            </a:r>
            <a:r>
              <a:rPr lang="zh-CN" altLang="zh-CN" sz="3000" b="1" dirty="0" smtClean="0"/>
              <a:t>，快速查看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487622" y="1247533"/>
            <a:ext cx="743254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   </a:t>
            </a:r>
            <a:r>
              <a:rPr lang="en-US" altLang="zh-CN" sz="3000" b="1" dirty="0" smtClean="0"/>
              <a:t>I looked through the questions quickly.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我快速地浏览了问题。</a:t>
            </a:r>
          </a:p>
        </p:txBody>
      </p:sp>
      <p:sp>
        <p:nvSpPr>
          <p:cNvPr id="5" name="矩形 4"/>
          <p:cNvSpPr/>
          <p:nvPr/>
        </p:nvSpPr>
        <p:spPr>
          <a:xfrm>
            <a:off x="1003841" y="17195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4064" y="304495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浏览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270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58705" y="190238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3723" y="1354015"/>
            <a:ext cx="8097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look</a:t>
            </a:r>
            <a:r>
              <a:rPr lang="zh-CN" altLang="zh-CN" sz="3000" b="1" dirty="0" smtClean="0"/>
              <a:t>的常用短语：</a:t>
            </a:r>
            <a:endParaRPr lang="zh-CN" altLang="en-US" sz="3000" b="1" dirty="0"/>
          </a:p>
        </p:txBody>
      </p:sp>
      <p:pic>
        <p:nvPicPr>
          <p:cNvPr id="8" name="图片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4985" y="2453639"/>
            <a:ext cx="7580003" cy="317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58705" y="190238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128" y="4334960"/>
            <a:ext cx="1129284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考查动词短语辨析</a:t>
            </a:r>
            <a:r>
              <a:rPr lang="zh-CN" altLang="zh-CN" sz="2600" b="1" dirty="0" smtClean="0"/>
              <a:t>。</a:t>
            </a:r>
            <a:r>
              <a:rPr lang="en-US" altLang="zh-CN" sz="2600" b="1" dirty="0" smtClean="0"/>
              <a:t>look like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看起来像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look after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照顾，照料”；</a:t>
            </a:r>
            <a:r>
              <a:rPr lang="en-US" altLang="zh-CN" sz="2600" b="1" dirty="0" smtClean="0"/>
              <a:t>look around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环顾四周</a:t>
            </a:r>
            <a:r>
              <a:rPr lang="en-US" altLang="zh-CN" sz="2600" b="1" dirty="0" smtClean="0"/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look through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浏览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。根据句意</a:t>
            </a:r>
            <a:r>
              <a:rPr lang="en-US" altLang="zh-CN" sz="2600" b="1" dirty="0" smtClean="0"/>
              <a:t>“4G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网络使我们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信息更容易、更快。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可知答案为</a:t>
            </a:r>
            <a:r>
              <a:rPr lang="en-US" altLang="zh-CN" sz="2600" b="1" dirty="0" smtClean="0"/>
              <a:t>D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215" y="1406769"/>
            <a:ext cx="115237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乌鲁木齐</a:t>
            </a:r>
            <a:r>
              <a:rPr lang="en-US" altLang="zh-CN" sz="3000" b="1" dirty="0" smtClean="0"/>
              <a:t>  4G Internet makes it possible for us to _______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the information easily and quickly.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look like      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look after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look around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look through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533888" y="15910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81415" y="999499"/>
          <a:ext cx="10945300" cy="5486400"/>
        </p:xfrm>
        <a:graphic>
          <a:graphicData uri="http://schemas.openxmlformats.org/drawingml/2006/table">
            <a:tbl>
              <a:tblPr/>
              <a:tblGrid>
                <a:gridCol w="79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4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休息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一段时间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，放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一段时间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假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起初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最多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浏览，快速查看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5.spend time (in) doing/on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6.keep (on) doing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7.have a monthly test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8.do morning exercises 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031273" y="17195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3248" y="5888736"/>
            <a:ext cx="140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做早操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1097280"/>
            <a:ext cx="2842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have (some time) off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80360" y="1856232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first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44368" y="2569464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most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09744" y="3227832"/>
            <a:ext cx="1881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look through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28232" y="3849624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花时间做某事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74336" y="4599432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继续、重复做某事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66944" y="530352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举行月考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6112" y="1073540"/>
          <a:ext cx="11530584" cy="5486400"/>
        </p:xfrm>
        <a:graphic>
          <a:graphicData uri="http://schemas.openxmlformats.org/drawingml/2006/table">
            <a:tbl>
              <a:tblPr/>
              <a:tblGrid>
                <a:gridCol w="52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我的学校比丹尼尔的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学校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暑假少放几周假。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 school _______________  for the summer holiday than Daniel's.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我至多仅花半小时在我的业余爱好上。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have only half an hour for my hobbies _________________.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我快速地浏览了问题。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__________________ the questions quickly.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我还坚持用英语写我的日常生活。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also __________________ in English about my daily life.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1076993" y="12623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7168" y="5971032"/>
            <a:ext cx="198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keep writing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3784" y="1865376"/>
            <a:ext cx="2735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has fewer weeks off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64424" y="3227832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most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590288"/>
            <a:ext cx="218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looked through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766" y="205291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8632" y="2039112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0743" y="2667857"/>
            <a:ext cx="6349815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133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 </a:t>
            </a:r>
            <a:r>
              <a:rPr lang="en-US" altLang="zh-CN" sz="3000" b="1" dirty="0" smtClean="0"/>
              <a:t>spend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花费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时间或金钱</a:t>
            </a:r>
            <a:r>
              <a:rPr lang="en-US" altLang="zh-CN" sz="3000" b="1" dirty="0" smtClean="0"/>
              <a:t>)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31857" y="12623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10"/>
          <p:cNvGrpSpPr/>
          <p:nvPr/>
        </p:nvGrpSpPr>
        <p:grpSpPr>
          <a:xfrm>
            <a:off x="77470" y="966650"/>
            <a:ext cx="4431030" cy="845185"/>
            <a:chOff x="77470" y="894080"/>
            <a:chExt cx="4431030" cy="845185"/>
          </a:xfrm>
        </p:grpSpPr>
        <p:pic>
          <p:nvPicPr>
            <p:cNvPr id="12" name="图片 11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0" y="894080"/>
              <a:ext cx="4431030" cy="845185"/>
            </a:xfrm>
            <a:prstGeom prst="rect">
              <a:avLst/>
            </a:prstGeom>
          </p:spPr>
        </p:pic>
        <p:sp>
          <p:nvSpPr>
            <p:cNvPr id="13" name="文本框 2"/>
            <p:cNvSpPr txBox="1"/>
            <p:nvPr/>
          </p:nvSpPr>
          <p:spPr>
            <a:xfrm>
              <a:off x="746760" y="1064895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05982" y="3145698"/>
            <a:ext cx="11219543" cy="28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How much time do students </a:t>
            </a:r>
            <a:r>
              <a:rPr lang="en-US" altLang="zh-CN" sz="3000" b="1" i="1" dirty="0" smtClean="0"/>
              <a:t>spend</a:t>
            </a:r>
            <a:r>
              <a:rPr lang="en-US" altLang="zh-CN" sz="3000" b="1" dirty="0" smtClean="0"/>
              <a:t> on homework every day?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学生们每天花多少时间在家庭作业上？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</a:t>
            </a:r>
            <a:r>
              <a:rPr lang="en-US" altLang="zh-CN" sz="3000" b="1" i="1" dirty="0" smtClean="0"/>
              <a:t>spent</a:t>
            </a:r>
            <a:r>
              <a:rPr lang="en-US" altLang="zh-CN" sz="3000" b="1" dirty="0" smtClean="0"/>
              <a:t> ten </a:t>
            </a:r>
            <a:r>
              <a:rPr lang="en-US" altLang="zh-CN" sz="3000" b="1" i="1" dirty="0" err="1" smtClean="0"/>
              <a:t>yuan</a:t>
            </a:r>
            <a:r>
              <a:rPr lang="en-US" altLang="zh-CN" sz="3000" b="1" dirty="0" smtClean="0"/>
              <a:t> buying this pen.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我花了十元钱买了这支钢笔。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399" y="5937732"/>
            <a:ext cx="11292114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spend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动词，其过去式为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5616" y="6123432"/>
            <a:ext cx="1100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84576" y="6120384"/>
            <a:ext cx="98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14" grpId="0"/>
      <p:bldP spid="10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5124" y="873843"/>
            <a:ext cx="10891857" cy="73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spend, take, cost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pay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6409" y="11708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65528" y="1618662"/>
          <a:ext cx="11305149" cy="5004000"/>
        </p:xfrm>
        <a:graphic>
          <a:graphicData uri="http://schemas.openxmlformats.org/drawingml/2006/table">
            <a:tbl>
              <a:tblPr/>
              <a:tblGrid>
                <a:gridCol w="1123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意义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spend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花费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时间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金钱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主语是</a:t>
                      </a:r>
                      <a:r>
                        <a:rPr lang="en-US" sz="3000" b="1" i="0" kern="100" baseline="0" dirty="0"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，宾语可以是钱、精力、时间等词，常用句型：</a:t>
                      </a:r>
                      <a:r>
                        <a:rPr lang="zh-CN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0" kern="100" baseline="0" dirty="0" err="1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spends some money/time ____________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；</a:t>
                      </a:r>
                      <a:r>
                        <a:rPr lang="zh-CN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0" kern="100" baseline="0" dirty="0" err="1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spends some money/time ________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+mn-lt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take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花费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时间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主语为事或物，常用句型：</a:t>
                      </a:r>
                      <a:r>
                        <a:rPr lang="zh-CN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It takes </a:t>
                      </a:r>
                      <a:r>
                        <a:rPr lang="en-US" sz="3000" b="1" i="0" kern="100" baseline="0" dirty="0" err="1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some time to do </a:t>
                      </a:r>
                      <a:r>
                        <a:rPr lang="en-US" sz="3000" b="1" i="0" kern="100" baseline="0" dirty="0" err="1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其中</a:t>
                      </a:r>
                      <a:r>
                        <a:rPr lang="en-US" sz="3000" b="1" i="0" kern="100" baseline="0" dirty="0">
                          <a:latin typeface="+mn-lt"/>
                          <a:cs typeface="Courier New" panose="02070309020205020404"/>
                        </a:rPr>
                        <a:t>it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作</a:t>
                      </a:r>
                      <a:r>
                        <a:rPr lang="en-US" sz="3000" b="1" i="0" kern="100" baseline="0" dirty="0"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主语</a:t>
                      </a:r>
                      <a:r>
                        <a:rPr lang="en-US" sz="3000" b="1" i="0" kern="100" baseline="0" dirty="0">
                          <a:latin typeface="+mn-lt"/>
                          <a:cs typeface="Courier New" panose="02070309020205020404"/>
                        </a:rPr>
                        <a:t>)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+mn-lt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66267" y="2418319"/>
            <a:ext cx="69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9394" y="3737386"/>
            <a:ext cx="2005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(in) doing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0908" y="4508709"/>
            <a:ext cx="116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on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8921" y="5908279"/>
            <a:ext cx="97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95281" y="16280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85336" y="1908809"/>
          <a:ext cx="11305149" cy="3632400"/>
        </p:xfrm>
        <a:graphic>
          <a:graphicData uri="http://schemas.openxmlformats.org/drawingml/2006/table">
            <a:tbl>
              <a:tblPr/>
              <a:tblGrid>
                <a:gridCol w="1123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意义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cost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花费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金钱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主语为</a:t>
                      </a:r>
                      <a:r>
                        <a:rPr lang="en-US" sz="3000" b="1" i="0" kern="100" baseline="0" dirty="0"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，常用句型：</a:t>
                      </a:r>
                      <a:r>
                        <a:rPr lang="zh-CN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0" kern="100" baseline="0" dirty="0" err="1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costs </a:t>
                      </a:r>
                      <a:r>
                        <a:rPr lang="en-US" sz="3000" b="1" i="0" kern="100" baseline="0" dirty="0" err="1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some money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+mn-lt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pay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付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钱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主语为</a:t>
                      </a:r>
                      <a:r>
                        <a:rPr lang="en-US" sz="3000" b="1" i="0" kern="100" baseline="0" dirty="0"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，常用句型：</a:t>
                      </a:r>
                      <a:r>
                        <a:rPr lang="zh-CN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0" kern="100" baseline="0" dirty="0" err="1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3000" b="1" i="0" kern="100" baseline="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 pays some money for </a:t>
                      </a:r>
                      <a:r>
                        <a:rPr lang="en-US" sz="3000" b="1" i="0" kern="100" baseline="0" dirty="0" err="1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zh-CN" sz="3000" b="1" i="0" kern="100" baseline="0" dirty="0">
                          <a:latin typeface="+mn-lt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+mn-lt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01549" y="4169843"/>
            <a:ext cx="69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0230" y="2723298"/>
            <a:ext cx="1453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事或物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2884" y="11376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737496" y="113120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1473" y="4211847"/>
            <a:ext cx="1129184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考查动词辨析</a:t>
            </a:r>
            <a:r>
              <a:rPr lang="zh-CN" altLang="zh-CN" sz="2600" b="1" dirty="0" smtClean="0"/>
              <a:t>。</a:t>
            </a:r>
            <a:r>
              <a:rPr lang="en-US" altLang="zh-CN" sz="2600" b="1" dirty="0" smtClean="0"/>
              <a:t>spend</a:t>
            </a:r>
            <a:r>
              <a:rPr lang="zh-CN" altLang="zh-CN" sz="2600" b="1" dirty="0" smtClean="0"/>
              <a:t>，</a:t>
            </a:r>
            <a:r>
              <a:rPr lang="en-US" altLang="zh-CN" sz="2600" b="1" dirty="0" smtClean="0"/>
              <a:t>take</a:t>
            </a:r>
            <a:r>
              <a:rPr lang="zh-CN" altLang="zh-CN" sz="2600" b="1" dirty="0" smtClean="0"/>
              <a:t>，</a:t>
            </a:r>
            <a:r>
              <a:rPr lang="en-US" altLang="zh-CN" sz="2600" b="1" dirty="0" smtClean="0"/>
              <a:t>cost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和</a:t>
            </a:r>
            <a:r>
              <a:rPr lang="en-US" altLang="zh-CN" sz="2600" b="1" dirty="0" smtClean="0"/>
              <a:t>pay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都有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花费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之意</a:t>
            </a:r>
            <a:r>
              <a:rPr lang="zh-CN" altLang="zh-CN" sz="2600" b="1" dirty="0" smtClean="0"/>
              <a:t>，</a:t>
            </a:r>
            <a:r>
              <a:rPr lang="en-US" altLang="zh-CN" sz="2600" b="1" dirty="0" smtClean="0"/>
              <a:t>cost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和</a:t>
            </a:r>
            <a:r>
              <a:rPr lang="en-US" altLang="zh-CN" sz="2600" b="1" dirty="0" smtClean="0"/>
              <a:t>pay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只跟金钱有关。故排除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和</a:t>
            </a:r>
            <a:r>
              <a:rPr lang="en-US" altLang="zh-CN" sz="2600" b="1" dirty="0" smtClean="0"/>
              <a:t>D</a:t>
            </a:r>
            <a:r>
              <a:rPr lang="zh-CN" altLang="zh-CN" sz="2600" b="1" dirty="0" smtClean="0"/>
              <a:t>，</a:t>
            </a:r>
            <a:r>
              <a:rPr lang="en-US" altLang="zh-CN" sz="2600" b="1" dirty="0" smtClean="0"/>
              <a:t>take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只指花费时间，常用句型</a:t>
            </a:r>
            <a:r>
              <a:rPr lang="zh-CN" altLang="zh-CN" sz="2600" b="1" dirty="0" smtClean="0"/>
              <a:t>：</a:t>
            </a:r>
            <a:r>
              <a:rPr lang="en-US" altLang="zh-CN" sz="2600" b="1" dirty="0" smtClean="0"/>
              <a:t>It takes </a:t>
            </a:r>
            <a:r>
              <a:rPr lang="en-US" altLang="zh-CN" sz="2600" b="1" dirty="0" err="1" smtClean="0"/>
              <a:t>sb</a:t>
            </a:r>
            <a:r>
              <a:rPr lang="en-US" altLang="zh-CN" sz="2600" b="1" dirty="0" smtClean="0"/>
              <a:t> some time to do </a:t>
            </a:r>
            <a:r>
              <a:rPr lang="en-US" altLang="zh-CN" sz="2600" b="1" dirty="0" err="1" smtClean="0"/>
              <a:t>sth</a:t>
            </a:r>
            <a:r>
              <a:rPr lang="zh-CN" altLang="zh-CN" sz="2600" b="1" dirty="0" smtClean="0"/>
              <a:t>，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故可排除</a:t>
            </a:r>
            <a:r>
              <a:rPr lang="en-US" altLang="zh-CN" sz="2600" b="1" dirty="0" smtClean="0"/>
              <a:t>B</a:t>
            </a:r>
            <a:r>
              <a:rPr lang="zh-CN" altLang="zh-CN" sz="2600" b="1" dirty="0" smtClean="0"/>
              <a:t>。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此题考查句型</a:t>
            </a:r>
            <a:r>
              <a:rPr lang="zh-CN" altLang="zh-CN" sz="2600" b="1" dirty="0" smtClean="0"/>
              <a:t>：</a:t>
            </a:r>
            <a:r>
              <a:rPr lang="en-US" altLang="zh-CN" sz="2600" b="1" dirty="0" err="1" smtClean="0"/>
              <a:t>sb</a:t>
            </a:r>
            <a:r>
              <a:rPr lang="en-US" altLang="zh-CN" sz="2600" b="1" dirty="0" smtClean="0"/>
              <a:t> spends some time(in) doing </a:t>
            </a:r>
            <a:r>
              <a:rPr lang="en-US" altLang="zh-CN" sz="2600" b="1" dirty="0" err="1" smtClean="0"/>
              <a:t>sth</a:t>
            </a:r>
            <a:r>
              <a:rPr lang="zh-CN" altLang="zh-CN" sz="2600" b="1" dirty="0" smtClean="0"/>
              <a:t>，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花费时间做某事”。故选</a:t>
            </a:r>
            <a:r>
              <a:rPr lang="en-US" altLang="zh-CN" sz="2600" b="1" dirty="0" smtClean="0"/>
              <a:t>A</a:t>
            </a:r>
            <a:r>
              <a:rPr lang="zh-CN" altLang="zh-CN" sz="2600" b="1" dirty="0" smtClean="0"/>
              <a:t>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600" dirty="0"/>
          </a:p>
        </p:txBody>
      </p:sp>
      <p:sp>
        <p:nvSpPr>
          <p:cNvPr id="9" name="矩形 8"/>
          <p:cNvSpPr/>
          <p:nvPr/>
        </p:nvSpPr>
        <p:spPr>
          <a:xfrm>
            <a:off x="1104425" y="144518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423" y="1828800"/>
            <a:ext cx="1067386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云南</a:t>
            </a:r>
            <a:r>
              <a:rPr lang="en-US" altLang="zh-CN" sz="3000" b="1" dirty="0" smtClean="0"/>
              <a:t>  You'd better ________ more time talking with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your parents so that they can understand you better.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spend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take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cost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pay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57676" y="201114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68433" y="181094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224" y="4160520"/>
            <a:ext cx="10917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(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短语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)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辨析。句意：你知道玛丽买这些书总共花了多少钱吗？它们仅仅花了</a:t>
            </a:r>
            <a:r>
              <a:rPr lang="en-US" altLang="zh-CN" sz="2600" b="1" dirty="0" smtClean="0"/>
              <a:t>200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元。此题考查句型</a:t>
            </a:r>
            <a:r>
              <a:rPr lang="zh-CN" altLang="zh-CN" sz="2600" b="1" dirty="0" smtClean="0"/>
              <a:t>：</a:t>
            </a:r>
            <a:r>
              <a:rPr lang="en-US" altLang="zh-CN" sz="2600" b="1" dirty="0" err="1" smtClean="0"/>
              <a:t>sb</a:t>
            </a:r>
            <a:r>
              <a:rPr lang="en-US" altLang="zh-CN" sz="2600" b="1" dirty="0" smtClean="0"/>
              <a:t> pays some money for </a:t>
            </a:r>
            <a:r>
              <a:rPr lang="en-US" altLang="zh-CN" sz="2600" b="1" dirty="0" err="1" smtClean="0"/>
              <a:t>sth</a:t>
            </a:r>
            <a:r>
              <a:rPr lang="en-US" altLang="zh-CN" sz="2600" b="1" dirty="0" smtClean="0"/>
              <a:t>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某人花钱买某物</a:t>
            </a:r>
            <a:r>
              <a:rPr lang="zh-CN" altLang="zh-CN" sz="2600" b="1" dirty="0" smtClean="0"/>
              <a:t>；</a:t>
            </a:r>
            <a:r>
              <a:rPr lang="en-US" altLang="zh-CN" sz="2600" b="1" dirty="0" err="1" smtClean="0"/>
              <a:t>sth</a:t>
            </a:r>
            <a:r>
              <a:rPr lang="en-US" altLang="zh-CN" sz="2600" b="1" dirty="0" smtClean="0"/>
              <a:t> costs </a:t>
            </a:r>
            <a:r>
              <a:rPr lang="en-US" altLang="zh-CN" sz="2600" b="1" dirty="0" err="1" smtClean="0"/>
              <a:t>sb</a:t>
            </a:r>
            <a:r>
              <a:rPr lang="en-US" altLang="zh-CN" sz="2600" b="1" dirty="0" smtClean="0"/>
              <a:t> some money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某物花了某人多少钱。句中的</a:t>
            </a:r>
            <a:r>
              <a:rPr lang="en-US" altLang="zh-CN" sz="2600" b="1" dirty="0" smtClean="0"/>
              <a:t>“they 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指代</a:t>
            </a:r>
            <a:r>
              <a:rPr lang="en-US" altLang="zh-CN" sz="2600" b="1" dirty="0" smtClean="0"/>
              <a:t>“these books”</a:t>
            </a:r>
            <a:r>
              <a:rPr lang="zh-CN" altLang="zh-CN" sz="2600" b="1" dirty="0" smtClean="0"/>
              <a:t>。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故选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954" y="1160585"/>
            <a:ext cx="112717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黔西南</a:t>
            </a:r>
            <a:r>
              <a:rPr lang="en-US" altLang="zh-CN" sz="3000" b="1" dirty="0" smtClean="0"/>
              <a:t>  Do you know how much Mary ________ all these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books? They ________ only 200 </a:t>
            </a:r>
            <a:r>
              <a:rPr lang="en-US" altLang="zh-CN" sz="3000" b="1" i="1" dirty="0" err="1" smtClean="0"/>
              <a:t>yuan</a:t>
            </a:r>
            <a:r>
              <a:rPr lang="en-US" altLang="zh-CN" sz="3000" b="1" i="1" dirty="0" smtClean="0"/>
              <a:t>!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spent; cost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paid for; spent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paid for; cost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cost; spent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24988" y="137052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1768</Words>
  <Application>Microsoft Office PowerPoint</Application>
  <PresentationFormat>宽屏</PresentationFormat>
  <Paragraphs>199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DA34C342D34B432486AFEA2F9EADBEEC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