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0" r:id="rId19"/>
    <p:sldId id="27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  <p15:guide id="7" orient="horz" pos="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0A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0A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53514" b="50181"/>
          <a:stretch>
            <a:fillRect/>
          </a:stretch>
        </p:blipFill>
        <p:spPr>
          <a:xfrm>
            <a:off x="0" y="573638"/>
            <a:ext cx="2533441" cy="2918174"/>
          </a:xfrm>
          <a:custGeom>
            <a:avLst/>
            <a:gdLst>
              <a:gd name="connsiteX0" fmla="*/ 0 w 2533441"/>
              <a:gd name="connsiteY0" fmla="*/ 0 h 2918174"/>
              <a:gd name="connsiteX1" fmla="*/ 2533441 w 2533441"/>
              <a:gd name="connsiteY1" fmla="*/ 1469395 h 2918174"/>
              <a:gd name="connsiteX2" fmla="*/ 35547 w 2533441"/>
              <a:gd name="connsiteY2" fmla="*/ 2918174 h 2918174"/>
              <a:gd name="connsiteX3" fmla="*/ 0 w 2533441"/>
              <a:gd name="connsiteY3" fmla="*/ 2897556 h 2918174"/>
              <a:gd name="connsiteX4" fmla="*/ 0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0" y="0"/>
                </a:moveTo>
                <a:lnTo>
                  <a:pt x="2533441" y="1469395"/>
                </a:lnTo>
                <a:lnTo>
                  <a:pt x="35547" y="2918174"/>
                </a:lnTo>
                <a:lnTo>
                  <a:pt x="0" y="28975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5875" r="52536" b="26542"/>
          <a:stretch>
            <a:fillRect/>
          </a:stretch>
        </p:blipFill>
        <p:spPr>
          <a:xfrm>
            <a:off x="189585" y="2089280"/>
            <a:ext cx="2430164" cy="2787269"/>
          </a:xfrm>
          <a:custGeom>
            <a:avLst/>
            <a:gdLst>
              <a:gd name="connsiteX0" fmla="*/ 2408700 w 2430164"/>
              <a:gd name="connsiteY0" fmla="*/ 0 h 2787269"/>
              <a:gd name="connsiteX1" fmla="*/ 2430164 w 2430164"/>
              <a:gd name="connsiteY1" fmla="*/ 2787269 h 2787269"/>
              <a:gd name="connsiteX2" fmla="*/ 0 w 2430164"/>
              <a:gd name="connsiteY2" fmla="*/ 1402672 h 2787269"/>
              <a:gd name="connsiteX3" fmla="*/ 2408700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408700" y="0"/>
                </a:moveTo>
                <a:lnTo>
                  <a:pt x="2430164" y="2787269"/>
                </a:lnTo>
                <a:lnTo>
                  <a:pt x="0" y="1402672"/>
                </a:lnTo>
                <a:lnTo>
                  <a:pt x="240870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6634" r="25915" b="28112"/>
          <a:stretch>
            <a:fillRect/>
          </a:stretch>
        </p:blipFill>
        <p:spPr>
          <a:xfrm>
            <a:off x="2682920" y="2133760"/>
            <a:ext cx="2285194" cy="2650824"/>
          </a:xfrm>
          <a:custGeom>
            <a:avLst/>
            <a:gdLst>
              <a:gd name="connsiteX0" fmla="*/ 0 w 2285194"/>
              <a:gd name="connsiteY0" fmla="*/ 0 h 2650824"/>
              <a:gd name="connsiteX1" fmla="*/ 2285194 w 2285194"/>
              <a:gd name="connsiteY1" fmla="*/ 1325412 h 2650824"/>
              <a:gd name="connsiteX2" fmla="*/ 0 w 2285194"/>
              <a:gd name="connsiteY2" fmla="*/ 2650824 h 2650824"/>
              <a:gd name="connsiteX3" fmla="*/ 0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0" y="0"/>
                </a:moveTo>
                <a:lnTo>
                  <a:pt x="2285194" y="1325412"/>
                </a:lnTo>
                <a:lnTo>
                  <a:pt x="0" y="26508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9819" r="53514" b="363"/>
          <a:stretch>
            <a:fillRect/>
          </a:stretch>
        </p:blipFill>
        <p:spPr>
          <a:xfrm>
            <a:off x="0" y="3491812"/>
            <a:ext cx="2533441" cy="2918173"/>
          </a:xfrm>
          <a:custGeom>
            <a:avLst/>
            <a:gdLst>
              <a:gd name="connsiteX0" fmla="*/ 35547 w 2533441"/>
              <a:gd name="connsiteY0" fmla="*/ 0 h 2918173"/>
              <a:gd name="connsiteX1" fmla="*/ 2533441 w 2533441"/>
              <a:gd name="connsiteY1" fmla="*/ 1448777 h 2918173"/>
              <a:gd name="connsiteX2" fmla="*/ 0 w 2533441"/>
              <a:gd name="connsiteY2" fmla="*/ 2918173 h 2918173"/>
              <a:gd name="connsiteX3" fmla="*/ 0 w 2533441"/>
              <a:gd name="connsiteY3" fmla="*/ 20617 h 2918173"/>
              <a:gd name="connsiteX4" fmla="*/ 35547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35547" y="0"/>
                </a:moveTo>
                <a:lnTo>
                  <a:pt x="2533441" y="1448777"/>
                </a:lnTo>
                <a:lnTo>
                  <a:pt x="0" y="2918173"/>
                </a:lnTo>
                <a:lnTo>
                  <a:pt x="0" y="20617"/>
                </a:lnTo>
                <a:lnTo>
                  <a:pt x="35547" y="0"/>
                </a:lnTo>
                <a:close/>
              </a:path>
            </a:pathLst>
          </a:custGeom>
        </p:spPr>
      </p:pic>
      <p:sp>
        <p:nvSpPr>
          <p:cNvPr id="16" name="等腰三角形 15"/>
          <p:cNvSpPr/>
          <p:nvPr/>
        </p:nvSpPr>
        <p:spPr>
          <a:xfrm rot="16200000" flipH="1">
            <a:off x="869618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1165" flipH="1">
            <a:off x="612751" y="-95782"/>
            <a:ext cx="1307937" cy="1127532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922649" y="2120640"/>
            <a:ext cx="7136336" cy="2898513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0A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0A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7.1.3 </a:t>
                  </a:r>
                  <a:r>
                    <a:rPr lang="zh-CN" altLang="en-US" sz="5400" b="1" dirty="0">
                      <a:solidFill>
                        <a:srgbClr val="A0A0A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植树问题</a:t>
                  </a:r>
                </a:p>
              </p:txBody>
            </p:sp>
          </p:grpSp>
        </p:grpSp>
        <p:sp>
          <p:nvSpPr>
            <p:cNvPr id="2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植树问题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0A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27" name="等腰三角形 26"/>
          <p:cNvSpPr/>
          <p:nvPr/>
        </p:nvSpPr>
        <p:spPr>
          <a:xfrm rot="16200000" flipH="1">
            <a:off x="10617260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Box 6"/>
          <p:cNvSpPr txBox="1">
            <a:spLocks noChangeArrowheads="1"/>
          </p:cNvSpPr>
          <p:nvPr/>
        </p:nvSpPr>
        <p:spPr bwMode="auto">
          <a:xfrm>
            <a:off x="582805" y="1135272"/>
            <a:ext cx="1104313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圆形滑冰场的一周全长是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。如果沿着这一圈每隔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安装一盏灯，一共需要装几盏灯？</a:t>
            </a: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2009487" y="2985773"/>
            <a:ext cx="3836987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150÷15 = 10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（盏）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答：一共需要装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盏灯。</a:t>
            </a:r>
          </a:p>
        </p:txBody>
      </p:sp>
      <p:pic>
        <p:nvPicPr>
          <p:cNvPr id="158725" name="Picture 14" descr="未标题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96" y="2610914"/>
            <a:ext cx="33686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 bwMode="auto">
          <a:xfrm>
            <a:off x="660400" y="2080191"/>
            <a:ext cx="2698175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P108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973873" y="2478908"/>
            <a:ext cx="45676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15×3 = 45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答：种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棵树的距离是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 m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9747" name="TextBox 6"/>
          <p:cNvSpPr txBox="1">
            <a:spLocks noChangeArrowheads="1"/>
          </p:cNvSpPr>
          <p:nvPr/>
        </p:nvSpPr>
        <p:spPr bwMode="auto">
          <a:xfrm>
            <a:off x="660400" y="1054100"/>
            <a:ext cx="109454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张伯伯围绕圆形池塘栽树，每两棵树之间的距离是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，照这样计算，种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棵树的距离是多少米？</a:t>
            </a:r>
          </a:p>
        </p:txBody>
      </p:sp>
      <p:pic>
        <p:nvPicPr>
          <p:cNvPr id="159748" name="Picture 10" descr="未标题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36" y="2256706"/>
            <a:ext cx="281146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794346" y="3136757"/>
            <a:ext cx="415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6+4×9=42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38-6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÷4+1=9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（张）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660400" y="1155186"/>
            <a:ext cx="108585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Times New Roman" panose="02020603050405020304" pitchFamily="18" charset="0"/>
              <a:buAutoNum type="arabicPeriod" startAt="11"/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一张桌子坐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人，两张桌子并起来坐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人，三张桌子并起来坐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14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人……照这样，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张桌子并成一排可以坐多少人？如果一共有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38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人，需要并多少张桌子才能坐下？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749319" y="2507075"/>
            <a:ext cx="435728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P110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练习二十四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7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51" y="2772436"/>
            <a:ext cx="28305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4346" y="4066713"/>
            <a:ext cx="386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张桌子并成一排可以坐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人需要并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张桌子才能坐下。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054100"/>
            <a:ext cx="108585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一、有一个圆形花坛，绕着它走一圈是 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114 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。如果沿着花坛每隔 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m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栽一株月季花，共可栽多少株月季花？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2516485" y="2708102"/>
            <a:ext cx="3067050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114÷6 = 19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（株）</a:t>
            </a:r>
          </a:p>
        </p:txBody>
      </p:sp>
      <p:pic>
        <p:nvPicPr>
          <p:cNvPr id="162821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72" y="2708102"/>
            <a:ext cx="2943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16485" y="3468514"/>
            <a:ext cx="386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答：共可栽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株月季花。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6364" y="1054100"/>
            <a:ext cx="10932536" cy="105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个同学在操场上围成一个圆圈做游戏，每相邻两个同学之间的距离都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，这个圆圈的周长是多少米？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4522892" y="2873461"/>
            <a:ext cx="3810000" cy="5307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36×2 = 72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22892" y="3673561"/>
            <a:ext cx="461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答：这个圆圈的周长是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 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076065"/>
            <a:ext cx="10714334" cy="105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三、一个圆形的湖的周长是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1240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，在它的周围每隔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栽一棵柳树，在两棵柳树之间再栽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棵杨树，两种树各栽多少棵？</a:t>
            </a:r>
          </a:p>
        </p:txBody>
      </p:sp>
      <p:pic>
        <p:nvPicPr>
          <p:cNvPr id="164868" name="图片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04" y="2608867"/>
            <a:ext cx="28035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 bwMode="auto">
          <a:xfrm>
            <a:off x="2391544" y="2665535"/>
            <a:ext cx="3808413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柳树：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1240÷8 = 155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2404244" y="3532310"/>
            <a:ext cx="3808413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杨树：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155×2 = 310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04244" y="4399084"/>
            <a:ext cx="4748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答：柳树栽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155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棵，杨树栽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1669" y="1145762"/>
            <a:ext cx="11074757" cy="105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四、王叔叔要在墙上钉一张正方形的海报，他打算给每条边钉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个图钉（每个顶点只钉一个），你能帮他算一算，一共需要多少个图钉吗？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4742597" y="2915158"/>
            <a:ext cx="3076575" cy="5307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4×4-4 = 12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42596" y="3710494"/>
            <a:ext cx="4748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答：一共需要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个图钉。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145323"/>
            <a:ext cx="10979080" cy="105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五、同学们站成实心方队进行军训，方队的最外层每边站了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 最外层一共有多少人？这个方队共有多少人？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4644416" y="2660495"/>
            <a:ext cx="4378325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12×4-4 = 44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4644416" y="3405031"/>
            <a:ext cx="4378325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12×12 = 144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44415" y="4149569"/>
            <a:ext cx="474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答：最外层一共有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人，这个方队共有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9" name="组合 12"/>
          <p:cNvGrpSpPr/>
          <p:nvPr/>
        </p:nvGrpSpPr>
        <p:grpSpPr bwMode="auto">
          <a:xfrm>
            <a:off x="1185705" y="1312246"/>
            <a:ext cx="5996443" cy="2257484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42730"/>
                <a:gd name="adj2" fmla="val 70052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801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6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75" y="2773769"/>
            <a:ext cx="2512244" cy="358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53514" b="50181"/>
          <a:stretch>
            <a:fillRect/>
          </a:stretch>
        </p:blipFill>
        <p:spPr>
          <a:xfrm>
            <a:off x="0" y="573638"/>
            <a:ext cx="2533441" cy="2918174"/>
          </a:xfrm>
          <a:custGeom>
            <a:avLst/>
            <a:gdLst>
              <a:gd name="connsiteX0" fmla="*/ 0 w 2533441"/>
              <a:gd name="connsiteY0" fmla="*/ 0 h 2918174"/>
              <a:gd name="connsiteX1" fmla="*/ 2533441 w 2533441"/>
              <a:gd name="connsiteY1" fmla="*/ 1469395 h 2918174"/>
              <a:gd name="connsiteX2" fmla="*/ 35547 w 2533441"/>
              <a:gd name="connsiteY2" fmla="*/ 2918174 h 2918174"/>
              <a:gd name="connsiteX3" fmla="*/ 0 w 2533441"/>
              <a:gd name="connsiteY3" fmla="*/ 2897556 h 2918174"/>
              <a:gd name="connsiteX4" fmla="*/ 0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0" y="0"/>
                </a:moveTo>
                <a:lnTo>
                  <a:pt x="2533441" y="1469395"/>
                </a:lnTo>
                <a:lnTo>
                  <a:pt x="35547" y="2918174"/>
                </a:lnTo>
                <a:lnTo>
                  <a:pt x="0" y="28975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5875" r="52536" b="26542"/>
          <a:stretch>
            <a:fillRect/>
          </a:stretch>
        </p:blipFill>
        <p:spPr>
          <a:xfrm>
            <a:off x="189585" y="2089280"/>
            <a:ext cx="2430164" cy="2787269"/>
          </a:xfrm>
          <a:custGeom>
            <a:avLst/>
            <a:gdLst>
              <a:gd name="connsiteX0" fmla="*/ 2408700 w 2430164"/>
              <a:gd name="connsiteY0" fmla="*/ 0 h 2787269"/>
              <a:gd name="connsiteX1" fmla="*/ 2430164 w 2430164"/>
              <a:gd name="connsiteY1" fmla="*/ 2787269 h 2787269"/>
              <a:gd name="connsiteX2" fmla="*/ 0 w 2430164"/>
              <a:gd name="connsiteY2" fmla="*/ 1402672 h 2787269"/>
              <a:gd name="connsiteX3" fmla="*/ 2408700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408700" y="0"/>
                </a:moveTo>
                <a:lnTo>
                  <a:pt x="2430164" y="2787269"/>
                </a:lnTo>
                <a:lnTo>
                  <a:pt x="0" y="1402672"/>
                </a:lnTo>
                <a:lnTo>
                  <a:pt x="240870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6634" r="25915" b="28112"/>
          <a:stretch>
            <a:fillRect/>
          </a:stretch>
        </p:blipFill>
        <p:spPr>
          <a:xfrm>
            <a:off x="2682920" y="2133760"/>
            <a:ext cx="2285194" cy="2650824"/>
          </a:xfrm>
          <a:custGeom>
            <a:avLst/>
            <a:gdLst>
              <a:gd name="connsiteX0" fmla="*/ 0 w 2285194"/>
              <a:gd name="connsiteY0" fmla="*/ 0 h 2650824"/>
              <a:gd name="connsiteX1" fmla="*/ 2285194 w 2285194"/>
              <a:gd name="connsiteY1" fmla="*/ 1325412 h 2650824"/>
              <a:gd name="connsiteX2" fmla="*/ 0 w 2285194"/>
              <a:gd name="connsiteY2" fmla="*/ 2650824 h 2650824"/>
              <a:gd name="connsiteX3" fmla="*/ 0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0" y="0"/>
                </a:moveTo>
                <a:lnTo>
                  <a:pt x="2285194" y="1325412"/>
                </a:lnTo>
                <a:lnTo>
                  <a:pt x="0" y="26508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9819" r="53514" b="363"/>
          <a:stretch>
            <a:fillRect/>
          </a:stretch>
        </p:blipFill>
        <p:spPr>
          <a:xfrm>
            <a:off x="0" y="3491812"/>
            <a:ext cx="2533441" cy="2918173"/>
          </a:xfrm>
          <a:custGeom>
            <a:avLst/>
            <a:gdLst>
              <a:gd name="connsiteX0" fmla="*/ 35547 w 2533441"/>
              <a:gd name="connsiteY0" fmla="*/ 0 h 2918173"/>
              <a:gd name="connsiteX1" fmla="*/ 2533441 w 2533441"/>
              <a:gd name="connsiteY1" fmla="*/ 1448777 h 2918173"/>
              <a:gd name="connsiteX2" fmla="*/ 0 w 2533441"/>
              <a:gd name="connsiteY2" fmla="*/ 2918173 h 2918173"/>
              <a:gd name="connsiteX3" fmla="*/ 0 w 2533441"/>
              <a:gd name="connsiteY3" fmla="*/ 20617 h 2918173"/>
              <a:gd name="connsiteX4" fmla="*/ 35547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35547" y="0"/>
                </a:moveTo>
                <a:lnTo>
                  <a:pt x="2533441" y="1448777"/>
                </a:lnTo>
                <a:lnTo>
                  <a:pt x="0" y="2918173"/>
                </a:lnTo>
                <a:lnTo>
                  <a:pt x="0" y="20617"/>
                </a:lnTo>
                <a:lnTo>
                  <a:pt x="35547" y="0"/>
                </a:lnTo>
                <a:close/>
              </a:path>
            </a:pathLst>
          </a:custGeom>
        </p:spPr>
      </p:pic>
      <p:sp>
        <p:nvSpPr>
          <p:cNvPr id="16" name="等腰三角形 15"/>
          <p:cNvSpPr/>
          <p:nvPr/>
        </p:nvSpPr>
        <p:spPr>
          <a:xfrm rot="16200000" flipH="1">
            <a:off x="869618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1165" flipH="1">
            <a:off x="612751" y="-95782"/>
            <a:ext cx="1307937" cy="1127532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897755" y="2132330"/>
            <a:ext cx="7127240" cy="2887345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0A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4714868" y="2110674"/>
                <a:ext cx="5033250" cy="1029024"/>
                <a:chOff x="-4714868" y="2110674"/>
                <a:chExt cx="5033250" cy="1029024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-4714868" y="2808615"/>
                  <a:ext cx="5033249" cy="331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0A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植树问题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0A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27" name="等腰三角形 26"/>
          <p:cNvSpPr/>
          <p:nvPr/>
        </p:nvSpPr>
        <p:spPr>
          <a:xfrm rot="16200000" flipH="1">
            <a:off x="10617260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52278" y="1104364"/>
            <a:ext cx="10966622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学校开展校园文化建设，我们班的植树任务是在一条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长的小路的一旁，每隔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栽一棵树，可以怎么栽？</a:t>
            </a:r>
          </a:p>
        </p:txBody>
      </p:sp>
      <p:pic>
        <p:nvPicPr>
          <p:cNvPr id="150531" name="Picture 12" descr="未标题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33" y="2111079"/>
            <a:ext cx="36322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463589" y="2416201"/>
            <a:ext cx="4572000" cy="101085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①两端都栽：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2+1 = 5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  <a:p>
            <a:pPr>
              <a:lnSpc>
                <a:spcPct val="130000"/>
              </a:lnSpc>
              <a:defRPr/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②两端都不栽：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2-1 = 3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313404" y="3686296"/>
            <a:ext cx="6118731" cy="2272453"/>
            <a:chOff x="1633552" y="4586220"/>
            <a:chExt cx="8158518" cy="2273947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3556209" y="4586220"/>
              <a:ext cx="6235861" cy="1885601"/>
            </a:xfrm>
            <a:prstGeom prst="wedgeRoundRectCallout">
              <a:avLst>
                <a:gd name="adj1" fmla="val -59072"/>
                <a:gd name="adj2" fmla="val 29859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生活中，还有把树、花沿着各种封闭图形种植，这节课我们就来研究封闭路线上的植树问题。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0535" name="图片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3552" y="5575823"/>
              <a:ext cx="1304926" cy="128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 bwMode="auto">
          <a:xfrm>
            <a:off x="660400" y="2100895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P108 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3]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660400" y="1083268"/>
            <a:ext cx="10858500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张伯伯准备在圆形池塘周围栽树。池塘的周长是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，如果每隔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栽一棵，一共要栽多少棵树？</a:t>
            </a:r>
          </a:p>
        </p:txBody>
      </p:sp>
      <p:pic>
        <p:nvPicPr>
          <p:cNvPr id="151556" name="Picture 10" descr="未标题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92" y="2181978"/>
            <a:ext cx="32956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217231" y="3166191"/>
            <a:ext cx="4359275" cy="1320773"/>
            <a:chOff x="1450599" y="3429376"/>
            <a:chExt cx="5811335" cy="1319897"/>
          </a:xfrm>
        </p:grpSpPr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3097073" y="3429376"/>
              <a:ext cx="4164861" cy="1280263"/>
            </a:xfrm>
            <a:prstGeom prst="wedgeRoundRectCallout">
              <a:avLst>
                <a:gd name="adj1" fmla="val -63339"/>
                <a:gd name="adj2" fmla="val 21456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这个植树问题和以往的问题有什么不同？</a:t>
              </a:r>
            </a:p>
          </p:txBody>
        </p:sp>
        <p:pic>
          <p:nvPicPr>
            <p:cNvPr id="151560" name="图片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0599" y="3553143"/>
              <a:ext cx="1216657" cy="119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0400" y="5015966"/>
            <a:ext cx="397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封闭图形中的“植树问题”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2615989"/>
            <a:ext cx="10935398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前两节课中，我们都是通过画图来发现规律再解题的， 这道题你们能用同样的方法解决吗？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试一试。</a:t>
            </a: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660400" y="2085266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P108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3]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60400" y="1152305"/>
            <a:ext cx="10858500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张伯伯准备在圆形池塘周围栽树。池塘的周长是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，如果每隔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栽一棵，一共要栽多少棵树？</a:t>
            </a:r>
          </a:p>
        </p:txBody>
      </p:sp>
      <p:pic>
        <p:nvPicPr>
          <p:cNvPr id="152581" name="Picture 10" descr="未标题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18" y="3668585"/>
            <a:ext cx="2462660" cy="19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2593975" y="1928813"/>
          <a:ext cx="7005638" cy="3222625"/>
        </p:xfrm>
        <a:graphic>
          <a:graphicData uri="http://schemas.openxmlformats.org/drawingml/2006/table">
            <a:tbl>
              <a:tblPr/>
              <a:tblGrid>
                <a:gridCol w="165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距离（米）</a:t>
                      </a:r>
                      <a:endParaRPr kumimoji="0" lang="zh-CN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间隔长（米）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间隔数（个）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棵数（棵）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</a:t>
                      </a:r>
                    </a:p>
                  </a:txBody>
                  <a:tcPr marL="91452" marR="91452" marT="45717" marB="45717"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</a:t>
                      </a:r>
                    </a:p>
                  </a:txBody>
                  <a:tcPr marL="91452" marR="91452" marT="45717" marB="45717"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50</a:t>
                      </a:r>
                    </a:p>
                  </a:txBody>
                  <a:tcPr marL="91452" marR="91452" marT="45717" marB="45717"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</a:txBody>
                  <a:tcPr marL="91452" marR="91452" marT="45717" marB="45717"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8330" indent="-15113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7930" indent="-3035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7530" indent="-4559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7130" indent="-60833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8943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33515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8087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4265930" indent="-60833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2" marR="91452" marT="45717" marB="45717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748693" y="2613026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5" name="矩形 24"/>
          <p:cNvSpPr/>
          <p:nvPr/>
        </p:nvSpPr>
        <p:spPr>
          <a:xfrm>
            <a:off x="8599718" y="2613026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6" name="矩形 25"/>
          <p:cNvSpPr/>
          <p:nvPr/>
        </p:nvSpPr>
        <p:spPr>
          <a:xfrm>
            <a:off x="6748693" y="3251201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8599718" y="3251201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8" name="矩形 27"/>
          <p:cNvSpPr/>
          <p:nvPr/>
        </p:nvSpPr>
        <p:spPr>
          <a:xfrm>
            <a:off x="6748693" y="3908426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9" name="矩形 28"/>
          <p:cNvSpPr/>
          <p:nvPr/>
        </p:nvSpPr>
        <p:spPr>
          <a:xfrm>
            <a:off x="8599718" y="3908426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0" name="矩形 29"/>
          <p:cNvSpPr/>
          <p:nvPr/>
        </p:nvSpPr>
        <p:spPr>
          <a:xfrm>
            <a:off x="6748693" y="4527551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1" name="矩形 30"/>
          <p:cNvSpPr/>
          <p:nvPr/>
        </p:nvSpPr>
        <p:spPr>
          <a:xfrm>
            <a:off x="8599718" y="4527551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7"/>
          <p:cNvSpPr>
            <a:spLocks noChangeArrowheads="1"/>
          </p:cNvSpPr>
          <p:nvPr/>
        </p:nvSpPr>
        <p:spPr bwMode="auto">
          <a:xfrm>
            <a:off x="3268666" y="1295448"/>
            <a:ext cx="5366514" cy="594228"/>
          </a:xfrm>
          <a:prstGeom prst="wedgeRoundRectCallout">
            <a:avLst>
              <a:gd name="adj1" fmla="val -57065"/>
              <a:gd name="adj2" fmla="val 23972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如果把圆拉直成线段，你能发现什么？</a:t>
            </a:r>
          </a:p>
        </p:txBody>
      </p:sp>
      <p:pic>
        <p:nvPicPr>
          <p:cNvPr id="154627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066" y="1483499"/>
            <a:ext cx="91097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组合 49"/>
          <p:cNvGrpSpPr/>
          <p:nvPr/>
        </p:nvGrpSpPr>
        <p:grpSpPr bwMode="auto">
          <a:xfrm>
            <a:off x="4050935" y="3070853"/>
            <a:ext cx="1152525" cy="1563688"/>
            <a:chOff x="793685" y="1785938"/>
            <a:chExt cx="1538903" cy="1564148"/>
          </a:xfrm>
        </p:grpSpPr>
        <p:sp>
          <p:nvSpPr>
            <p:cNvPr id="51" name="椭圆 50"/>
            <p:cNvSpPr/>
            <p:nvPr/>
          </p:nvSpPr>
          <p:spPr>
            <a:xfrm>
              <a:off x="1052289" y="2059068"/>
              <a:ext cx="1019576" cy="10210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630" name="Line 25"/>
            <p:cNvSpPr>
              <a:spLocks noChangeShapeType="1"/>
            </p:cNvSpPr>
            <p:nvPr/>
          </p:nvSpPr>
          <p:spPr bwMode="auto">
            <a:xfrm>
              <a:off x="1561153" y="1785938"/>
              <a:ext cx="0" cy="27140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631" name="Line 25"/>
            <p:cNvSpPr>
              <a:spLocks noChangeShapeType="1"/>
            </p:cNvSpPr>
            <p:nvPr/>
          </p:nvSpPr>
          <p:spPr bwMode="auto">
            <a:xfrm>
              <a:off x="1561153" y="3078683"/>
              <a:ext cx="0" cy="27140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632" name="Line 25"/>
            <p:cNvSpPr>
              <a:spLocks noChangeShapeType="1"/>
            </p:cNvSpPr>
            <p:nvPr/>
          </p:nvSpPr>
          <p:spPr bwMode="auto">
            <a:xfrm flipH="1">
              <a:off x="793685" y="2571881"/>
              <a:ext cx="2605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633" name="Line 25"/>
            <p:cNvSpPr>
              <a:spLocks noChangeShapeType="1"/>
            </p:cNvSpPr>
            <p:nvPr/>
          </p:nvSpPr>
          <p:spPr bwMode="auto">
            <a:xfrm flipH="1">
              <a:off x="2072085" y="2571881"/>
              <a:ext cx="2605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5522546" y="3316917"/>
            <a:ext cx="1809750" cy="2459037"/>
            <a:chOff x="2757742" y="2032163"/>
            <a:chExt cx="2412000" cy="2458578"/>
          </a:xfrm>
        </p:grpSpPr>
        <p:grpSp>
          <p:nvGrpSpPr>
            <p:cNvPr id="154635" name="组合 15"/>
            <p:cNvGrpSpPr/>
            <p:nvPr/>
          </p:nvGrpSpPr>
          <p:grpSpPr bwMode="auto">
            <a:xfrm>
              <a:off x="3087227" y="2032163"/>
              <a:ext cx="1795161" cy="1311606"/>
              <a:chOff x="3087227" y="2032163"/>
              <a:chExt cx="1795161" cy="131160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3159742" y="2079779"/>
                <a:ext cx="1631274" cy="98565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37" name="Line 25"/>
              <p:cNvSpPr>
                <a:spLocks noChangeShapeType="1"/>
              </p:cNvSpPr>
              <p:nvPr/>
            </p:nvSpPr>
            <p:spPr bwMode="auto">
              <a:xfrm flipH="1" flipV="1">
                <a:off x="4663203" y="2843560"/>
                <a:ext cx="219185" cy="212139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38" name="Line 25"/>
              <p:cNvSpPr>
                <a:spLocks noChangeShapeType="1"/>
              </p:cNvSpPr>
              <p:nvPr/>
            </p:nvSpPr>
            <p:spPr bwMode="auto">
              <a:xfrm>
                <a:off x="4006063" y="3072366"/>
                <a:ext cx="0" cy="271403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39" name="Line 25"/>
              <p:cNvSpPr>
                <a:spLocks noChangeShapeType="1"/>
              </p:cNvSpPr>
              <p:nvPr/>
            </p:nvSpPr>
            <p:spPr bwMode="auto">
              <a:xfrm flipH="1">
                <a:off x="3087227" y="2848322"/>
                <a:ext cx="187792" cy="187771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40" name="Line 25"/>
              <p:cNvSpPr>
                <a:spLocks noChangeShapeType="1"/>
              </p:cNvSpPr>
              <p:nvPr/>
            </p:nvSpPr>
            <p:spPr bwMode="auto">
              <a:xfrm flipH="1" flipV="1">
                <a:off x="3202555" y="2032163"/>
                <a:ext cx="187792" cy="189543"/>
              </a:xfrm>
              <a:prstGeom prst="line">
                <a:avLst/>
              </a:prstGeom>
              <a:noFill/>
              <a:ln w="25400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8" name="弧形 57"/>
            <p:cNvSpPr/>
            <p:nvPr/>
          </p:nvSpPr>
          <p:spPr>
            <a:xfrm rot="19040596">
              <a:off x="2757742" y="2078191"/>
              <a:ext cx="2412000" cy="2412550"/>
            </a:xfrm>
            <a:prstGeom prst="arc">
              <a:avLst>
                <a:gd name="adj1" fmla="val 17098767"/>
                <a:gd name="adj2" fmla="val 20881910"/>
              </a:avLst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7605346" y="3361366"/>
            <a:ext cx="2236788" cy="893762"/>
            <a:chOff x="5457370" y="2057807"/>
            <a:chExt cx="2982466" cy="893925"/>
          </a:xfrm>
        </p:grpSpPr>
        <p:grpSp>
          <p:nvGrpSpPr>
            <p:cNvPr id="154643" name="组合 20"/>
            <p:cNvGrpSpPr/>
            <p:nvPr/>
          </p:nvGrpSpPr>
          <p:grpSpPr bwMode="auto">
            <a:xfrm>
              <a:off x="5466449" y="2382535"/>
              <a:ext cx="2973387" cy="190501"/>
              <a:chOff x="3219451" y="2151063"/>
              <a:chExt cx="2813050" cy="190500"/>
            </a:xfrm>
          </p:grpSpPr>
          <p:sp>
            <p:nvSpPr>
              <p:cNvPr id="154644" name="Line 14"/>
              <p:cNvSpPr>
                <a:spLocks noChangeShapeType="1"/>
              </p:cNvSpPr>
              <p:nvPr/>
            </p:nvSpPr>
            <p:spPr bwMode="auto">
              <a:xfrm>
                <a:off x="3219451" y="2341563"/>
                <a:ext cx="28130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45" name="Line 15"/>
              <p:cNvSpPr>
                <a:spLocks noChangeShapeType="1"/>
              </p:cNvSpPr>
              <p:nvPr/>
            </p:nvSpPr>
            <p:spPr bwMode="auto">
              <a:xfrm>
                <a:off x="3227217" y="2157413"/>
                <a:ext cx="0" cy="18097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46" name="Line 19"/>
              <p:cNvSpPr>
                <a:spLocks noChangeShapeType="1"/>
              </p:cNvSpPr>
              <p:nvPr/>
            </p:nvSpPr>
            <p:spPr bwMode="auto">
              <a:xfrm>
                <a:off x="5308534" y="2154238"/>
                <a:ext cx="0" cy="18097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47" name="Line 24"/>
              <p:cNvSpPr>
                <a:spLocks noChangeShapeType="1"/>
              </p:cNvSpPr>
              <p:nvPr/>
            </p:nvSpPr>
            <p:spPr bwMode="auto">
              <a:xfrm>
                <a:off x="3925166" y="2151063"/>
                <a:ext cx="0" cy="18097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4648" name="Line 25"/>
              <p:cNvSpPr>
                <a:spLocks noChangeShapeType="1"/>
              </p:cNvSpPr>
              <p:nvPr/>
            </p:nvSpPr>
            <p:spPr bwMode="auto">
              <a:xfrm>
                <a:off x="4616763" y="2154238"/>
                <a:ext cx="0" cy="18097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弧形 65"/>
            <p:cNvSpPr/>
            <p:nvPr/>
          </p:nvSpPr>
          <p:spPr>
            <a:xfrm>
              <a:off x="5457370" y="2057807"/>
              <a:ext cx="2967648" cy="893925"/>
            </a:xfrm>
            <a:prstGeom prst="arc">
              <a:avLst>
                <a:gd name="adj1" fmla="val 11017808"/>
                <a:gd name="adj2" fmla="val 21545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5322521" y="3858253"/>
            <a:ext cx="280988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7211646" y="3858253"/>
            <a:ext cx="279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3257115" y="1962638"/>
            <a:ext cx="1152525" cy="1563688"/>
            <a:chOff x="793685" y="1785938"/>
            <a:chExt cx="1538903" cy="1564148"/>
          </a:xfrm>
        </p:grpSpPr>
        <p:sp>
          <p:nvSpPr>
            <p:cNvPr id="13" name="椭圆 12"/>
            <p:cNvSpPr/>
            <p:nvPr/>
          </p:nvSpPr>
          <p:spPr>
            <a:xfrm>
              <a:off x="1052289" y="2059068"/>
              <a:ext cx="1019576" cy="10210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52" name="Line 25"/>
            <p:cNvSpPr>
              <a:spLocks noChangeShapeType="1"/>
            </p:cNvSpPr>
            <p:nvPr/>
          </p:nvSpPr>
          <p:spPr bwMode="auto">
            <a:xfrm>
              <a:off x="1561153" y="1785938"/>
              <a:ext cx="0" cy="27140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53" name="Line 25"/>
            <p:cNvSpPr>
              <a:spLocks noChangeShapeType="1"/>
            </p:cNvSpPr>
            <p:nvPr/>
          </p:nvSpPr>
          <p:spPr bwMode="auto">
            <a:xfrm>
              <a:off x="1561153" y="3078683"/>
              <a:ext cx="0" cy="27140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54" name="Line 25"/>
            <p:cNvSpPr>
              <a:spLocks noChangeShapeType="1"/>
            </p:cNvSpPr>
            <p:nvPr/>
          </p:nvSpPr>
          <p:spPr bwMode="auto">
            <a:xfrm flipH="1">
              <a:off x="793685" y="2571881"/>
              <a:ext cx="2605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55" name="Line 25"/>
            <p:cNvSpPr>
              <a:spLocks noChangeShapeType="1"/>
            </p:cNvSpPr>
            <p:nvPr/>
          </p:nvSpPr>
          <p:spPr bwMode="auto">
            <a:xfrm flipH="1">
              <a:off x="2072085" y="2571881"/>
              <a:ext cx="2605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20"/>
          <p:cNvGrpSpPr/>
          <p:nvPr/>
        </p:nvGrpSpPr>
        <p:grpSpPr bwMode="auto">
          <a:xfrm>
            <a:off x="6819464" y="2577001"/>
            <a:ext cx="2228850" cy="190500"/>
            <a:chOff x="3219451" y="2151063"/>
            <a:chExt cx="2813050" cy="190500"/>
          </a:xfrm>
        </p:grpSpPr>
        <p:sp>
          <p:nvSpPr>
            <p:cNvPr id="155657" name="Line 14"/>
            <p:cNvSpPr>
              <a:spLocks noChangeShapeType="1"/>
            </p:cNvSpPr>
            <p:nvPr/>
          </p:nvSpPr>
          <p:spPr bwMode="auto">
            <a:xfrm>
              <a:off x="3219451" y="2341563"/>
              <a:ext cx="2813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58" name="Line 15"/>
            <p:cNvSpPr>
              <a:spLocks noChangeShapeType="1"/>
            </p:cNvSpPr>
            <p:nvPr/>
          </p:nvSpPr>
          <p:spPr bwMode="auto">
            <a:xfrm>
              <a:off x="3227217" y="2157413"/>
              <a:ext cx="0" cy="1809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59" name="Line 19"/>
            <p:cNvSpPr>
              <a:spLocks noChangeShapeType="1"/>
            </p:cNvSpPr>
            <p:nvPr/>
          </p:nvSpPr>
          <p:spPr bwMode="auto">
            <a:xfrm>
              <a:off x="5308534" y="2154238"/>
              <a:ext cx="0" cy="1809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60" name="Line 24"/>
            <p:cNvSpPr>
              <a:spLocks noChangeShapeType="1"/>
            </p:cNvSpPr>
            <p:nvPr/>
          </p:nvSpPr>
          <p:spPr bwMode="auto">
            <a:xfrm>
              <a:off x="3925166" y="2151063"/>
              <a:ext cx="0" cy="1809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661" name="Line 25"/>
            <p:cNvSpPr>
              <a:spLocks noChangeShapeType="1"/>
            </p:cNvSpPr>
            <p:nvPr/>
          </p:nvSpPr>
          <p:spPr bwMode="auto">
            <a:xfrm>
              <a:off x="4616763" y="2154238"/>
              <a:ext cx="0" cy="1809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弧形 25"/>
          <p:cNvSpPr/>
          <p:nvPr/>
        </p:nvSpPr>
        <p:spPr bwMode="auto">
          <a:xfrm>
            <a:off x="6811527" y="2253151"/>
            <a:ext cx="2225675" cy="893762"/>
          </a:xfrm>
          <a:prstGeom prst="arc">
            <a:avLst>
              <a:gd name="adj1" fmla="val 11017808"/>
              <a:gd name="adj2" fmla="val 21545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924114" y="2172188"/>
            <a:ext cx="0" cy="4953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02943" y="4000758"/>
            <a:ext cx="6034087" cy="5030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封闭图形相当于“一端栽，一端不栽”</a:t>
            </a:r>
          </a:p>
        </p:txBody>
      </p:sp>
      <p:sp>
        <p:nvSpPr>
          <p:cNvPr id="30" name="矩形 29"/>
          <p:cNvSpPr/>
          <p:nvPr/>
        </p:nvSpPr>
        <p:spPr>
          <a:xfrm>
            <a:off x="4884301" y="4745065"/>
            <a:ext cx="3049588" cy="5030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棵数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间隔数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237 -0.2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1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2168 0.1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 bwMode="auto">
          <a:xfrm>
            <a:off x="660400" y="2198150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P108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3]</a:t>
            </a: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660400" y="1145554"/>
            <a:ext cx="10858500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张伯伯准备在圆形池塘周围栽树。池塘的周长是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，如果每隔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栽一棵，一共要栽多少棵树？</a:t>
            </a:r>
          </a:p>
        </p:txBody>
      </p:sp>
      <p:pic>
        <p:nvPicPr>
          <p:cNvPr id="156676" name="Picture 10" descr="未标题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67" y="2615658"/>
            <a:ext cx="32956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21"/>
          <p:cNvSpPr txBox="1">
            <a:spLocks noChangeArrowheads="1"/>
          </p:cNvSpPr>
          <p:nvPr/>
        </p:nvSpPr>
        <p:spPr bwMode="auto">
          <a:xfrm>
            <a:off x="2155720" y="2939902"/>
            <a:ext cx="3549650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120÷10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答：一共要栽 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 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棵树。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>
            <a:spLocks noChangeArrowheads="1"/>
          </p:cNvSpPr>
          <p:nvPr/>
        </p:nvSpPr>
        <p:spPr bwMode="auto">
          <a:xfrm>
            <a:off x="2303463" y="2192338"/>
            <a:ext cx="7429500" cy="3098800"/>
          </a:xfrm>
          <a:prstGeom prst="foldedCorne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7699" name="矩形 1"/>
          <p:cNvSpPr>
            <a:spLocks noChangeArrowheads="1"/>
          </p:cNvSpPr>
          <p:nvPr/>
        </p:nvSpPr>
        <p:spPr bwMode="auto">
          <a:xfrm>
            <a:off x="660400" y="1906943"/>
            <a:ext cx="10858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我们将封闭图形“化曲为直”后，发现封闭图形和在不封闭图形“一头种”中棵数和间隔数的关系是一样的，都是棵数等于间隔数。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7700" name="矩形 3"/>
          <p:cNvSpPr>
            <a:spLocks noChangeArrowheads="1"/>
          </p:cNvSpPr>
          <p:nvPr/>
        </p:nvSpPr>
        <p:spPr bwMode="auto">
          <a:xfrm>
            <a:off x="660400" y="1280448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 结：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宽屏</PresentationFormat>
  <Paragraphs>97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2020-06-25T13:11:00Z</dcterms:created>
  <dcterms:modified xsi:type="dcterms:W3CDTF">2023-01-16T19:52:20Z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ACAD191FD1F44D83B622F9F4D72706BA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