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352" r:id="rId2"/>
    <p:sldId id="264" r:id="rId3"/>
    <p:sldId id="330" r:id="rId4"/>
    <p:sldId id="267" r:id="rId5"/>
    <p:sldId id="310" r:id="rId6"/>
    <p:sldId id="265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266" r:id="rId16"/>
    <p:sldId id="340" r:id="rId17"/>
    <p:sldId id="341" r:id="rId18"/>
    <p:sldId id="342" r:id="rId19"/>
    <p:sldId id="269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29" r:id="rId28"/>
    <p:sldId id="350" r:id="rId29"/>
    <p:sldId id="351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B05"/>
    <a:srgbClr val="EAEAEA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4614350"/>
            <a:ext cx="4076700" cy="1053581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5739996"/>
            <a:ext cx="40767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dirty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4290060"/>
            <a:ext cx="3319463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495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5540698"/>
            <a:ext cx="3319358" cy="691347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5"/>
          <a:stretch>
            <a:fillRect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3744516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4400550"/>
            <a:ext cx="7021115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790825"/>
            <a:ext cx="3914775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25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3503613"/>
            <a:ext cx="4098630" cy="1058408"/>
          </a:xfrm>
        </p:spPr>
        <p:txBody>
          <a:bodyPr rIns="63500">
            <a:noAutofit/>
          </a:bodyPr>
          <a:lstStyle>
            <a:lvl1pPr algn="r">
              <a:defRPr sz="36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856230"/>
            <a:ext cx="409863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2383625"/>
            <a:ext cx="40986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52508"/>
            <a:ext cx="3962432" cy="5388907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8" y="952508"/>
            <a:ext cx="396243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406525"/>
            <a:ext cx="3962400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3" y="952508"/>
            <a:ext cx="396243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406525"/>
            <a:ext cx="3962432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952508"/>
            <a:ext cx="3962432" cy="5388907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1.xml"/><Relationship Id="rId47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" Target="../slides/slide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Relationship Id="rId48" Type="http://schemas.openxmlformats.org/officeDocument/2006/relationships/slide" Target="../slides/slide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5.xml"/><Relationship Id="rId20" Type="http://schemas.openxmlformats.org/officeDocument/2006/relationships/slideLayout" Target="../slideLayouts/slideLayout20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42"/>
            </p:custDataLst>
          </p:nvPr>
        </p:nvSpPr>
        <p:spPr bwMode="auto">
          <a:xfrm>
            <a:off x="502444" y="442913"/>
            <a:ext cx="813911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43"/>
            </p:custDataLst>
          </p:nvPr>
        </p:nvSpPr>
        <p:spPr bwMode="auto">
          <a:xfrm>
            <a:off x="502444" y="952500"/>
            <a:ext cx="8139113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4"/>
            </p:custDataLst>
          </p:nvPr>
        </p:nvSpPr>
        <p:spPr>
          <a:xfrm>
            <a:off x="659606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5"/>
            </p:custDataLst>
          </p:nvPr>
        </p:nvSpPr>
        <p:spPr>
          <a:xfrm>
            <a:off x="3087291" y="6350000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6"/>
            </p:custDataLst>
          </p:nvPr>
        </p:nvSpPr>
        <p:spPr>
          <a:xfrm>
            <a:off x="6457950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4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noProof="1"/>
          </a:p>
        </p:txBody>
      </p:sp>
      <p:sp>
        <p:nvSpPr>
          <p:cNvPr id="14" name="TextBox 24">
            <a:hlinkClick r:id="rId48" action="ppaction://hlinksldjump"/>
          </p:cNvPr>
          <p:cNvSpPr txBox="1"/>
          <p:nvPr userDrawn="1"/>
        </p:nvSpPr>
        <p:spPr>
          <a:xfrm>
            <a:off x="5794876" y="22564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smtClean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课前篇自主预习</a:t>
            </a:r>
            <a:endParaRPr lang="zh-CN" altLang="en-US" sz="1400" dirty="0">
              <a:solidFill>
                <a:srgbClr val="3333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" name="TextBox 24">
            <a:hlinkClick r:id="rId49" action="ppaction://hlinksldjump"/>
          </p:cNvPr>
          <p:cNvSpPr txBox="1"/>
          <p:nvPr userDrawn="1"/>
        </p:nvSpPr>
        <p:spPr>
          <a:xfrm>
            <a:off x="7451060" y="23074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smtClean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课堂篇学习理解</a:t>
            </a:r>
            <a:endParaRPr lang="en-US" altLang="zh-CN" sz="1400" dirty="0" smtClean="0">
              <a:solidFill>
                <a:srgbClr val="3333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1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" Target="slide6.xml"/><Relationship Id="rId7" Type="http://schemas.openxmlformats.org/officeDocument/2006/relationships/package" Target="../embeddings/Microsoft_Word___4.docx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6" Type="http://schemas.openxmlformats.org/officeDocument/2006/relationships/slide" Target="slide27.xml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jpeg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4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" Target="slide6.xml"/><Relationship Id="rId7" Type="http://schemas.openxmlformats.org/officeDocument/2006/relationships/package" Target="../embeddings/Microsoft_Word___5.docx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6.vml"/><Relationship Id="rId6" Type="http://schemas.openxmlformats.org/officeDocument/2006/relationships/slide" Target="slide27.xml"/><Relationship Id="rId5" Type="http://schemas.openxmlformats.org/officeDocument/2006/relationships/slide" Target="slide19.xml"/><Relationship Id="rId10" Type="http://schemas.openxmlformats.org/officeDocument/2006/relationships/image" Target="../media/image14.png"/><Relationship Id="rId4" Type="http://schemas.openxmlformats.org/officeDocument/2006/relationships/slide" Target="slide15.xml"/><Relationship Id="rId9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6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7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5.png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6.png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1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2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3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4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5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6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7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8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39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0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1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6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" Target="slide6.xml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slide" Target="slide27.xml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slide" Target="slide6.xml"/><Relationship Id="rId7" Type="http://schemas.openxmlformats.org/officeDocument/2006/relationships/package" Target="../embeddings/Microsoft_Word___3.docx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slide" Target="slide27.xml"/><Relationship Id="rId5" Type="http://schemas.openxmlformats.org/officeDocument/2006/relationships/slide" Target="slide19.xml"/><Relationship Id="rId4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9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8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7.png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79712" y="5445224"/>
            <a:ext cx="7164288" cy="504000"/>
          </a:xfrm>
        </p:spPr>
        <p:txBody>
          <a:bodyPr>
            <a:noAutofit/>
          </a:bodyPr>
          <a:lstStyle/>
          <a:p>
            <a:r>
              <a:rPr lang="en-US" altLang="zh-CN" sz="1600" spc="0" dirty="0"/>
              <a:t>Section </a:t>
            </a:r>
            <a:r>
              <a:rPr lang="en-US" altLang="zh-CN" sz="1600" spc="0" dirty="0" smtClean="0"/>
              <a:t>C Discovering </a:t>
            </a:r>
            <a:r>
              <a:rPr lang="en-US" altLang="zh-CN" sz="1600" spc="0" dirty="0"/>
              <a:t>Useful Structures &amp; </a:t>
            </a:r>
            <a:endParaRPr lang="en-US" altLang="zh-CN" sz="1600" spc="0" dirty="0" smtClean="0"/>
          </a:p>
          <a:p>
            <a:r>
              <a:rPr lang="en-US" altLang="zh-CN" sz="1600" spc="0" dirty="0" smtClean="0"/>
              <a:t>Listening </a:t>
            </a:r>
            <a:r>
              <a:rPr lang="en-US" altLang="zh-CN" sz="1600" spc="0" dirty="0"/>
              <a:t>and Talking</a:t>
            </a:r>
            <a:endParaRPr lang="zh-CN" altLang="en-US" sz="1600" spc="0" dirty="0"/>
          </a:p>
        </p:txBody>
      </p:sp>
      <p:sp>
        <p:nvSpPr>
          <p:cNvPr id="4" name="矩形 3"/>
          <p:cNvSpPr/>
          <p:nvPr/>
        </p:nvSpPr>
        <p:spPr>
          <a:xfrm>
            <a:off x="5272427" y="4632803"/>
            <a:ext cx="3871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3200" b="1" dirty="0"/>
              <a:t>Sports and Fitness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630932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.&amp;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假扮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soccer player should not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fall down even if it helps his/her team.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足球运动员不应该假装摔倒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即使这对他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她的球队有帮助。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装扮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可做及物或不及物动词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后接动词时要用动词不定式形式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不能用动词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on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everything is OK.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我们不能继续假装一切都顺利。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be different animals dancing to the music.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孩子们扮成不同的动物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随着音乐起舞。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68760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 dirty="0" smtClean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answer to the question.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他假装知道问题的答案。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girl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 when her father came in.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爸爸进来时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那个女孩假装在看电视。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brother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asleep when I entered his room.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我进到弟弟房间时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他假装睡着了。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02980" y="1692891"/>
          <a:ext cx="8128000" cy="131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文档" r:id="rId7" imgW="3843020" imgH="623570" progId="Word.Document.12">
                  <p:embed/>
                </p:oleObj>
              </mc:Choice>
              <mc:Fallback>
                <p:oleObj name="文档" r:id="rId7" imgW="3843020" imgH="623570" progId="Word.Document.12">
                  <p:embed/>
                  <p:pic>
                    <p:nvPicPr>
                      <p:cNvPr id="0" name="图片 51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980" y="1692891"/>
                        <a:ext cx="8128000" cy="1317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08000" y="1988796"/>
            <a:ext cx="8128000" cy="3133377"/>
            <a:chOff x="508000" y="1988796"/>
            <a:chExt cx="8128000" cy="313337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508000" y="1989827"/>
              <a:ext cx="8128000" cy="3132346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3786538" y="1988796"/>
              <a:ext cx="1570924" cy="339446"/>
            </a:xfrm>
            <a:prstGeom prst="rect">
              <a:avLst/>
            </a:prstGeom>
          </p:spPr>
        </p:pic>
      </p:grpSp>
      <p:sp>
        <p:nvSpPr>
          <p:cNvPr id="9" name="矩形 8"/>
          <p:cNvSpPr/>
          <p:nvPr/>
        </p:nvSpPr>
        <p:spPr>
          <a:xfrm>
            <a:off x="714390" y="4557193"/>
            <a:ext cx="7704856" cy="38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有道理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合乎情理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表述清楚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那不合乎情理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sense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有道理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合乎情理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表述清楚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”,sense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前面不能加冠词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,sense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也不能用复数形式。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quarreling with her.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和她争吵没有意义。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consider the advice and opinions of other people.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参考别人的建议和观点是有道理的。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just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—why would she do a thing like that?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这真是无法解释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她为什么会做出这样的事情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24744"/>
            <a:ext cx="222528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r>
              <a:rPr lang="en-US" altLang="zh-CN" sz="22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675680" y="1551334"/>
          <a:ext cx="8128000" cy="131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文档" r:id="rId7" imgW="3843020" imgH="623570" progId="Word.Document.12">
                  <p:embed/>
                </p:oleObj>
              </mc:Choice>
              <mc:Fallback>
                <p:oleObj name="文档" r:id="rId7" imgW="3843020" imgH="623570" progId="Word.Document.12">
                  <p:embed/>
                  <p:pic>
                    <p:nvPicPr>
                      <p:cNvPr id="0" name="图片 615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675680" y="1551334"/>
                        <a:ext cx="8128000" cy="1317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508000" y="2911246"/>
            <a:ext cx="8128000" cy="3361794"/>
            <a:chOff x="508000" y="2911246"/>
            <a:chExt cx="8128000" cy="336179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508000" y="2911246"/>
              <a:ext cx="8128000" cy="3361794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3770751" y="2921533"/>
              <a:ext cx="1602499" cy="346268"/>
            </a:xfrm>
            <a:prstGeom prst="rect">
              <a:avLst/>
            </a:prstGeom>
          </p:spPr>
        </p:pic>
      </p:grpSp>
      <p:sp>
        <p:nvSpPr>
          <p:cNvPr id="13" name="矩形 12"/>
          <p:cNvSpPr/>
          <p:nvPr/>
        </p:nvSpPr>
        <p:spPr>
          <a:xfrm>
            <a:off x="724664" y="5671522"/>
            <a:ext cx="77048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04201"/>
            <a:ext cx="8128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08305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soccer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his/her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足球运动员不应该假装摔倒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即使这对他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她的球队有帮助。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【句式剖析】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if=even though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虽然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是连词词组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用来引导让步状语从句。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if/though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am busy with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managed to find time to be with my friends.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尽管我忙于功课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我还是设法挤出时间和朋友们在一起。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【句式拓展】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if/though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引导的让步状语从句中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如果主句和从句都表示将来的动作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从句要用一般现在时来表示将来时。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go to the beach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if/though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rains tomorrow.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明天即使下雨我也要到海边去。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if/though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引导的让步状语从句中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如果主句的主语和从句的主语一致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且从句中有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可以把从句的主语和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动词省略。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 is so strange that he never speaks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(he is) asked to.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那个人太奇怪了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即使问他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他也不说话。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8000" y="2054280"/>
            <a:ext cx="8128000" cy="30034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77455" y="1148919"/>
            <a:ext cx="7389091" cy="532496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60145" y="4694027"/>
            <a:ext cx="7054624" cy="15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38674"/>
            <a:ext cx="8128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附加疑问句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又叫反意疑问句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其作用是说话人向对方验证自己的陈述或者判断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也可以用于祈使句表示请求或建议。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附加疑问句的组成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肯定式陈述部分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否定附加疑问部分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sports meeting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take place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运动会明天举行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否定式陈述部分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肯定附加疑问部分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school by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玛丽不乘公共汽车去上学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含有否定词的陈述部分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肯定附加疑问部分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房间里没有人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他们从没学过英语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30202"/>
            <a:ext cx="230864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知识体系</a:t>
            </a:r>
            <a:r>
              <a:rPr lang="zh-CN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图解</a:t>
            </a:r>
            <a:r>
              <a:rPr lang="en-US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1568450"/>
          <a:ext cx="8128000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文档" r:id="rId6" imgW="3913505" imgH="2373630" progId="Word.Document.12">
                  <p:embed/>
                </p:oleObj>
              </mc:Choice>
              <mc:Fallback>
                <p:oleObj name="文档" r:id="rId6" imgW="3913505" imgH="2373630" progId="Word.Document.12">
                  <p:embed/>
                  <p:pic>
                    <p:nvPicPr>
                      <p:cNvPr id="0" name="图片 104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568450"/>
                        <a:ext cx="8128000" cy="492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1421558" y="1539987"/>
            <a:ext cx="1492716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compete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20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1421558" y="1852477"/>
            <a:ext cx="1313180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pretend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 dirty="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421558" y="2283184"/>
            <a:ext cx="1313180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million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1421558" y="2617291"/>
            <a:ext cx="1186543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audience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1421558" y="3007734"/>
            <a:ext cx="779381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cheat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2784507" y="3732564"/>
            <a:ext cx="3445174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有道理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合乎情理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表述清楚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3347864" y="4076273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假装做某事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2724553" y="4419982"/>
            <a:ext cx="1031051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数百万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2846312" y="4812508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为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竞争</a:t>
            </a:r>
            <a:endParaRPr lang="zh-CN" altLang="en-US" sz="220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2846312" y="5170694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同意</a:t>
            </a:r>
            <a:endParaRPr lang="zh-CN" altLang="en-US" sz="2200"/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3220773" y="5483405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尽最大的努力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01069"/>
            <a:ext cx="8128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附加疑问句的回答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回答附加疑问句和回答一般疑问句一样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肯定回答用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“Yes,+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肯定结构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否定回答用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“No,+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否定结构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注意其与汉语表达习惯的差异。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doctor,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he?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他是医生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他是医生。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他不是医生。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 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 doctor,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he?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他不是医生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他是医生。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他不是医生。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438885" y="1340768"/>
            <a:ext cx="838448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附加疑问部分的读法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陈述部分一般用降调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而附加疑问部分既可以用降调也可用升调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但含义有所不同。通常情况下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用升调多表示疑问或请求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用降调时多表示求证或希望对方同意。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has won first prize in the </a:t>
            </a:r>
            <a:r>
              <a:rPr lang="en-US" altLang="zh-CN" sz="22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↘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competition,</a:t>
            </a:r>
            <a:r>
              <a:rPr lang="en-US" altLang="zh-CN" sz="2200" dirty="0" err="1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↗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he?(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表示疑问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has won first prize in the </a:t>
            </a:r>
            <a:r>
              <a:rPr lang="en-US" altLang="zh-CN" sz="22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↘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competition,</a:t>
            </a:r>
            <a:r>
              <a:rPr lang="en-US" altLang="zh-CN" sz="2200" dirty="0" err="1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↘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he?(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表示求证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from </a:t>
            </a:r>
            <a:r>
              <a:rPr lang="en-US" altLang="zh-CN" sz="22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↘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Canada,</a:t>
            </a:r>
            <a:r>
              <a:rPr lang="en-US" altLang="zh-CN" sz="2200" dirty="0" err="1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↘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you?(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心里觉得对方就是加拿大人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from </a:t>
            </a:r>
            <a:r>
              <a:rPr lang="en-US" altLang="zh-CN" sz="22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↘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Canada,</a:t>
            </a:r>
            <a:r>
              <a:rPr lang="en-US" altLang="zh-CN" sz="2200" dirty="0" err="1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↗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you?(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不知道对方是不是加拿大人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5941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附加疑问句需要注意的几个问题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如果陈述句中的主语是不定式短语、动词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形式短语、从句、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everything,something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附加疑问部分通常要用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做主语。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wrong with the machine,isn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这台机器出毛病了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reasonable,isn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他刚才说的话合情合理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陈述句中的主语是不定代词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everybody,everyone,somebody,someone,nobody,no one,each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附加疑问部分通常要用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做主语。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Somebody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borrowed my bike,didn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they/he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有人把我的自行车借走了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对不对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701069"/>
            <a:ext cx="8128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附加疑问句的陈述部分带有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little,few,never,hardly,seldom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等否定意义的词时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问句部分用肯定式。如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tells a lie,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she?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她从不说谎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seldom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late,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he?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他很少迟到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是不是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附加疑问句的陈述部分含有由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un-,im-,in-,dis-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等否定意义的前缀构成的词语时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陈述部分要视为肯定含义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问句部分用否定形式。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impossible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learn English without remembering any words,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不记单词学英语是不可能的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36647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如果陈述句是含有宾语从句的复合句式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附加疑问部分的主语以及谓语动词的人称、数、时态通常要与主句的保持一致。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told you you should be careful with the work,didn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我告诉过你工作要小心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对不对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附加疑问句的陈述部分为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I(We) think(believe,suppose,consider)+that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问句部分的主语要与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从句的主语保持一致。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that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done his best,hasn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我认为他尽了最大的努力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that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very hard,is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我们认为英语不太难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对不对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1672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肯定的祈使句的疑问部分用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否定的祈使句的疑问部分要用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 and have a cup of coffee,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you/will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进来喝杯咖啡好吗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get close to the river bank,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不要靠近河岸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好吗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陈述部分为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问句部分习惯上用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形式。陈述部分为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问句部分习惯上用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we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the work all by ourselves,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让我们自己做这项工作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好吗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out for a walk,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我们去散步吧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行吗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讲时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可以有两种附加疑问句形式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;have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表示其他含义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经历、遭受、得到、吃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讲时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则要借助助动词。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English dictionary,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hasn’t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he/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他有本英语字典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不是吗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nothing for breakfast,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他们早饭什么都没吃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78508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单词拼写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.Can you tell me how many athletes will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2020 Olympic Games?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.She opened a book and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read,with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tears dropping on the open page.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.When people do something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dishonest,they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really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欺骗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)themselves.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cheating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.Seeing such a crowd of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below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too nervous to know what to say.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.When the world had just five to ten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people,they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spoke perhaps 12,000 languages between them.(2018·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全国卷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96752"/>
            <a:ext cx="81280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介词填空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middle school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work hard.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.Only by working together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team can they finish the work on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thought it wouldn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 hard to find a job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.One should learn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mistakes so as to avoid falling into the same old trap again.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have many different life experiences they will share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809583"/>
          <a:ext cx="8128000" cy="3492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文档" r:id="rId6" imgW="3913505" imgH="1684020" progId="Word.Document.12">
                  <p:embed/>
                </p:oleObj>
              </mc:Choice>
              <mc:Fallback>
                <p:oleObj name="文档" r:id="rId6" imgW="3913505" imgH="1684020" progId="Word.Document.12">
                  <p:embed/>
                  <p:pic>
                    <p:nvPicPr>
                      <p:cNvPr id="0" name="图片 206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809583"/>
                        <a:ext cx="8128000" cy="3492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01069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写出下列句子的附加疑问句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had milk and bread for breakfast,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.Your sister seldom goes to school by bus,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have already learned about 2,000 English words,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play football yesterday afternoon,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.There is going to be an English concert this evening,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220072" y="2060848"/>
            <a:ext cx="1673856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didn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t </a:t>
            </a:r>
            <a:r>
              <a:rPr lang="en-US" altLang="zh-CN" sz="220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they 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5508104" y="2498354"/>
            <a:ext cx="142859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does she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1422714" y="3291013"/>
            <a:ext cx="1801840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haven’t you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1835696" y="4129186"/>
            <a:ext cx="1383712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did they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1864563" y="4880957"/>
            <a:ext cx="1316130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isn’t there</a:t>
            </a:r>
            <a:endParaRPr lang="zh-CN" altLang="en-US" sz="220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22494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听说导学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听教材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P41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回答第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至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小题。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are the speakers talking about?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 race.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B.Fitness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C.Exercise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happened to one of the girls?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dropped her stick.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stopped running.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fell down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does Cao Jing think is more important?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win.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compete.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each other.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760380"/>
            <a:ext cx="103105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508000" y="4797152"/>
            <a:ext cx="1015021" cy="459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508000" y="5988539"/>
            <a:ext cx="1015021" cy="4597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196752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竞争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对抗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athlete should think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his/her fans if he/she is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his/her country.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运动员如果要为自己的国家比赛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就应该考虑荣誉和他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她的球迷。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2845932"/>
          <a:ext cx="8128000" cy="224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文档" r:id="rId7" imgW="3843020" imgH="1064895" progId="Word.Document.12">
                  <p:embed/>
                </p:oleObj>
              </mc:Choice>
              <mc:Fallback>
                <p:oleObj name="文档" r:id="rId7" imgW="3843020" imgH="1064895" progId="Word.Document.12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" y="2845932"/>
                        <a:ext cx="8128000" cy="2249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508000" y="5095887"/>
            <a:ext cx="8128000" cy="12572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是不及物动词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竞争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hoping to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London marathon.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他期盼着参加伦敦马拉松比赛。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556792"/>
            <a:ext cx="222528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r>
              <a:rPr lang="en-US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980504" y="2082488"/>
          <a:ext cx="8128000" cy="330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文档" r:id="rId7" imgW="3843020" imgH="1564005" progId="Word.Document.12">
                  <p:embed/>
                </p:oleObj>
              </mc:Choice>
              <mc:Fallback>
                <p:oleObj name="文档" r:id="rId7" imgW="3843020" imgH="1564005" progId="Word.Document.12">
                  <p:embed/>
                  <p:pic>
                    <p:nvPicPr>
                      <p:cNvPr id="0" name="图片 410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0504" y="2082488"/>
                        <a:ext cx="8128000" cy="330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11735"/>
            <a:ext cx="8128000" cy="32885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said that about 1,000 students will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sports meeting.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据说大约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1,000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名学生将参加运动会。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which team did they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gold medal?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她们和哪一个队争夺金牌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build your own company and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with/against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 companies.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你可以创建自己的公司并且和其他公司竞争。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11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08000" y="1106215"/>
            <a:ext cx="8128000" cy="5532924"/>
            <a:chOff x="508000" y="1106215"/>
            <a:chExt cx="8128000" cy="5532924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508000" y="1106215"/>
              <a:ext cx="8128000" cy="241452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508000" y="3132943"/>
              <a:ext cx="8128000" cy="3506196"/>
            </a:xfrm>
            <a:prstGeom prst="rect">
              <a:avLst/>
            </a:prstGeom>
          </p:spPr>
        </p:pic>
      </p:grpSp>
      <p:sp>
        <p:nvSpPr>
          <p:cNvPr id="9" name="矩形 8"/>
          <p:cNvSpPr/>
          <p:nvPr/>
        </p:nvSpPr>
        <p:spPr>
          <a:xfrm>
            <a:off x="675866" y="5167466"/>
            <a:ext cx="7781905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测控设计模板14新</Template>
  <TotalTime>0</TotalTime>
  <Words>1959</Words>
  <Application>Microsoft Office PowerPoint</Application>
  <PresentationFormat>全屏显示(4:3)</PresentationFormat>
  <Paragraphs>293</Paragraphs>
  <Slides>29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Cambria Math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2016-04-22T00:11:00Z</dcterms:created>
  <dcterms:modified xsi:type="dcterms:W3CDTF">2023-01-16T19:52:35Z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7D9192F467B745FDA3A79F6EC410BB8A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