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73" r:id="rId5"/>
    <p:sldId id="271" r:id="rId6"/>
    <p:sldId id="274" r:id="rId7"/>
    <p:sldId id="260" r:id="rId8"/>
    <p:sldId id="275" r:id="rId9"/>
    <p:sldId id="264" r:id="rId10"/>
    <p:sldId id="276" r:id="rId11"/>
    <p:sldId id="263" r:id="rId12"/>
    <p:sldId id="262" r:id="rId13"/>
    <p:sldId id="277" r:id="rId14"/>
    <p:sldId id="278" r:id="rId15"/>
    <p:sldId id="279" r:id="rId16"/>
    <p:sldId id="265" r:id="rId17"/>
    <p:sldId id="280" r:id="rId18"/>
    <p:sldId id="259" r:id="rId19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E3E"/>
    <a:srgbClr val="333333"/>
    <a:srgbClr val="36B8D8"/>
    <a:srgbClr val="32A1FE"/>
    <a:srgbClr val="36A2F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138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41147C-A695-4723-92A1-D0FDF8B6AE4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AB66-EB46-4D40-8331-34471581E1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9800-DC37-418F-8A0C-9FEA5FC3654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8BC3-56C4-419E-BFBF-AE7E1CF8F4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91F1-2F18-46EC-9C91-72A16FE60A0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44FE-4108-445B-B4AF-ADCF913D8B1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7300-027E-4F2A-A632-1A8535F0F8A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138F-6FED-42D1-B27E-19787808808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0C7E-A69E-4213-BD57-E9AFB020662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9C84-C266-4CE8-8538-1F7B98BE2A8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BC88-C14A-499B-8909-56D932178DD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AA4D-21D9-4977-B18D-23B7E901C3E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E7AA385-D5DA-4217-8820-98B24D2BDF6B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/>
        </p:nvSpPr>
        <p:spPr bwMode="auto">
          <a:xfrm>
            <a:off x="3346882" y="1433621"/>
            <a:ext cx="5424256" cy="758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5400" dirty="0">
                <a:solidFill>
                  <a:srgbClr val="09255F"/>
                </a:solidFill>
              </a:rPr>
              <a:t>Western festivals</a:t>
            </a:r>
            <a:endParaRPr lang="zh-CN" altLang="en-US" sz="5400" dirty="0">
              <a:solidFill>
                <a:srgbClr val="09255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 w="9525">
            <a:noFill/>
            <a:beve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400" dirty="0" smtClean="0">
                <a:solidFill>
                  <a:srgbClr val="09255F"/>
                </a:solidFill>
              </a:rPr>
              <a:t>第一课时</a:t>
            </a:r>
            <a:endParaRPr lang="zh-CN" altLang="en-US" sz="44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6214" y="4784040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Have a try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9963"/>
            <a:ext cx="9144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962025" y="4202113"/>
            <a:ext cx="26717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1.When …?</a:t>
            </a:r>
            <a:endParaRPr lang="zh-CN" altLang="en-US" sz="3200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962025" y="5029200"/>
            <a:ext cx="26717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2.What …?</a:t>
            </a:r>
            <a:endParaRPr lang="zh-CN" altLang="en-US" sz="320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208463" y="4202113"/>
            <a:ext cx="14779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It’s ….</a:t>
            </a:r>
            <a:endParaRPr lang="zh-CN" altLang="en-US" sz="3200"/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208463" y="5029200"/>
            <a:ext cx="24384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They ….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3" y="1230313"/>
            <a:ext cx="40973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2460625" y="4808538"/>
            <a:ext cx="3860800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E1E3E"/>
                </a:solidFill>
              </a:rPr>
              <a:t>Christmas</a:t>
            </a:r>
            <a:endParaRPr lang="zh-CN" altLang="en-US" sz="4400" b="1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600" y="1555750"/>
            <a:ext cx="26098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550" y="1693863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4006850"/>
            <a:ext cx="28860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72088" y="3870325"/>
            <a:ext cx="24034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爆炸形 2 6"/>
          <p:cNvSpPr>
            <a:spLocks noChangeArrowheads="1"/>
          </p:cNvSpPr>
          <p:nvPr/>
        </p:nvSpPr>
        <p:spPr bwMode="auto">
          <a:xfrm>
            <a:off x="863600" y="508000"/>
            <a:ext cx="7823200" cy="1011238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00"/>
                </a:solidFill>
              </a:rPr>
              <a:t>What’s missing?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600" y="1555750"/>
            <a:ext cx="26098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8850" y="3927475"/>
            <a:ext cx="25146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22763" y="1519238"/>
            <a:ext cx="28876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6950" y="3870325"/>
            <a:ext cx="284638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爆炸形 2 6"/>
          <p:cNvSpPr>
            <a:spLocks noChangeArrowheads="1"/>
          </p:cNvSpPr>
          <p:nvPr/>
        </p:nvSpPr>
        <p:spPr bwMode="auto">
          <a:xfrm>
            <a:off x="863600" y="508000"/>
            <a:ext cx="7823200" cy="1011238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00"/>
                </a:solidFill>
              </a:rPr>
              <a:t>What’s missing?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25" y="3646488"/>
            <a:ext cx="26098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3463" y="3827463"/>
            <a:ext cx="25146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3600" y="1519238"/>
            <a:ext cx="288766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38675" y="1519238"/>
            <a:ext cx="24034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爆炸形 2 6"/>
          <p:cNvSpPr>
            <a:spLocks noChangeArrowheads="1"/>
          </p:cNvSpPr>
          <p:nvPr/>
        </p:nvSpPr>
        <p:spPr bwMode="auto">
          <a:xfrm>
            <a:off x="863600" y="508000"/>
            <a:ext cx="7823200" cy="1011238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00"/>
                </a:solidFill>
              </a:rPr>
              <a:t>What’s missing?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1512888"/>
            <a:ext cx="26098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70388" y="1519238"/>
            <a:ext cx="25146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56075" y="3827463"/>
            <a:ext cx="288607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9975" y="3870325"/>
            <a:ext cx="24034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爆炸形 2 6"/>
          <p:cNvSpPr>
            <a:spLocks noChangeArrowheads="1"/>
          </p:cNvSpPr>
          <p:nvPr/>
        </p:nvSpPr>
        <p:spPr bwMode="auto">
          <a:xfrm>
            <a:off x="863600" y="508000"/>
            <a:ext cx="7823200" cy="1011238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00"/>
                </a:solidFill>
              </a:rPr>
              <a:t>What’s missing?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Ask and answer the questions in pairs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2652713"/>
            <a:ext cx="160655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2811463"/>
            <a:ext cx="18065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2082800" y="1230313"/>
            <a:ext cx="3651250" cy="474662"/>
          </a:xfrm>
          <a:prstGeom prst="wedgeRoundRectCallout">
            <a:avLst>
              <a:gd name="adj1" fmla="val -58241"/>
              <a:gd name="adj2" fmla="val 11785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When is Easter / …?</a:t>
            </a:r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4752975" y="1998663"/>
            <a:ext cx="1444625" cy="428625"/>
          </a:xfrm>
          <a:prstGeom prst="wedgeRoundRectCallout">
            <a:avLst>
              <a:gd name="adj1" fmla="val 55838"/>
              <a:gd name="adj2" fmla="val 14144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It’s on ….</a:t>
            </a:r>
            <a:endParaRPr lang="zh-CN" altLang="en-US"/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2082800" y="2811463"/>
            <a:ext cx="3651250" cy="461962"/>
          </a:xfrm>
          <a:prstGeom prst="wedgeRoundRectCallout">
            <a:avLst>
              <a:gd name="adj1" fmla="val -50412"/>
              <a:gd name="adj2" fmla="val 8557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What do people do at this festival?</a:t>
            </a:r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3487738" y="3803650"/>
            <a:ext cx="2709862" cy="452438"/>
          </a:xfrm>
          <a:prstGeom prst="wedgeRoundRectCallout">
            <a:avLst>
              <a:gd name="adj1" fmla="val 48769"/>
              <a:gd name="adj2" fmla="val 825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People usually ….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Homework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1060450" y="1546225"/>
            <a:ext cx="6831013" cy="280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None/>
            </a:pPr>
            <a:r>
              <a:rPr lang="en-US" altLang="zh-CN" sz="4400" dirty="0"/>
              <a:t>1.Tell your parents about the western festivals.</a:t>
            </a:r>
          </a:p>
          <a:p>
            <a:pPr marL="342900" indent="-342900">
              <a:buFont typeface="Arial" panose="020B0604020202020204" pitchFamily="34" charset="0"/>
              <a:buNone/>
            </a:pPr>
            <a:endParaRPr lang="en-US" altLang="zh-CN" sz="4400" dirty="0"/>
          </a:p>
          <a:p>
            <a:pPr marL="342900" indent="-342900">
              <a:buFont typeface="Arial" panose="020B0604020202020204" pitchFamily="34" charset="0"/>
              <a:buNone/>
            </a:pPr>
            <a:r>
              <a:rPr lang="en-US" altLang="zh-CN" sz="4400" dirty="0"/>
              <a:t>2.Finish P80 Part1</a:t>
            </a:r>
            <a:r>
              <a:rPr lang="en-US" altLang="zh-CN" sz="4400" dirty="0" smtClean="0"/>
              <a:t>. 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/>
          <a:lstStyle/>
          <a:p>
            <a:r>
              <a:rPr lang="zh-CN" altLang="en-US" sz="700" smtClean="0">
                <a:solidFill>
                  <a:srgbClr val="EDEDED"/>
                </a:solidFill>
              </a:rPr>
              <a:t>The En</a:t>
            </a:r>
            <a:r>
              <a:rPr lang="zh-CN" altLang="en-US" sz="4000" smtClean="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16386" name="图片 6" descr="u=1208418759,2894017907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3995738"/>
            <a:ext cx="331311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7" descr="u=2312904500,4265666210&amp;fm=11&amp;gp=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7725" y="3995738"/>
            <a:ext cx="3036888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7725" y="952500"/>
            <a:ext cx="3543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2975" y="814388"/>
            <a:ext cx="34591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矩形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4950" y="2073275"/>
            <a:ext cx="5810250" cy="282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Listen and number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18434" name="图片 6" descr="u=1208418759,2894017907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3700463"/>
            <a:ext cx="331311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图片 7" descr="u=2312904500,4265666210&amp;fm=11&amp;gp=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7725" y="3700463"/>
            <a:ext cx="3036888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7725" y="952500"/>
            <a:ext cx="3543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2975" y="814388"/>
            <a:ext cx="34591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1987550" y="3025775"/>
            <a:ext cx="2257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Christmas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5808663" y="5454650"/>
            <a:ext cx="2257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Easter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627188" y="5661025"/>
            <a:ext cx="22574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Halloween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5656263" y="2916238"/>
            <a:ext cx="25558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Thanksgiving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1006475" y="3070225"/>
            <a:ext cx="12414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(         )</a:t>
            </a:r>
            <a:endParaRPr lang="zh-CN" altLang="en-US"/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4752975" y="5476875"/>
            <a:ext cx="11382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(         )</a:t>
            </a:r>
            <a:endParaRPr lang="zh-CN" altLang="en-US"/>
          </a:p>
        </p:txBody>
      </p:sp>
      <p:sp>
        <p:nvSpPr>
          <p:cNvPr id="18444" name="TextBox 15"/>
          <p:cNvSpPr txBox="1">
            <a:spLocks noChangeArrowheads="1"/>
          </p:cNvSpPr>
          <p:nvPr/>
        </p:nvSpPr>
        <p:spPr bwMode="auto">
          <a:xfrm>
            <a:off x="847725" y="5661025"/>
            <a:ext cx="11398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(         )</a:t>
            </a:r>
            <a:endParaRPr lang="zh-CN" altLang="en-US"/>
          </a:p>
        </p:txBody>
      </p:sp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4668838" y="3025775"/>
            <a:ext cx="11398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(         )</a:t>
            </a:r>
            <a:endParaRPr lang="zh-CN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89050" y="2963863"/>
            <a:ext cx="3381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4</a:t>
            </a:r>
            <a:endParaRPr lang="zh-CN" altLang="en-US" sz="32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02200" y="2854325"/>
            <a:ext cx="28733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3</a:t>
            </a:r>
            <a:endParaRPr lang="zh-CN" altLang="en-US" sz="32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46663" y="5368925"/>
            <a:ext cx="287337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1</a:t>
            </a:r>
            <a:endParaRPr lang="zh-CN" altLang="en-US" sz="32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44588" y="5600700"/>
            <a:ext cx="2873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answer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91440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702050"/>
            <a:ext cx="7975600" cy="184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1.When is </a:t>
            </a:r>
            <a:r>
              <a:rPr lang="en-US" altLang="zh-CN" sz="3200" b="1" dirty="0">
                <a:solidFill>
                  <a:srgbClr val="FF0000"/>
                </a:solidFill>
              </a:rPr>
              <a:t>Easter</a:t>
            </a:r>
            <a:r>
              <a:rPr lang="en-US" altLang="zh-CN" sz="3200" b="1" dirty="0"/>
              <a:t>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2.What do children usually do on </a:t>
            </a:r>
            <a:r>
              <a:rPr lang="en-US" altLang="zh-CN" sz="3200" b="1" dirty="0">
                <a:solidFill>
                  <a:srgbClr val="FF0000"/>
                </a:solidFill>
              </a:rPr>
              <a:t>Easter</a:t>
            </a:r>
            <a:r>
              <a:rPr lang="en-US" altLang="zh-CN" sz="3200" b="1" dirty="0"/>
              <a:t>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5025" y="4176713"/>
            <a:ext cx="65389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It’s on a Sunday in March or April.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5025" y="5257800"/>
            <a:ext cx="61785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They usually eat chocolate eggs.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0050" y="1512888"/>
            <a:ext cx="469741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1"/>
          <p:cNvSpPr txBox="1">
            <a:spLocks noChangeArrowheads="1"/>
          </p:cNvSpPr>
          <p:nvPr/>
        </p:nvSpPr>
        <p:spPr bwMode="auto">
          <a:xfrm>
            <a:off x="3003550" y="4705350"/>
            <a:ext cx="2439988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Easter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answer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9638"/>
            <a:ext cx="91440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997325"/>
            <a:ext cx="7975600" cy="184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1.When is </a:t>
            </a:r>
            <a:r>
              <a:rPr lang="en-US" altLang="zh-CN" sz="3200" b="1" dirty="0">
                <a:solidFill>
                  <a:srgbClr val="FF0000"/>
                </a:solidFill>
              </a:rPr>
              <a:t>Halloween</a:t>
            </a:r>
            <a:r>
              <a:rPr lang="en-US" altLang="zh-CN" sz="3200" b="1" dirty="0"/>
              <a:t>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2.What do children do on </a:t>
            </a:r>
            <a:r>
              <a:rPr lang="en-US" altLang="zh-CN" sz="3200" b="1" dirty="0">
                <a:solidFill>
                  <a:srgbClr val="FF0000"/>
                </a:solidFill>
              </a:rPr>
              <a:t>Halloween</a:t>
            </a:r>
            <a:r>
              <a:rPr lang="en-US" altLang="zh-CN" sz="3200" b="1" dirty="0"/>
              <a:t>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1688" y="4514850"/>
            <a:ext cx="4335462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It’s on 31</a:t>
            </a:r>
            <a:r>
              <a:rPr lang="en-US" altLang="zh-CN" sz="3200" baseline="30000">
                <a:solidFill>
                  <a:srgbClr val="FF0000"/>
                </a:solidFill>
              </a:rPr>
              <a:t>st</a:t>
            </a:r>
            <a:r>
              <a:rPr lang="en-US" altLang="zh-CN" sz="3200">
                <a:solidFill>
                  <a:srgbClr val="FF0000"/>
                </a:solidFill>
              </a:rPr>
              <a:t> October.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1688" y="5551488"/>
            <a:ext cx="7281862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They get candy from their neighbours.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1328738"/>
            <a:ext cx="378142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14"/>
          <p:cNvSpPr txBox="1">
            <a:spLocks noChangeArrowheads="1"/>
          </p:cNvSpPr>
          <p:nvPr/>
        </p:nvSpPr>
        <p:spPr bwMode="auto">
          <a:xfrm>
            <a:off x="2743200" y="4616450"/>
            <a:ext cx="40640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Halloween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Have a try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8463"/>
            <a:ext cx="91440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矩形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3025" y="658813"/>
            <a:ext cx="9021763" cy="1066800"/>
          </a:xfrm>
          <a:prstGeom prst="rect">
            <a:avLst/>
          </a:prstGeom>
          <a:noFill/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149475" y="4202113"/>
            <a:ext cx="26733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1.When …?</a:t>
            </a:r>
            <a:endParaRPr lang="zh-CN" altLang="en-US" sz="3200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149475" y="5002213"/>
            <a:ext cx="267335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2.What …?</a:t>
            </a:r>
            <a:endParaRPr lang="zh-CN" altLang="en-US" sz="3200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5257800" y="4202113"/>
            <a:ext cx="14779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It’s ….</a:t>
            </a:r>
            <a:endParaRPr lang="zh-CN" altLang="en-US" sz="3200"/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5257800" y="5002213"/>
            <a:ext cx="24384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They ….</a:t>
            </a:r>
            <a:endParaRPr lang="zh-CN" altLang="en-US" sz="32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4121150"/>
            <a:ext cx="13335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650" y="5602288"/>
            <a:ext cx="16033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eat turkey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463" y="1241425"/>
            <a:ext cx="34655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303463" y="4346575"/>
            <a:ext cx="3951287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Thanksgiving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副本</Template>
  <TotalTime>0</TotalTime>
  <Words>173</Words>
  <Application>Microsoft Office PowerPoint</Application>
  <PresentationFormat>全屏显示(4:3)</PresentationFormat>
  <Paragraphs>68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WWW.2PPT.COM
</vt:lpstr>
      <vt:lpstr>PowerPoint 演示文稿</vt:lpstr>
      <vt:lpstr>Warm up</vt:lpstr>
      <vt:lpstr>Listen and number</vt:lpstr>
      <vt:lpstr>Read and answer</vt:lpstr>
      <vt:lpstr>Presentation</vt:lpstr>
      <vt:lpstr>Read and answer</vt:lpstr>
      <vt:lpstr>Presentation</vt:lpstr>
      <vt:lpstr>Have a try</vt:lpstr>
      <vt:lpstr>Presentation</vt:lpstr>
      <vt:lpstr>Have a try</vt:lpstr>
      <vt:lpstr>Presentation</vt:lpstr>
      <vt:lpstr>Practice</vt:lpstr>
      <vt:lpstr>Practice</vt:lpstr>
      <vt:lpstr>Practice</vt:lpstr>
      <vt:lpstr>Practice</vt:lpstr>
      <vt:lpstr>Ask and answer the questions in pairs</vt:lpstr>
      <vt:lpstr>Homework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2015-03-29T11:12:00Z</dcterms:created>
  <dcterms:modified xsi:type="dcterms:W3CDTF">2023-01-16T19:52:40Z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EF59DDDF4D0F43EC8A95B6C90349B0C6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