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46" r:id="rId10"/>
    <p:sldId id="438" r:id="rId11"/>
    <p:sldId id="437" r:id="rId12"/>
    <p:sldId id="423" r:id="rId13"/>
    <p:sldId id="365" r:id="rId14"/>
    <p:sldId id="403" r:id="rId15"/>
    <p:sldId id="457" r:id="rId16"/>
    <p:sldId id="445" r:id="rId17"/>
    <p:sldId id="447" r:id="rId18"/>
    <p:sldId id="448" r:id="rId19"/>
    <p:sldId id="449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432894-57C0-4D6A-B8BA-53DD3B0B4B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9B8FFC3-0E9D-457F-BB9E-3E0B412875C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459CF2-1C59-4AAF-BA21-C3AC63C24B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DBC77DB-E60D-4410-908C-49F9C4854D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8BAA648-7493-4B5F-8DFC-0787453AF4A2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C77DB-E60D-4410-908C-49F9C4854D0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5197BA6-5E1F-4D7A-8323-49B8C4EB50A7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09DB23E-00B4-45BD-8EC1-18A46165C08E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06AF4B5-59A5-46BA-9D2E-F0D811D94754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115F63D-364F-4707-BE28-A3288AF52F6C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135EED4-45C1-4C4A-88B4-49F5FD23CE96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604A-F772-46F9-BB39-E7B7B69690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718F-62D1-44DD-9B9E-94807D8100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49A0-5DAA-4D75-B488-7E181BCD08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7804A-4816-4E03-87F3-795A5D500E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96B5-8BF5-4846-B42E-4F56C15666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6A54-2A05-4863-A2E0-0A20371CF3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9068-5F20-48E6-B069-183057ABD5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21C1-0FD2-426C-B0F5-6A28C16B2B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298633-9BE1-4C16-ACD0-15180DE850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41DB7BB-8C1F-4A9F-9D1C-5E6A3F763E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604A-F772-46F9-BB39-E7B7B69690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718F-62D1-44DD-9B9E-94807D8100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CF26-C494-4B9B-B11A-9AD1F56A74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42740-93BC-4EAE-8844-B3C7FF9AED5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AB50-8DA9-4996-831E-D54061E735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3BE5-206B-40FF-A889-65D520CF9E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911-9900-44A6-99E2-78DAAA6163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3E78C-515F-4AD2-B759-624EFD007C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BA50-2EEF-4FF2-89F8-2733364988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84D9F-D6A6-4A0C-8D60-D337324F6D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4CDF-B7A8-430B-8551-B838064ECB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F4037-C711-4A5C-8BA4-36776E9000A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CA4B-93E3-43EF-968F-9C0ECB143C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BC47-D39B-42C8-89AA-827E9284EF5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6785-6C04-4F11-93EB-61FFA5C353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7563A-F3E0-4081-8BFF-B2E0658023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DFB0E1-6DE2-42CA-A5CA-1C773F8014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78E5D9D-42A0-4A5F-8014-F6631798821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2_128k.mp3" TargetMode="External"/><Relationship Id="rId7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1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3_128k.mp3" TargetMode="External"/><Relationship Id="rId5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3_128k.mp3" TargetMode="External"/><Relationship Id="rId10" Type="http://schemas.openxmlformats.org/officeDocument/2006/relationships/image" Target="../media/image12.png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2_128k.mp3" TargetMode="Externa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5_128k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4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4_128k.mp3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&#21477;5_128k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esson28__Just__read__and__write&#35838;&#25991;&#21160;&#30011;.sw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shorts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shorts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jeans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8%20&#25945;&#23398;&#35838;&#20214;\jeans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Lesson28Justtalk&#35838;&#25991;&#21160;&#30011;.sw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708920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Unit5 I like those shoes.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192688" cy="49495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b="1" dirty="0" smtClean="0">
                <a:latin typeface="汉仪大宋简" panose="02010609000101010101" pitchFamily="49" charset="-122"/>
                <a:ea typeface="汉仪大宋简" panose="02010609000101010101" pitchFamily="49" charset="-122"/>
              </a:rPr>
              <a:t>人教精通版四年级上册</a:t>
            </a:r>
            <a:endParaRPr lang="zh-CN" altLang="en-US" sz="4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2539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3425" y="1400175"/>
            <a:ext cx="7761288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63563" y="1103313"/>
            <a:ext cx="2784475" cy="885825"/>
            <a:chOff x="439203" y="1004744"/>
            <a:chExt cx="2783828" cy="885792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698"/>
              <a:ext cx="2783828" cy="677838"/>
            </a:xfrm>
            <a:prstGeom prst="wedgeRoundRectCallout">
              <a:avLst>
                <a:gd name="adj1" fmla="val 31353"/>
                <a:gd name="adj2" fmla="val 8481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Can I help you?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697797" y="1004744"/>
              <a:ext cx="352343" cy="342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4787900" y="869950"/>
            <a:ext cx="3683000" cy="1206500"/>
            <a:chOff x="241775" y="2980570"/>
            <a:chExt cx="3681637" cy="1207955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41775" y="3193552"/>
              <a:ext cx="3681637" cy="994973"/>
            </a:xfrm>
            <a:prstGeom prst="wedgeRoundRectCallout">
              <a:avLst>
                <a:gd name="adj1" fmla="val 6805"/>
                <a:gd name="adj2" fmla="val 793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Can we look at the blue shorts, please?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854078" y="2980570"/>
              <a:ext cx="352295" cy="3449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1855788" y="4437063"/>
            <a:ext cx="3457575" cy="1620837"/>
            <a:chOff x="3847236" y="819362"/>
            <a:chExt cx="3458630" cy="1622573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6" y="819362"/>
              <a:ext cx="3458630" cy="1390550"/>
            </a:xfrm>
            <a:prstGeom prst="wedgeRoundRectCallout">
              <a:avLst>
                <a:gd name="adj1" fmla="val 41116"/>
                <a:gd name="adj2" fmla="val -626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Dad, look at the blue shorts. They’re really cool!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411400" y="2098668"/>
              <a:ext cx="352533" cy="343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9418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4208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13350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963" y="1268413"/>
            <a:ext cx="79930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448300" y="3716338"/>
            <a:ext cx="1785938" cy="919162"/>
            <a:chOff x="439203" y="971285"/>
            <a:chExt cx="1785163" cy="919251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608"/>
              <a:ext cx="1785163" cy="677928"/>
            </a:xfrm>
            <a:prstGeom prst="wedgeRoundRectCallout">
              <a:avLst>
                <a:gd name="adj1" fmla="val -72187"/>
                <a:gd name="adj2" fmla="val 254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Thanks.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145334" y="971285"/>
              <a:ext cx="353858" cy="342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808038" y="1093788"/>
            <a:ext cx="2738437" cy="898525"/>
            <a:chOff x="3847236" y="621948"/>
            <a:chExt cx="2741539" cy="899012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6" y="796668"/>
              <a:ext cx="2741539" cy="724292"/>
            </a:xfrm>
            <a:prstGeom prst="wedgeRoundRectCallout">
              <a:avLst>
                <a:gd name="adj1" fmla="val 23184"/>
                <a:gd name="adj2" fmla="val 9789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Here you are.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063049" y="621948"/>
              <a:ext cx="352824" cy="3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4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366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5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0592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8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699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700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2971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8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29715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4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5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2971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970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9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32943" y="1067290"/>
            <a:ext cx="2468563" cy="174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074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074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074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三人一组试着来表演，其他同学来评价。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7220" y="1196752"/>
            <a:ext cx="6120680" cy="4851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5013325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标题 1"/>
          <p:cNvSpPr>
            <a:spLocks noGrp="1"/>
          </p:cNvSpPr>
          <p:nvPr>
            <p:ph type="title"/>
          </p:nvPr>
        </p:nvSpPr>
        <p:spPr bwMode="auto">
          <a:xfrm>
            <a:off x="2876550" y="231775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277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850" y="2584450"/>
            <a:ext cx="198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492375"/>
            <a:ext cx="2600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2844800"/>
            <a:ext cx="21812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标题 1"/>
          <p:cNvSpPr txBox="1"/>
          <p:nvPr/>
        </p:nvSpPr>
        <p:spPr bwMode="auto">
          <a:xfrm>
            <a:off x="3513138" y="368300"/>
            <a:ext cx="3579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Ask and answer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79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3800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2868613"/>
            <a:ext cx="26193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矩形 11"/>
          <p:cNvSpPr>
            <a:spLocks noChangeArrowheads="1"/>
          </p:cNvSpPr>
          <p:nvPr/>
        </p:nvSpPr>
        <p:spPr bwMode="auto">
          <a:xfrm>
            <a:off x="827088" y="836613"/>
            <a:ext cx="7847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A: Can we look at the _____ ___?</a:t>
            </a:r>
          </a:p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B: Here you are. </a:t>
            </a:r>
            <a:endParaRPr lang="zh-CN" altLang="en-US" sz="2000"/>
          </a:p>
        </p:txBody>
      </p:sp>
      <p:sp>
        <p:nvSpPr>
          <p:cNvPr id="33802" name="矩形 13"/>
          <p:cNvSpPr>
            <a:spLocks noChangeArrowheads="1"/>
          </p:cNvSpPr>
          <p:nvPr/>
        </p:nvSpPr>
        <p:spPr bwMode="auto">
          <a:xfrm>
            <a:off x="5440363" y="1003300"/>
            <a:ext cx="2682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orange vest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339975"/>
            <a:ext cx="42354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888" y="3148013"/>
            <a:ext cx="45450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标题 1"/>
          <p:cNvSpPr txBox="1"/>
          <p:nvPr/>
        </p:nvSpPr>
        <p:spPr bwMode="auto">
          <a:xfrm>
            <a:off x="3513138" y="368300"/>
            <a:ext cx="2303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584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6631" name="组合 4"/>
          <p:cNvGrpSpPr/>
          <p:nvPr/>
        </p:nvGrpSpPr>
        <p:grpSpPr bwMode="auto">
          <a:xfrm>
            <a:off x="282575" y="981075"/>
            <a:ext cx="2700338" cy="1420813"/>
            <a:chOff x="3059832" y="1492829"/>
            <a:chExt cx="2700868" cy="1420900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3059832" y="1700805"/>
              <a:ext cx="2700868" cy="1212924"/>
            </a:xfrm>
            <a:prstGeom prst="wedgeRoundRectCallout">
              <a:avLst>
                <a:gd name="adj1" fmla="val -9828"/>
                <a:gd name="adj2" fmla="val 7020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Can I look at the orange vest and the red skirt?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4260218" y="1492829"/>
              <a:ext cx="341380" cy="3095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632" name="组合 3"/>
          <p:cNvGrpSpPr/>
          <p:nvPr/>
        </p:nvGrpSpPr>
        <p:grpSpPr bwMode="auto">
          <a:xfrm>
            <a:off x="4532313" y="1754188"/>
            <a:ext cx="4210050" cy="1092200"/>
            <a:chOff x="5148065" y="1176614"/>
            <a:chExt cx="4209994" cy="1092040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5148065" y="1367086"/>
              <a:ext cx="4209994" cy="901568"/>
            </a:xfrm>
            <a:prstGeom prst="wedgeRoundRectCallout">
              <a:avLst>
                <a:gd name="adj1" fmla="val -28919"/>
                <a:gd name="adj2" fmla="val 8031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Can I look at the blue jeans and the green shorts?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7007002" y="1176614"/>
              <a:ext cx="341308" cy="3095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633" name="组合 5"/>
          <p:cNvGrpSpPr/>
          <p:nvPr/>
        </p:nvGrpSpPr>
        <p:grpSpPr bwMode="auto">
          <a:xfrm>
            <a:off x="2189163" y="2295525"/>
            <a:ext cx="2232025" cy="731838"/>
            <a:chOff x="2189600" y="2048757"/>
            <a:chExt cx="2232248" cy="732171"/>
          </a:xfrm>
        </p:grpSpPr>
        <p:grpSp>
          <p:nvGrpSpPr>
            <p:cNvPr id="35857" name="组合 2"/>
            <p:cNvGrpSpPr/>
            <p:nvPr/>
          </p:nvGrpSpPr>
          <p:grpSpPr bwMode="auto">
            <a:xfrm>
              <a:off x="2189600" y="2243037"/>
              <a:ext cx="2232248" cy="537891"/>
              <a:chOff x="2189600" y="2243037"/>
              <a:chExt cx="2232248" cy="537891"/>
            </a:xfrm>
          </p:grpSpPr>
          <p:sp>
            <p:nvSpPr>
              <p:cNvPr id="25" name="圆角矩形标注 24"/>
              <p:cNvSpPr/>
              <p:nvPr/>
            </p:nvSpPr>
            <p:spPr bwMode="auto">
              <a:xfrm>
                <a:off x="2203888" y="2242520"/>
                <a:ext cx="1390789" cy="532055"/>
              </a:xfrm>
              <a:prstGeom prst="wedgeRoundRectCallout">
                <a:avLst>
                  <a:gd name="adj1" fmla="val 10123"/>
                  <a:gd name="adj2" fmla="val 8778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圆角矩形标注 12"/>
              <p:cNvSpPr/>
              <p:nvPr/>
            </p:nvSpPr>
            <p:spPr bwMode="auto">
              <a:xfrm>
                <a:off x="2189600" y="2248873"/>
                <a:ext cx="2232248" cy="532055"/>
              </a:xfrm>
              <a:prstGeom prst="wedgeRoundRectCallout">
                <a:avLst>
                  <a:gd name="adj1" fmla="val 20911"/>
                  <a:gd name="adj2" fmla="val 8778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Here you are.</a:t>
                </a:r>
                <a:endPara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 bwMode="auto">
            <a:xfrm>
              <a:off x="3162834" y="2048757"/>
              <a:ext cx="339759" cy="309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634" name="组合 11"/>
          <p:cNvGrpSpPr/>
          <p:nvPr/>
        </p:nvGrpSpPr>
        <p:grpSpPr bwMode="auto">
          <a:xfrm>
            <a:off x="6664325" y="2998788"/>
            <a:ext cx="2179638" cy="747712"/>
            <a:chOff x="6664614" y="3382270"/>
            <a:chExt cx="2179083" cy="746757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7091543" y="3613749"/>
              <a:ext cx="1575986" cy="515278"/>
            </a:xfrm>
            <a:prstGeom prst="wedgeRoundRectCallout">
              <a:avLst>
                <a:gd name="adj1" fmla="val 29921"/>
                <a:gd name="adj2" fmla="val 852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圆角矩形标注 25"/>
            <p:cNvSpPr/>
            <p:nvPr/>
          </p:nvSpPr>
          <p:spPr bwMode="auto">
            <a:xfrm>
              <a:off x="6664614" y="3613749"/>
              <a:ext cx="2179083" cy="515278"/>
            </a:xfrm>
            <a:prstGeom prst="wedgeRoundRectCallout">
              <a:avLst>
                <a:gd name="adj1" fmla="val -20077"/>
                <a:gd name="adj2" fmla="val 8722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Here you are.</a:t>
              </a:r>
              <a:endParaRPr lang="zh-CN" altLang="en-US" sz="1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7596240" y="3382270"/>
              <a:ext cx="352335" cy="3424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96863" y="1290638"/>
            <a:ext cx="8555037" cy="3938587"/>
            <a:chOff x="296862" y="1290291"/>
            <a:chExt cx="8555037" cy="3938910"/>
          </a:xfrm>
        </p:grpSpPr>
        <p:sp>
          <p:nvSpPr>
            <p:cNvPr id="31" name="圆角矩形 30"/>
            <p:cNvSpPr/>
            <p:nvPr/>
          </p:nvSpPr>
          <p:spPr>
            <a:xfrm>
              <a:off x="296862" y="1290291"/>
              <a:ext cx="8555037" cy="393891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61974" y="1479218"/>
              <a:ext cx="7958138" cy="35324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en-US" altLang="zh-CN" sz="3200" kern="1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Group racing game</a:t>
              </a:r>
              <a:r>
                <a:rPr lang="zh-CN" altLang="zh-CN" sz="3200" kern="100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：</a:t>
              </a:r>
              <a:r>
                <a:rPr lang="zh-CN" altLang="zh-CN" sz="28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全班以小组形式进行比赛。教师或者一位同学到前面来，大声说出自己感兴趣的衣服，如：</a:t>
              </a:r>
              <a:r>
                <a:rPr lang="en-US" altLang="zh-CN" sz="2800" kern="1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Can I look at the orange vest and the red skirt? </a:t>
              </a:r>
              <a:r>
                <a:rPr lang="zh-CN" altLang="zh-CN" sz="28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哪组图片的衣服和颜色与此相匹配，并能马上找到</a:t>
              </a:r>
              <a:r>
                <a:rPr lang="zh-CN" altLang="en-US" sz="28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说</a:t>
              </a:r>
              <a:r>
                <a:rPr lang="zh-CN" altLang="zh-CN" sz="28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出：</a:t>
              </a:r>
              <a:r>
                <a:rPr lang="en-US" altLang="zh-CN" sz="2800" kern="1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Here you are. </a:t>
              </a:r>
              <a:r>
                <a:rPr lang="zh-CN" altLang="zh-CN" sz="2800" kern="1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即得一颗星。游戏结束时星多者获胜。</a:t>
              </a:r>
              <a:endParaRPr lang="zh-CN" altLang="zh-CN" sz="2000" kern="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2360" y="1860451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4"/>
          <p:cNvSpPr>
            <a:spLocks noGrp="1"/>
          </p:cNvSpPr>
          <p:nvPr>
            <p:ph type="title"/>
          </p:nvPr>
        </p:nvSpPr>
        <p:spPr bwMode="auto">
          <a:xfrm>
            <a:off x="1635722" y="6206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88022" y="1412776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3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60" y="466626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矩形 8"/>
          <p:cNvSpPr>
            <a:spLocks noChangeArrowheads="1"/>
          </p:cNvSpPr>
          <p:nvPr/>
        </p:nvSpPr>
        <p:spPr bwMode="auto">
          <a:xfrm>
            <a:off x="1962747" y="1928713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本课学习的着装类的单词有：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895" name="Text Box 2"/>
          <p:cNvSpPr txBox="1">
            <a:spLocks noChangeArrowheads="1"/>
          </p:cNvSpPr>
          <p:nvPr/>
        </p:nvSpPr>
        <p:spPr bwMode="auto">
          <a:xfrm>
            <a:off x="5566372" y="5135463"/>
            <a:ext cx="1325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jeans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7896" name="Text Box 2"/>
          <p:cNvSpPr txBox="1">
            <a:spLocks noChangeArrowheads="1"/>
          </p:cNvSpPr>
          <p:nvPr/>
        </p:nvSpPr>
        <p:spPr bwMode="auto">
          <a:xfrm>
            <a:off x="2332635" y="5135463"/>
            <a:ext cx="158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shorts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423497" y="5229126"/>
            <a:ext cx="18446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345335" y="5229126"/>
            <a:ext cx="18272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6797" y="2544663"/>
            <a:ext cx="21177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1472" y="3060601"/>
            <a:ext cx="25193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0259" y="2202657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标题 4"/>
          <p:cNvSpPr>
            <a:spLocks noGrp="1"/>
          </p:cNvSpPr>
          <p:nvPr>
            <p:ph type="title"/>
          </p:nvPr>
        </p:nvSpPr>
        <p:spPr bwMode="auto">
          <a:xfrm>
            <a:off x="1607596" y="673894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59896" y="1537494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941" name="矩形 8"/>
          <p:cNvSpPr>
            <a:spLocks noChangeArrowheads="1"/>
          </p:cNvSpPr>
          <p:nvPr/>
        </p:nvSpPr>
        <p:spPr bwMode="auto">
          <a:xfrm>
            <a:off x="1894934" y="2201069"/>
            <a:ext cx="595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本课学习的有关购物常用语是什么？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82234" y="3756819"/>
            <a:ext cx="5588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—Can we look at …?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61596" y="4675982"/>
            <a:ext cx="3498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—Here you are.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699765" y="481806"/>
            <a:ext cx="7886700" cy="1004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52488" y="1700808"/>
            <a:ext cx="7518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制作本单元的单词卡片，要求卡片正面为图片，反面为对应的英文单词。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29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979712" y="272157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5578475" y="416302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5924550" y="416302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4011290" y="4895031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330378" y="4895031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643115" y="4895031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11188" y="1700808"/>
            <a:ext cx="7848600" cy="3914304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ttbao\appdata\roaming\360se6\USERDA~1\Temp\T01F2E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1163638"/>
            <a:ext cx="2616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0688" y="1844675"/>
            <a:ext cx="21605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 descr="raincoat 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24100" y="1052513"/>
            <a:ext cx="2320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649413"/>
            <a:ext cx="17811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标题 1"/>
          <p:cNvSpPr txBox="1"/>
          <p:nvPr/>
        </p:nvSpPr>
        <p:spPr bwMode="auto">
          <a:xfrm>
            <a:off x="3203575" y="368300"/>
            <a:ext cx="3435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match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850" y="4868863"/>
            <a:ext cx="1946275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raincoat</a:t>
            </a:r>
            <a:endParaRPr lang="zh-CN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6875463" y="4868863"/>
            <a:ext cx="1906587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sweater</a:t>
            </a:r>
            <a:endParaRPr lang="zh-CN" altLang="en-US" sz="3600" dirty="0"/>
          </a:p>
        </p:txBody>
      </p:sp>
      <p:sp>
        <p:nvSpPr>
          <p:cNvPr id="16" name="矩形 15"/>
          <p:cNvSpPr/>
          <p:nvPr/>
        </p:nvSpPr>
        <p:spPr>
          <a:xfrm>
            <a:off x="4932363" y="4868863"/>
            <a:ext cx="1368425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skirt</a:t>
            </a:r>
            <a:endParaRPr lang="zh-CN" altLang="en-US" sz="3600" dirty="0"/>
          </a:p>
        </p:txBody>
      </p:sp>
      <p:sp>
        <p:nvSpPr>
          <p:cNvPr id="17" name="矩形 16"/>
          <p:cNvSpPr/>
          <p:nvPr/>
        </p:nvSpPr>
        <p:spPr>
          <a:xfrm>
            <a:off x="2863850" y="4868863"/>
            <a:ext cx="1563688" cy="64611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jacket</a:t>
            </a:r>
            <a:endParaRPr lang="zh-CN" altLang="en-US" sz="3600" dirty="0"/>
          </a:p>
        </p:txBody>
      </p:sp>
      <p:sp>
        <p:nvSpPr>
          <p:cNvPr id="19468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-0.01574 0.00035 -0.03171 -0.00139 -0.04722 C -0.00191 -0.05255 -0.00625 -0.05787 -0.0099 -0.06042 C -0.01094 -0.06111 -0.01233 -0.06134 -0.01354 -0.06204 C -0.0151 -0.06296 -0.01667 -0.06435 -0.0184 -0.06528 C -0.02083 -0.06644 -0.02708 -0.06759 -0.02934 -0.06852 C -0.04132 -0.07245 -0.02014 -0.06713 -0.04028 -0.07176 C -0.04201 -0.07292 -0.0434 -0.07431 -0.04514 -0.075 C -0.04722 -0.07593 -0.04931 -0.07593 -0.05122 -0.07662 C -0.05295 -0.07708 -0.05451 -0.07755 -0.05625 -0.07824 C -0.05747 -0.0787 -0.05851 -0.07963 -0.0599 -0.07986 C -0.07031 -0.08079 -0.0809 -0.08079 -0.09149 -0.08148 C -0.09687 -0.08195 -0.10208 -0.08264 -0.10747 -0.0831 C -0.11215 -0.08449 -0.11875 -0.08611 -0.12326 -0.08796 C -0.12448 -0.08843 -0.12569 -0.08912 -0.12691 -0.08958 C -0.13576 -0.09259 -0.13056 -0.09005 -0.14028 -0.09283 C -0.15104 -0.09607 -0.13264 -0.09375 -0.15365 -0.09769 C -0.1566 -0.09838 -0.15937 -0.09884 -0.16233 -0.09931 C -0.16424 -0.09977 -0.16632 -0.10093 -0.1684 -0.10093 C -0.18663 -0.10208 -0.20486 -0.10208 -0.22326 -0.10255 C -0.22517 -0.10324 -0.22726 -0.10347 -0.22934 -0.10417 C -0.23177 -0.10509 -0.23403 -0.10695 -0.23663 -0.10741 L -0.24392 -0.10926 C -0.24965 -0.11667 -0.24219 -0.1081 -0.25122 -0.11412 C -0.25226 -0.11482 -0.25278 -0.11644 -0.25365 -0.11736 C -0.25486 -0.11852 -0.25625 -0.11921 -0.25729 -0.1206 C -0.25833 -0.12153 -0.25885 -0.12292 -0.25972 -0.12384 C -0.26094 -0.12477 -0.26215 -0.12477 -0.26337 -0.12546 C -0.26059 -0.14838 -0.26493 -0.12523 -0.25851 -0.14005 C -0.25365 -0.15139 -0.26163 -0.14283 -0.25365 -0.14977 C -0.2533 -0.15139 -0.25243 -0.15301 -0.25243 -0.15463 C -0.25243 -0.16204 -0.25538 -0.15949 -0.25972 -0.16111 C -0.26059 -0.16158 -0.26146 -0.16227 -0.26215 -0.16273 L -0.26215 -0.16273 L -0.26215 -0.15463 L -0.26215 -0.15463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7 -0.0044 0.00365 -0.00857 0.00486 -0.0132 C 0.00955 -0.03102 0.00087 -0.01505 0.01094 -0.03264 C 0.01216 -0.03472 0.0132 -0.03704 0.01459 -0.03912 C 0.01823 -0.04468 0.02118 -0.04815 0.02552 -0.05208 C 0.02743 -0.05394 0.02952 -0.05556 0.0316 -0.05695 C 0.03282 -0.05787 0.03403 -0.0581 0.03525 -0.05857 C 0.03698 -0.05972 0.03837 -0.06111 0.04011 -0.06204 C 0.04254 -0.06296 0.04514 -0.06273 0.04757 -0.06366 C 0.04879 -0.06389 0.04983 -0.06482 0.05122 -0.06528 C 0.05434 -0.06597 0.05764 -0.0662 0.06094 -0.0669 C 0.06302 -0.06713 0.06493 -0.06829 0.06702 -0.06852 C 0.07709 -0.06945 0.08733 -0.06945 0.09757 -0.07014 C 0.09948 -0.0706 0.10157 -0.07107 0.10365 -0.07176 C 0.10608 -0.07269 0.10851 -0.07384 0.11094 -0.075 L 0.11459 -0.07662 C 0.11858 -0.07824 0.11997 -0.07894 0.12431 -0.08148 C 0.12604 -0.08241 0.12761 -0.0838 0.12917 -0.08472 C 0.13212 -0.08634 0.13473 -0.08681 0.13768 -0.08796 C 0.15 -0.09259 0.13108 -0.08611 0.14636 -0.0912 C 0.14757 -0.09236 0.14861 -0.09352 0.15 -0.09445 C 0.15191 -0.09583 0.1566 -0.09699 0.15851 -0.09769 C 0.15973 -0.09815 0.16094 -0.09884 0.16216 -0.09931 C 0.16337 -0.10046 0.16441 -0.10162 0.1658 -0.10255 C 0.16702 -0.10324 0.16841 -0.10347 0.16945 -0.10417 C 0.17205 -0.10602 0.17396 -0.10949 0.17674 -0.11065 C 0.18854 -0.11597 0.17032 -0.10764 0.18525 -0.11551 C 0.18768 -0.1169 0.19028 -0.11782 0.19271 -0.11875 L 0.19636 -0.12037 C 0.19757 -0.12107 0.19896 -0.12107 0.2 -0.12199 C 0.20886 -0.12986 0.20469 -0.12685 0.21216 -0.13195 C 0.21684 -0.1382 0.21198 -0.13241 0.21823 -0.13681 C 0.21962 -0.1375 0.22084 -0.13866 0.22188 -0.14005 C 0.22275 -0.14097 0.22344 -0.14236 0.22431 -0.14329 C 0.22552 -0.14421 0.22674 -0.14421 0.22795 -0.14491 C 0.22934 -0.18125 0.22066 -0.17894 0.2342 -0.17894 L 0.2342 -0.17894 L 0.2342 -0.17894 " pathEditMode="relative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5439 L -0.0033 -0.05439 C -0.00174 -0.05879 -0.0007 -0.06365 0.00156 -0.06759 C 0.0026 -0.06967 0.00486 -0.0706 0.00642 -0.07245 C 0.00781 -0.0743 0.00868 -0.07685 0.01007 -0.07893 C 0.01302 -0.08356 0.01319 -0.08217 0.01736 -0.08703 C 0.01996 -0.09004 0.02187 -0.09421 0.02465 -0.09675 L 0.03923 -0.10972 C 0.04045 -0.11088 0.04166 -0.1125 0.04305 -0.11296 C 0.04427 -0.11365 0.04548 -0.11388 0.0467 -0.11458 C 0.06041 -0.12291 0.05173 -0.11967 0.06128 -0.12291 C 0.06823 -0.12916 0.06145 -0.12361 0.06857 -0.12777 C 0.07031 -0.1287 0.0717 -0.13009 0.07343 -0.13101 C 0.08073 -0.13472 0.07934 -0.13333 0.08559 -0.13588 C 0.08698 -0.13634 0.08802 -0.13703 0.08941 -0.1375 C 0.09253 -0.13865 0.09583 -0.13958 0.09913 -0.14074 C 0.10069 -0.1412 0.10225 -0.14189 0.10399 -0.14236 L 0.11128 -0.14398 C 0.13211 -0.15324 0.11041 -0.14421 0.16857 -0.14722 C 0.17135 -0.14745 0.17777 -0.1493 0.1809 -0.15046 C 0.18211 -0.15092 0.18316 -0.15185 0.18454 -0.15208 C 0.18975 -0.153 0.19514 -0.15324 0.20034 -0.1537 C 0.20434 -0.15486 0.2085 -0.15555 0.2125 -0.15694 C 0.21423 -0.1574 0.21579 -0.1581 0.21736 -0.15856 C 0.21944 -0.15925 0.22152 -0.15972 0.22343 -0.16018 C 0.22517 -0.16064 0.22673 -0.16134 0.22847 -0.1618 C 0.23038 -0.1625 0.23246 -0.16273 0.23454 -0.16342 C 0.23698 -0.16435 0.24184 -0.16666 0.24184 -0.16666 C 0.2427 -0.16782 0.24375 -0.16875 0.24427 -0.1699 C 0.24635 -0.17476 0.24409 -0.175 0.24791 -0.178 C 0.24895 -0.17893 0.25034 -0.17916 0.25156 -0.17963 C 0.25312 -0.18171 0.25642 -0.18425 0.25277 -0.18796 C 0.25173 -0.18888 0.25034 -0.18796 0.24913 -0.18796 L 0.24913 -0.18796 " pathEditMode="relative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55556E-6 L -5.83333E-6 5.55556E-6 C -0.00209 -0.00508 -0.004 -0.00994 -0.00626 -0.01481 C -0.00765 -0.01805 -0.01008 -0.01897 -0.01233 -0.02129 C -0.0132 -0.02221 -0.0139 -0.0236 -0.01476 -0.02453 C -0.01581 -0.02569 -0.0172 -0.02661 -0.01841 -0.02777 C -0.02136 -0.03101 -0.02049 -0.03194 -0.02449 -0.03425 C -0.02605 -0.03518 -0.02779 -0.03541 -0.02935 -0.03587 C -0.03438 -0.04258 -0.02865 -0.0361 -0.03785 -0.04073 C -0.03924 -0.04143 -0.04011 -0.04328 -0.0415 -0.04397 C -0.04358 -0.0449 -0.04567 -0.0449 -0.04775 -0.04559 C -0.05018 -0.04652 -0.05261 -0.04791 -0.05504 -0.04883 L -0.05869 -0.05045 L -0.06233 -0.05207 C -0.06841 -0.06041 -0.06042 -0.05069 -0.06841 -0.05694 C -0.06945 -0.05786 -0.0698 -0.05948 -0.07084 -0.06018 C -0.0731 -0.0618 -0.07813 -0.06342 -0.07813 -0.06342 C -0.08299 -0.0699 -0.07796 -0.06411 -0.08421 -0.06851 C -0.09654 -0.07661 -0.07779 -0.06643 -0.09272 -0.07499 C -0.09532 -0.07638 -0.09879 -0.07731 -0.1014 -0.07823 C -0.10608 -0.08448 -0.10261 -0.08101 -0.11355 -0.08471 C -0.11893 -0.08633 -0.1257 -0.08888 -0.13056 -0.08957 L -0.1415 -0.09119 C -0.14983 -0.0949 -0.13976 -0.0905 -0.15261 -0.09444 C -0.15383 -0.0949 -0.15504 -0.09559 -0.15626 -0.09606 C -0.15695 -0.09721 -0.15765 -0.09883 -0.15869 -0.0993 C -0.16095 -0.10045 -0.16355 -0.10022 -0.16598 -0.10092 C -0.16754 -0.10138 -0.16928 -0.10207 -0.17084 -0.10254 C -0.18247 -0.11018 -0.16789 -0.10138 -0.18299 -0.1074 C -0.18473 -0.10809 -0.18629 -0.10994 -0.18785 -0.11064 C -0.1941 -0.11365 -0.20574 -0.11365 -0.2099 -0.11388 C -0.21233 -0.11504 -0.21546 -0.11481 -0.2172 -0.11712 C -0.21806 -0.11828 -0.21858 -0.11967 -0.21963 -0.12036 C -0.22188 -0.12198 -0.22449 -0.12268 -0.22692 -0.1236 C -0.22813 -0.1243 -0.22935 -0.12499 -0.23056 -0.12522 C -0.2323 -0.12592 -0.23404 -0.12569 -0.23542 -0.12684 C -0.23629 -0.12754 -0.23629 -0.12916 -0.23664 -0.13008 L -0.23664 -0.13008 " pathEditMode="relative" ptsTypes="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79513"/>
            <a:ext cx="81978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 txBox="1"/>
          <p:nvPr/>
        </p:nvSpPr>
        <p:spPr bwMode="auto">
          <a:xfrm>
            <a:off x="3281363" y="368300"/>
            <a:ext cx="2946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484" name="组合 5"/>
          <p:cNvGrpSpPr/>
          <p:nvPr/>
        </p:nvGrpSpPr>
        <p:grpSpPr bwMode="auto">
          <a:xfrm>
            <a:off x="5580063" y="836613"/>
            <a:ext cx="3117850" cy="1265237"/>
            <a:chOff x="439203" y="971285"/>
            <a:chExt cx="3117205" cy="1266172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763"/>
              <a:ext cx="3117205" cy="1024694"/>
            </a:xfrm>
            <a:prstGeom prst="wedgeRoundRectCallout">
              <a:avLst>
                <a:gd name="adj1" fmla="val -32416"/>
                <a:gd name="adj2" fmla="val 762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Please show me that _____.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666086" y="971285"/>
              <a:ext cx="352352" cy="3431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485" name="组合 29"/>
          <p:cNvGrpSpPr/>
          <p:nvPr/>
        </p:nvGrpSpPr>
        <p:grpSpPr bwMode="auto">
          <a:xfrm>
            <a:off x="354013" y="981075"/>
            <a:ext cx="2971800" cy="915988"/>
            <a:chOff x="3847236" y="584278"/>
            <a:chExt cx="2974523" cy="916265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6" y="819299"/>
              <a:ext cx="2974523" cy="681244"/>
            </a:xfrm>
            <a:prstGeom prst="wedgeRoundRectCallout">
              <a:avLst>
                <a:gd name="adj1" fmla="val 24834"/>
                <a:gd name="adj2" fmla="val 943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___________?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134289" y="584278"/>
              <a:ext cx="352748" cy="3430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048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9900" y="1260475"/>
            <a:ext cx="254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help you</a:t>
            </a:r>
            <a:endParaRPr lang="zh-CN" alt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883400" y="1511300"/>
            <a:ext cx="125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jacket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1412875"/>
            <a:ext cx="90566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合 5"/>
          <p:cNvGrpSpPr/>
          <p:nvPr/>
        </p:nvGrpSpPr>
        <p:grpSpPr bwMode="auto">
          <a:xfrm>
            <a:off x="2292350" y="2438400"/>
            <a:ext cx="2136775" cy="919163"/>
            <a:chOff x="439203" y="971285"/>
            <a:chExt cx="2137115" cy="919251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608"/>
              <a:ext cx="2137115" cy="677928"/>
            </a:xfrm>
            <a:prstGeom prst="wedgeRoundRectCallout">
              <a:avLst>
                <a:gd name="adj1" fmla="val 6518"/>
                <a:gd name="adj2" fmla="val 831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 you.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350573" y="971285"/>
              <a:ext cx="352481" cy="342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508" name="组合 7"/>
          <p:cNvGrpSpPr/>
          <p:nvPr/>
        </p:nvGrpSpPr>
        <p:grpSpPr bwMode="auto">
          <a:xfrm>
            <a:off x="5651500" y="1881188"/>
            <a:ext cx="2852738" cy="858837"/>
            <a:chOff x="251520" y="2980570"/>
            <a:chExt cx="2852579" cy="859451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1858"/>
              <a:ext cx="2852579" cy="648163"/>
            </a:xfrm>
            <a:prstGeom prst="wedgeRoundRectCallout">
              <a:avLst>
                <a:gd name="adj1" fmla="val 28004"/>
                <a:gd name="adj2" fmla="val 950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Can I ______?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475415" y="2980570"/>
              <a:ext cx="350817" cy="34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509" name="组合 29"/>
          <p:cNvGrpSpPr/>
          <p:nvPr/>
        </p:nvGrpSpPr>
        <p:grpSpPr bwMode="auto">
          <a:xfrm>
            <a:off x="395288" y="1190625"/>
            <a:ext cx="2613025" cy="919163"/>
            <a:chOff x="3847237" y="617755"/>
            <a:chExt cx="2613976" cy="919735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7" y="819493"/>
              <a:ext cx="2613976" cy="717997"/>
            </a:xfrm>
            <a:prstGeom prst="wedgeRoundRectCallout">
              <a:avLst>
                <a:gd name="adj1" fmla="val -17925"/>
                <a:gd name="adj2" fmla="val 899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__________.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4977948" y="617755"/>
              <a:ext cx="352553" cy="3431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510" name="组合 17"/>
          <p:cNvGrpSpPr/>
          <p:nvPr/>
        </p:nvGrpSpPr>
        <p:grpSpPr bwMode="auto">
          <a:xfrm>
            <a:off x="6227763" y="4103688"/>
            <a:ext cx="1368425" cy="822325"/>
            <a:chOff x="312239" y="3073858"/>
            <a:chExt cx="1367960" cy="822946"/>
          </a:xfrm>
        </p:grpSpPr>
        <p:sp>
          <p:nvSpPr>
            <p:cNvPr id="21" name="圆角矩形标注 20"/>
            <p:cNvSpPr/>
            <p:nvPr/>
          </p:nvSpPr>
          <p:spPr bwMode="auto">
            <a:xfrm>
              <a:off x="312239" y="3073858"/>
              <a:ext cx="1367960" cy="605294"/>
            </a:xfrm>
            <a:prstGeom prst="wedgeRoundRectCallout">
              <a:avLst>
                <a:gd name="adj1" fmla="val -35640"/>
                <a:gd name="adj2" fmla="val -7921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Sure!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15305" y="3552056"/>
              <a:ext cx="352305" cy="3447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151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8950" y="1473200"/>
            <a:ext cx="235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 you are</a:t>
            </a:r>
            <a:endParaRPr lang="zh-CN" altLang="en-US" dirty="0"/>
          </a:p>
        </p:txBody>
      </p:sp>
      <p:sp>
        <p:nvSpPr>
          <p:cNvPr id="21514" name="标题 1"/>
          <p:cNvSpPr txBox="1"/>
          <p:nvPr/>
        </p:nvSpPr>
        <p:spPr bwMode="auto">
          <a:xfrm>
            <a:off x="3281363" y="368300"/>
            <a:ext cx="2946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667500" y="2154238"/>
            <a:ext cx="157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try it on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951288" y="611807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54588" y="1978025"/>
            <a:ext cx="3362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shorts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187450" y="4724400"/>
            <a:ext cx="6769100" cy="863600"/>
            <a:chOff x="1237330" y="4870482"/>
            <a:chExt cx="6768752" cy="862774"/>
          </a:xfrm>
        </p:grpSpPr>
        <p:sp>
          <p:nvSpPr>
            <p:cNvPr id="4" name="圆角矩形 3"/>
            <p:cNvSpPr/>
            <p:nvPr/>
          </p:nvSpPr>
          <p:spPr>
            <a:xfrm>
              <a:off x="1237330" y="4870482"/>
              <a:ext cx="6768752" cy="8627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38" name="矩形 12"/>
            <p:cNvSpPr>
              <a:spLocks noChangeArrowheads="1"/>
            </p:cNvSpPr>
            <p:nvPr/>
          </p:nvSpPr>
          <p:spPr bwMode="auto">
            <a:xfrm>
              <a:off x="1486807" y="4992642"/>
              <a:ext cx="63305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 colour are the shorts?</a:t>
              </a:r>
              <a:endParaRPr lang="zh-CN" altLang="en-US" sz="2400"/>
            </a:p>
          </p:txBody>
        </p:sp>
      </p:grpSp>
      <p:pic>
        <p:nvPicPr>
          <p:cNvPr id="22535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544638"/>
            <a:ext cx="3862387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ort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845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54588" y="1978025"/>
            <a:ext cx="2930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jeans</a:t>
            </a:r>
          </a:p>
        </p:txBody>
      </p:sp>
      <p:pic>
        <p:nvPicPr>
          <p:cNvPr id="23558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981075"/>
            <a:ext cx="29845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ean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263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1187450" y="4724400"/>
            <a:ext cx="6769100" cy="863600"/>
            <a:chOff x="1237330" y="4870482"/>
            <a:chExt cx="6768752" cy="862774"/>
          </a:xfrm>
        </p:grpSpPr>
        <p:sp>
          <p:nvSpPr>
            <p:cNvPr id="17" name="圆角矩形 16"/>
            <p:cNvSpPr/>
            <p:nvPr/>
          </p:nvSpPr>
          <p:spPr>
            <a:xfrm>
              <a:off x="1237330" y="4870482"/>
              <a:ext cx="6768752" cy="8627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2" name="矩形 17"/>
            <p:cNvSpPr>
              <a:spLocks noChangeArrowheads="1"/>
            </p:cNvSpPr>
            <p:nvPr/>
          </p:nvSpPr>
          <p:spPr bwMode="auto">
            <a:xfrm>
              <a:off x="1642348" y="4992642"/>
              <a:ext cx="60757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 colour are the jeans?</a:t>
              </a:r>
              <a:endParaRPr lang="zh-CN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951288" y="404813"/>
            <a:ext cx="33575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581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7563" y="1422400"/>
            <a:ext cx="5364162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782888" y="5146675"/>
            <a:ext cx="3805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They are so cool!</a:t>
            </a:r>
            <a:endParaRPr lang="zh-CN" altLang="en-US" sz="240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21313" y="5157788"/>
            <a:ext cx="103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cool</a:t>
            </a:r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55613" y="887413"/>
            <a:ext cx="2903537" cy="1655762"/>
            <a:chOff x="301204" y="909405"/>
            <a:chExt cx="2902644" cy="1655499"/>
          </a:xfrm>
        </p:grpSpPr>
        <p:sp>
          <p:nvSpPr>
            <p:cNvPr id="7" name="云形 6"/>
            <p:cNvSpPr/>
            <p:nvPr/>
          </p:nvSpPr>
          <p:spPr>
            <a:xfrm>
              <a:off x="301204" y="909405"/>
              <a:ext cx="2902644" cy="165549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sp>
          <p:nvSpPr>
            <p:cNvPr id="24586" name="矩形 8"/>
            <p:cNvSpPr>
              <a:spLocks noChangeArrowheads="1"/>
            </p:cNvSpPr>
            <p:nvPr/>
          </p:nvSpPr>
          <p:spPr bwMode="auto">
            <a:xfrm>
              <a:off x="490729" y="1186667"/>
              <a:ext cx="252359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 at the shorts.</a:t>
              </a:r>
              <a:endParaRPr lang="zh-CN" altLang="en-US" sz="1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50825" y="5197475"/>
            <a:ext cx="871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 you like them? Can we look at your jeans? </a:t>
            </a:r>
            <a:endParaRPr lang="zh-CN" altLang="en-US" sz="2000"/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196975"/>
            <a:ext cx="2290762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395288" y="981075"/>
            <a:ext cx="2903537" cy="1655763"/>
            <a:chOff x="301204" y="909405"/>
            <a:chExt cx="2902644" cy="1655499"/>
          </a:xfrm>
        </p:grpSpPr>
        <p:sp>
          <p:nvSpPr>
            <p:cNvPr id="10" name="云形 9"/>
            <p:cNvSpPr/>
            <p:nvPr/>
          </p:nvSpPr>
          <p:spPr>
            <a:xfrm>
              <a:off x="301204" y="909405"/>
              <a:ext cx="2902644" cy="165549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sp>
          <p:nvSpPr>
            <p:cNvPr id="25610" name="矩形 10"/>
            <p:cNvSpPr>
              <a:spLocks noChangeArrowheads="1"/>
            </p:cNvSpPr>
            <p:nvPr/>
          </p:nvSpPr>
          <p:spPr bwMode="auto">
            <a:xfrm>
              <a:off x="490729" y="1186667"/>
              <a:ext cx="252359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 at the jeans.</a:t>
              </a:r>
              <a:endParaRPr lang="zh-CN" altLang="en-US" sz="1600">
                <a:solidFill>
                  <a:srgbClr val="FFFFFF"/>
                </a:solidFill>
              </a:endParaRPr>
            </a:p>
          </p:txBody>
        </p:sp>
      </p:grpSp>
      <p:pic>
        <p:nvPicPr>
          <p:cNvPr id="2560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169988"/>
            <a:ext cx="21018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标题 1"/>
          <p:cNvSpPr txBox="1"/>
          <p:nvPr/>
        </p:nvSpPr>
        <p:spPr bwMode="auto">
          <a:xfrm>
            <a:off x="3951288" y="404813"/>
            <a:ext cx="33575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53784" y="1340768"/>
            <a:ext cx="6863449" cy="4856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5288" y="508476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0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00125" y="755650"/>
            <a:ext cx="7162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494</Words>
  <Application>Microsoft Office PowerPoint</Application>
  <PresentationFormat>全屏显示(4:3)</PresentationFormat>
  <Paragraphs>120</Paragraphs>
  <Slides>19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Wingdings</vt:lpstr>
      <vt:lpstr>WWW.2PPT.COM
</vt:lpstr>
      <vt:lpstr>Unit5 I like those shoes.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Just read and write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679D3449169C4718AB174B5BBF8F7370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