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96" r:id="rId2"/>
    <p:sldId id="268" r:id="rId3"/>
    <p:sldId id="287" r:id="rId4"/>
    <p:sldId id="289" r:id="rId5"/>
    <p:sldId id="290" r:id="rId6"/>
    <p:sldId id="294" r:id="rId7"/>
    <p:sldId id="292" r:id="rId8"/>
    <p:sldId id="275" r:id="rId9"/>
    <p:sldId id="276" r:id="rId10"/>
    <p:sldId id="288" r:id="rId11"/>
    <p:sldId id="293" r:id="rId12"/>
    <p:sldId id="283" r:id="rId13"/>
    <p:sldId id="295" r:id="rId14"/>
    <p:sldId id="297" r:id="rId15"/>
  </p:sldIdLst>
  <p:sldSz cx="9144000" cy="6858000" type="screen4x3"/>
  <p:notesSz cx="6858000" cy="9144000"/>
  <p:custDataLst>
    <p:tags r:id="rId17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0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-1674" y="-90"/>
      </p:cViewPr>
      <p:guideLst>
        <p:guide orient="horz" pos="214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8467"/>
            <a:ext cx="9144000" cy="6858000"/>
          </a:xfrm>
          <a:prstGeom prst="rect">
            <a:avLst/>
          </a:prstGeom>
        </p:spPr>
      </p:pic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799210" y="275759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标题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8467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lvl="0" algn="r" eaLnBrk="1" hangingPunct="1"/>
            <a:fld id="{9A0DB2DC-4C9A-4742-B13C-FB6460FD3503}" type="slidenum">
              <a:rPr lang="en-US" altLang="zh-CN" sz="1200" smtClean="0">
                <a:solidFill>
                  <a:srgbClr val="9D9D9D"/>
                </a:solidFill>
              </a:rPr>
              <a:t>‹#›</a:t>
            </a:fld>
            <a:endParaRPr lang="en-US" altLang="zh-CN" sz="1200">
              <a:solidFill>
                <a:srgbClr val="9D9D9D"/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/>
              <a:t>谢    谢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</p:sldLayoutIdLst>
  <p:transition>
    <p:checker dir="vert"/>
  </p:transition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44824"/>
            <a:ext cx="9144000" cy="1325880"/>
          </a:xfrm>
        </p:spPr>
        <p:txBody>
          <a:bodyPr/>
          <a:lstStyle/>
          <a:p>
            <a:r>
              <a:rPr lang="en-US" altLang="zh-CN" sz="4800" dirty="0"/>
              <a:t>7.2 </a:t>
            </a:r>
            <a:r>
              <a:rPr lang="en-US" altLang="zh-CN" sz="4800" dirty="0" smtClean="0"/>
              <a:t> </a:t>
            </a:r>
            <a:r>
              <a:rPr lang="zh-CN" altLang="en-US" sz="4800" dirty="0" smtClean="0"/>
              <a:t>一</a:t>
            </a:r>
            <a:r>
              <a:rPr lang="zh-CN" altLang="en-US" sz="4800" dirty="0"/>
              <a:t>元一次方程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445169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/>
          <p:nvPr/>
        </p:nvSpPr>
        <p:spPr>
          <a:xfrm>
            <a:off x="454025" y="322263"/>
            <a:ext cx="8407400" cy="4749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3400" b="1">
                <a:latin typeface="Times New Roman" panose="02020603050405020304" pitchFamily="34" charset="0"/>
                <a:ea typeface="楷体" panose="02010609060101010101" pitchFamily="49" charset="-122"/>
              </a:rPr>
              <a:t>例</a:t>
            </a:r>
            <a:r>
              <a:rPr lang="en-US" altLang="zh-CN" sz="3400" b="1">
                <a:latin typeface="Times New Roman" panose="02020603050405020304" pitchFamily="34" charset="0"/>
                <a:ea typeface="楷体" panose="02010609060101010101" pitchFamily="49" charset="-122"/>
              </a:rPr>
              <a:t>1.</a:t>
            </a:r>
            <a:r>
              <a:rPr lang="zh-CN" altLang="en-US" sz="3400" b="1">
                <a:latin typeface="Times New Roman" panose="02020603050405020304" pitchFamily="34" charset="0"/>
                <a:ea typeface="楷体" panose="02010609060101010101" pitchFamily="49" charset="-122"/>
              </a:rPr>
              <a:t>根据下列问题，设未知数并列出方程：</a:t>
            </a:r>
          </a:p>
          <a:p>
            <a:pPr lvl="0" eaLnBrk="1" hangingPunct="1"/>
            <a:r>
              <a:rPr lang="zh-CN" altLang="en-US" sz="3400" b="1">
                <a:latin typeface="Times New Roman" panose="02020603050405020304" pitchFamily="34" charset="0"/>
                <a:ea typeface="楷体" panose="02010609060101010101" pitchFamily="49" charset="-122"/>
              </a:rPr>
              <a:t>（</a:t>
            </a:r>
            <a:r>
              <a:rPr lang="en-US" altLang="zh-CN" sz="3400" b="1">
                <a:latin typeface="Times New Roman" panose="02020603050405020304" pitchFamily="34" charset="0"/>
                <a:ea typeface="楷体" panose="02010609060101010101" pitchFamily="49" charset="-122"/>
              </a:rPr>
              <a:t>1</a:t>
            </a:r>
            <a:r>
              <a:rPr lang="zh-CN" altLang="en-US" sz="3400" b="1">
                <a:latin typeface="Times New Roman" panose="02020603050405020304" pitchFamily="34" charset="0"/>
                <a:ea typeface="楷体" panose="02010609060101010101" pitchFamily="49" charset="-122"/>
              </a:rPr>
              <a:t>）用一根长</a:t>
            </a:r>
            <a:r>
              <a:rPr lang="en-US" altLang="zh-CN" sz="3400" b="1">
                <a:latin typeface="Times New Roman" panose="02020603050405020304" pitchFamily="34" charset="0"/>
                <a:ea typeface="楷体" panose="02010609060101010101" pitchFamily="49" charset="-122"/>
              </a:rPr>
              <a:t>24cm</a:t>
            </a:r>
            <a:r>
              <a:rPr lang="zh-CN" altLang="en-US" sz="3400" b="1">
                <a:latin typeface="Times New Roman" panose="02020603050405020304" pitchFamily="34" charset="0"/>
                <a:ea typeface="楷体" panose="02010609060101010101" pitchFamily="49" charset="-122"/>
              </a:rPr>
              <a:t>的铁丝围成一个正</a:t>
            </a:r>
          </a:p>
          <a:p>
            <a:pPr lvl="0" eaLnBrk="1" hangingPunct="1"/>
            <a:r>
              <a:rPr lang="zh-CN" altLang="en-US" sz="3400" b="1">
                <a:latin typeface="Times New Roman" panose="02020603050405020304" pitchFamily="34" charset="0"/>
                <a:ea typeface="楷体" panose="02010609060101010101" pitchFamily="49" charset="-122"/>
              </a:rPr>
              <a:t>方形，正方形的边长是多少？</a:t>
            </a:r>
          </a:p>
          <a:p>
            <a:pPr lvl="0" eaLnBrk="1" hangingPunct="1"/>
            <a:r>
              <a:rPr lang="zh-CN" altLang="en-US" sz="3400" b="1">
                <a:latin typeface="Times New Roman" panose="02020603050405020304" pitchFamily="34" charset="0"/>
                <a:ea typeface="楷体" panose="02010609060101010101" pitchFamily="49" charset="-122"/>
              </a:rPr>
              <a:t>（</a:t>
            </a:r>
            <a:r>
              <a:rPr lang="en-US" altLang="zh-CN" sz="3400" b="1">
                <a:latin typeface="Times New Roman" panose="02020603050405020304" pitchFamily="34" charset="0"/>
                <a:ea typeface="楷体" panose="02010609060101010101" pitchFamily="49" charset="-122"/>
              </a:rPr>
              <a:t>2</a:t>
            </a:r>
            <a:r>
              <a:rPr lang="zh-CN" altLang="en-US" sz="3400" b="1">
                <a:latin typeface="Times New Roman" panose="02020603050405020304" pitchFamily="34" charset="0"/>
                <a:ea typeface="楷体" panose="02010609060101010101" pitchFamily="49" charset="-122"/>
              </a:rPr>
              <a:t>）一台计算机已使用</a:t>
            </a:r>
            <a:r>
              <a:rPr lang="en-US" altLang="zh-CN" sz="3400" b="1">
                <a:latin typeface="Times New Roman" panose="02020603050405020304" pitchFamily="34" charset="0"/>
                <a:ea typeface="楷体" panose="02010609060101010101" pitchFamily="49" charset="-122"/>
              </a:rPr>
              <a:t>1700</a:t>
            </a:r>
            <a:r>
              <a:rPr lang="zh-CN" altLang="en-US" sz="3400" b="1">
                <a:latin typeface="Times New Roman" panose="02020603050405020304" pitchFamily="34" charset="0"/>
                <a:ea typeface="楷体" panose="02010609060101010101" pitchFamily="49" charset="-122"/>
              </a:rPr>
              <a:t>小时，预计</a:t>
            </a:r>
          </a:p>
          <a:p>
            <a:pPr lvl="0" eaLnBrk="1" hangingPunct="1"/>
            <a:r>
              <a:rPr lang="zh-CN" altLang="en-US" sz="3400" b="1">
                <a:latin typeface="Times New Roman" panose="02020603050405020304" pitchFamily="34" charset="0"/>
                <a:ea typeface="楷体" panose="02010609060101010101" pitchFamily="49" charset="-122"/>
              </a:rPr>
              <a:t>每月再使用</a:t>
            </a:r>
            <a:r>
              <a:rPr lang="en-US" altLang="zh-CN" sz="3400" b="1">
                <a:latin typeface="Times New Roman" panose="02020603050405020304" pitchFamily="34" charset="0"/>
                <a:ea typeface="楷体" panose="02010609060101010101" pitchFamily="49" charset="-122"/>
              </a:rPr>
              <a:t>150</a:t>
            </a:r>
            <a:r>
              <a:rPr lang="zh-CN" altLang="en-US" sz="3400" b="1">
                <a:latin typeface="Times New Roman" panose="02020603050405020304" pitchFamily="34" charset="0"/>
                <a:ea typeface="楷体" panose="02010609060101010101" pitchFamily="49" charset="-122"/>
              </a:rPr>
              <a:t>小时，经过多少个月这台</a:t>
            </a:r>
          </a:p>
          <a:p>
            <a:pPr lvl="0" eaLnBrk="1" hangingPunct="1"/>
            <a:r>
              <a:rPr lang="zh-CN" altLang="en-US" sz="3400" b="1">
                <a:latin typeface="Times New Roman" panose="02020603050405020304" pitchFamily="34" charset="0"/>
                <a:ea typeface="楷体" panose="02010609060101010101" pitchFamily="49" charset="-122"/>
              </a:rPr>
              <a:t>计算机的使用时间达到规定的检修时间</a:t>
            </a:r>
          </a:p>
          <a:p>
            <a:pPr lvl="0" eaLnBrk="1" hangingPunct="1"/>
            <a:r>
              <a:rPr lang="en-US" altLang="zh-CN" sz="3400" b="1">
                <a:latin typeface="Times New Roman" panose="02020603050405020304" pitchFamily="34" charset="0"/>
                <a:ea typeface="楷体" panose="02010609060101010101" pitchFamily="49" charset="-122"/>
              </a:rPr>
              <a:t>2450</a:t>
            </a:r>
            <a:r>
              <a:rPr lang="zh-CN" altLang="en-US" sz="3400" b="1">
                <a:latin typeface="Times New Roman" panose="02020603050405020304" pitchFamily="34" charset="0"/>
                <a:ea typeface="楷体" panose="02010609060101010101" pitchFamily="49" charset="-122"/>
              </a:rPr>
              <a:t>小时？</a:t>
            </a:r>
          </a:p>
          <a:p>
            <a:pPr lvl="0" eaLnBrk="1" hangingPunct="1"/>
            <a:r>
              <a:rPr lang="zh-CN" altLang="en-US" sz="3400" b="1">
                <a:latin typeface="Times New Roman" panose="02020603050405020304" pitchFamily="34" charset="0"/>
                <a:ea typeface="楷体" panose="02010609060101010101" pitchFamily="49" charset="-122"/>
              </a:rPr>
              <a:t>（</a:t>
            </a:r>
            <a:r>
              <a:rPr lang="en-US" altLang="zh-CN" sz="3400" b="1">
                <a:latin typeface="Times New Roman" panose="02020603050405020304" pitchFamily="34" charset="0"/>
                <a:ea typeface="楷体" panose="02010609060101010101" pitchFamily="49" charset="-122"/>
              </a:rPr>
              <a:t>3</a:t>
            </a:r>
            <a:r>
              <a:rPr lang="zh-CN" altLang="en-US" sz="3400" b="1">
                <a:latin typeface="Times New Roman" panose="02020603050405020304" pitchFamily="34" charset="0"/>
                <a:ea typeface="楷体" panose="02010609060101010101" pitchFamily="49" charset="-122"/>
              </a:rPr>
              <a:t>）某校女生占全体学生数的</a:t>
            </a:r>
            <a:r>
              <a:rPr lang="en-US" altLang="zh-CN" sz="3400" b="1">
                <a:latin typeface="Times New Roman" panose="02020603050405020304" pitchFamily="34" charset="0"/>
                <a:ea typeface="楷体" panose="02010609060101010101" pitchFamily="49" charset="-122"/>
              </a:rPr>
              <a:t>52%</a:t>
            </a:r>
            <a:r>
              <a:rPr lang="zh-CN" altLang="en-US" sz="3400" b="1">
                <a:latin typeface="Times New Roman" panose="02020603050405020304" pitchFamily="34" charset="0"/>
                <a:ea typeface="楷体" panose="02010609060101010101" pitchFamily="49" charset="-122"/>
              </a:rPr>
              <a:t>，比</a:t>
            </a:r>
          </a:p>
          <a:p>
            <a:pPr lvl="0" eaLnBrk="1" hangingPunct="1"/>
            <a:r>
              <a:rPr lang="zh-CN" altLang="en-US" sz="3400" b="1">
                <a:latin typeface="Times New Roman" panose="02020603050405020304" pitchFamily="34" charset="0"/>
                <a:ea typeface="楷体" panose="02010609060101010101" pitchFamily="49" charset="-122"/>
              </a:rPr>
              <a:t>男生多</a:t>
            </a:r>
            <a:r>
              <a:rPr lang="en-US" altLang="zh-CN" sz="3400" b="1">
                <a:latin typeface="Times New Roman" panose="02020603050405020304" pitchFamily="34" charset="0"/>
                <a:ea typeface="楷体" panose="02010609060101010101" pitchFamily="49" charset="-122"/>
              </a:rPr>
              <a:t>80</a:t>
            </a:r>
            <a:r>
              <a:rPr lang="zh-CN" altLang="en-US" sz="3400" b="1">
                <a:latin typeface="Times New Roman" panose="02020603050405020304" pitchFamily="34" charset="0"/>
                <a:ea typeface="楷体" panose="02010609060101010101" pitchFamily="49" charset="-122"/>
              </a:rPr>
              <a:t>人，这个学校有多少学生？</a:t>
            </a:r>
          </a:p>
        </p:txBody>
      </p:sp>
    </p:spTree>
  </p:cSld>
  <p:clrMapOvr>
    <a:masterClrMapping/>
  </p:clrMapOvr>
  <p:transition>
    <p:checke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/>
          <p:nvPr/>
        </p:nvSpPr>
        <p:spPr>
          <a:xfrm>
            <a:off x="571500" y="1357313"/>
            <a:ext cx="6802438" cy="10779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 indent="76200" eaLnBrk="0" hangingPunct="0"/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思考：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x=1000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和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x=2000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中哪个是方程</a:t>
            </a:r>
            <a:endParaRPr lang="en-US" altLang="zh-CN" sz="32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34" charset="0"/>
            </a:endParaRPr>
          </a:p>
          <a:p>
            <a:pPr lvl="0" indent="76200" eaLnBrk="0" hangingPunct="0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0.52x-(1-0.52)x=80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的解？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Text Box 6"/>
          <p:cNvSpPr txBox="1"/>
          <p:nvPr/>
        </p:nvSpPr>
        <p:spPr>
          <a:xfrm>
            <a:off x="900113" y="3879850"/>
            <a:ext cx="7056437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方程的解</a:t>
            </a:r>
            <a:r>
              <a:rPr lang="en-US" altLang="zh-CN" sz="36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——</a:t>
            </a:r>
            <a:r>
              <a:rPr lang="zh-CN" altLang="en-US" sz="36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使方程中等号左右</a:t>
            </a:r>
          </a:p>
          <a:p>
            <a:pPr lvl="0" eaLnBrk="1" hangingPunct="1"/>
            <a:r>
              <a:rPr lang="zh-CN" altLang="en-US" sz="36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两边相等的未知数的值。</a:t>
            </a:r>
          </a:p>
        </p:txBody>
      </p:sp>
      <p:sp>
        <p:nvSpPr>
          <p:cNvPr id="4" name="Text Box 8"/>
          <p:cNvSpPr txBox="1"/>
          <p:nvPr/>
        </p:nvSpPr>
        <p:spPr>
          <a:xfrm>
            <a:off x="900113" y="5287963"/>
            <a:ext cx="66960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解方程</a:t>
            </a:r>
            <a:r>
              <a:rPr lang="en-US" altLang="zh-CN" sz="36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——</a:t>
            </a:r>
            <a:r>
              <a:rPr lang="zh-CN" altLang="en-US" sz="36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求方程的解的过程</a:t>
            </a:r>
          </a:p>
        </p:txBody>
      </p:sp>
      <p:sp>
        <p:nvSpPr>
          <p:cNvPr id="5" name="矩形 4"/>
          <p:cNvSpPr/>
          <p:nvPr/>
        </p:nvSpPr>
        <p:spPr>
          <a:xfrm>
            <a:off x="428596" y="2844801"/>
            <a:ext cx="36631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+mn-cs"/>
              </a:rPr>
              <a:t>知识点二：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/>
          <p:nvPr/>
        </p:nvSpPr>
        <p:spPr>
          <a:xfrm>
            <a:off x="217488" y="1196975"/>
            <a:ext cx="8531225" cy="4462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endParaRPr lang="en-US" altLang="zh-CN" sz="3200" b="1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3600" b="1">
                <a:latin typeface="Times New Roman" panose="02020603050405020304" pitchFamily="34" charset="0"/>
                <a:ea typeface="楷体" panose="02010609060101010101" pitchFamily="49" charset="-122"/>
              </a:rPr>
              <a:t>１、</a:t>
            </a:r>
            <a:r>
              <a:rPr lang="en-US" altLang="zh-CN" sz="3600" b="1">
                <a:latin typeface="Times New Roman" panose="02020603050405020304" pitchFamily="34" charset="0"/>
                <a:ea typeface="楷体" panose="02010609060101010101" pitchFamily="49" charset="-122"/>
              </a:rPr>
              <a:t>x</a:t>
            </a:r>
            <a:r>
              <a:rPr lang="zh-CN" altLang="en-US" sz="3600" b="1">
                <a:latin typeface="Times New Roman" panose="02020603050405020304" pitchFamily="34" charset="0"/>
                <a:ea typeface="楷体" panose="02010609060101010101" pitchFamily="49" charset="-122"/>
              </a:rPr>
              <a:t>＝２是方程的</a:t>
            </a:r>
            <a:r>
              <a:rPr lang="en-US" altLang="zh-CN" sz="3600" b="1">
                <a:latin typeface="Times New Roman" panose="02020603050405020304" pitchFamily="34" charset="0"/>
                <a:ea typeface="楷体" panose="02010609060101010101" pitchFamily="49" charset="-122"/>
              </a:rPr>
              <a:t>x</a:t>
            </a:r>
            <a:r>
              <a:rPr lang="zh-CN" altLang="en-US" sz="3600" b="1">
                <a:latin typeface="Times New Roman" panose="02020603050405020304" pitchFamily="34" charset="0"/>
                <a:ea typeface="楷体" panose="02010609060101010101" pitchFamily="49" charset="-122"/>
              </a:rPr>
              <a:t>－１０＝－４</a:t>
            </a:r>
            <a:r>
              <a:rPr lang="en-US" altLang="zh-CN" sz="3600" b="1">
                <a:latin typeface="Times New Roman" panose="02020603050405020304" pitchFamily="34" charset="0"/>
                <a:ea typeface="楷体" panose="02010609060101010101" pitchFamily="49" charset="-122"/>
              </a:rPr>
              <a:t>x</a:t>
            </a:r>
          </a:p>
          <a:p>
            <a:pPr lvl="0" eaLnBrk="1" hangingPunct="1"/>
            <a:r>
              <a:rPr lang="en-US" altLang="zh-CN" sz="3600" b="1">
                <a:latin typeface="Times New Roman" panose="02020603050405020304" pitchFamily="34" charset="0"/>
                <a:ea typeface="楷体" panose="02010609060101010101" pitchFamily="49" charset="-122"/>
              </a:rPr>
              <a:t>      </a:t>
            </a:r>
            <a:r>
              <a:rPr lang="zh-CN" altLang="en-US" sz="3600" b="1">
                <a:latin typeface="Times New Roman" panose="02020603050405020304" pitchFamily="34" charset="0"/>
                <a:ea typeface="楷体" panose="02010609060101010101" pitchFamily="49" charset="-122"/>
              </a:rPr>
              <a:t>的解吗</a:t>
            </a:r>
            <a:r>
              <a:rPr lang="en-US" altLang="zh-CN" sz="3600" b="1">
                <a:latin typeface="Times New Roman" panose="02020603050405020304" pitchFamily="34" charset="0"/>
                <a:ea typeface="楷体" panose="02010609060101010101" pitchFamily="49" charset="-122"/>
              </a:rPr>
              <a:t>?</a:t>
            </a:r>
          </a:p>
          <a:p>
            <a:pPr lvl="0" eaLnBrk="1" hangingPunct="1"/>
            <a:r>
              <a:rPr lang="zh-CN" altLang="en-US" sz="3600" b="1">
                <a:latin typeface="Times New Roman" panose="02020603050405020304" pitchFamily="34" charset="0"/>
                <a:ea typeface="楷体" panose="02010609060101010101" pitchFamily="49" charset="-122"/>
              </a:rPr>
              <a:t>　　　　</a:t>
            </a:r>
          </a:p>
          <a:p>
            <a:pPr lvl="0" eaLnBrk="1" hangingPunct="1"/>
            <a:r>
              <a:rPr lang="zh-CN" altLang="en-US" sz="3600" b="1">
                <a:latin typeface="Times New Roman" panose="02020603050405020304" pitchFamily="34" charset="0"/>
                <a:ea typeface="楷体" panose="02010609060101010101" pitchFamily="49" charset="-122"/>
              </a:rPr>
              <a:t>２、</a:t>
            </a:r>
            <a:r>
              <a:rPr lang="en-US" altLang="zh-CN" sz="3600" b="1">
                <a:latin typeface="Times New Roman" panose="02020603050405020304" pitchFamily="34" charset="0"/>
                <a:ea typeface="楷体" panose="02010609060101010101" pitchFamily="49" charset="-122"/>
              </a:rPr>
              <a:t>x</a:t>
            </a:r>
            <a:r>
              <a:rPr lang="zh-CN" altLang="en-US" sz="3600" b="1">
                <a:latin typeface="Times New Roman" panose="02020603050405020304" pitchFamily="34" charset="0"/>
                <a:ea typeface="楷体" panose="02010609060101010101" pitchFamily="49" charset="-122"/>
              </a:rPr>
              <a:t>＝１和</a:t>
            </a:r>
            <a:r>
              <a:rPr lang="en-US" altLang="zh-CN" sz="3600" b="1">
                <a:latin typeface="Times New Roman" panose="02020603050405020304" pitchFamily="34" charset="0"/>
                <a:ea typeface="楷体" panose="02010609060101010101" pitchFamily="49" charset="-122"/>
              </a:rPr>
              <a:t>x</a:t>
            </a:r>
            <a:r>
              <a:rPr lang="zh-CN" altLang="en-US" sz="3600" b="1">
                <a:latin typeface="Times New Roman" panose="02020603050405020304" pitchFamily="34" charset="0"/>
                <a:ea typeface="楷体" panose="02010609060101010101" pitchFamily="49" charset="-122"/>
              </a:rPr>
              <a:t>＝－１都是方程</a:t>
            </a:r>
          </a:p>
          <a:p>
            <a:pPr lvl="0" eaLnBrk="1" hangingPunct="1"/>
            <a:r>
              <a:rPr lang="zh-CN" altLang="en-US" sz="3600" b="1">
                <a:latin typeface="Times New Roman" panose="02020603050405020304" pitchFamily="34" charset="0"/>
                <a:ea typeface="楷体" panose="02010609060101010101" pitchFamily="49" charset="-122"/>
              </a:rPr>
              <a:t>       </a:t>
            </a:r>
            <a:r>
              <a:rPr lang="en-US" altLang="zh-CN" sz="3600" b="1">
                <a:latin typeface="Times New Roman" panose="02020603050405020304" pitchFamily="34" charset="0"/>
                <a:ea typeface="楷体" panose="02010609060101010101" pitchFamily="49" charset="-122"/>
              </a:rPr>
              <a:t>x</a:t>
            </a:r>
            <a:r>
              <a:rPr lang="en-US" altLang="zh-CN" sz="3600" b="1" baseline="30000">
                <a:latin typeface="Times New Roman" panose="02020603050405020304" pitchFamily="34" charset="0"/>
                <a:ea typeface="楷体" panose="02010609060101010101" pitchFamily="49" charset="-122"/>
              </a:rPr>
              <a:t>2</a:t>
            </a:r>
            <a:r>
              <a:rPr lang="zh-CN" altLang="en-US" sz="3600" b="1">
                <a:latin typeface="Times New Roman" panose="02020603050405020304" pitchFamily="34" charset="0"/>
                <a:ea typeface="楷体" panose="02010609060101010101" pitchFamily="49" charset="-122"/>
              </a:rPr>
              <a:t>　－１＝０的解吗</a:t>
            </a:r>
            <a:r>
              <a:rPr lang="en-US" altLang="zh-CN" sz="3600" b="1">
                <a:latin typeface="Times New Roman" panose="02020603050405020304" pitchFamily="34" charset="0"/>
                <a:ea typeface="楷体" panose="02010609060101010101" pitchFamily="49" charset="-122"/>
              </a:rPr>
              <a:t>?</a:t>
            </a:r>
          </a:p>
          <a:p>
            <a:pPr lvl="0" eaLnBrk="1" hangingPunct="1"/>
            <a:endParaRPr lang="en-US" altLang="zh-CN" sz="3600" b="1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3600" b="1">
                <a:latin typeface="Times New Roman" panose="02020603050405020304" pitchFamily="34" charset="0"/>
                <a:ea typeface="楷体" panose="02010609060101010101" pitchFamily="49" charset="-122"/>
              </a:rPr>
              <a:t>3</a:t>
            </a:r>
            <a:r>
              <a:rPr lang="zh-CN" altLang="en-US" sz="3600" b="1">
                <a:latin typeface="Times New Roman" panose="02020603050405020304" pitchFamily="34" charset="0"/>
                <a:ea typeface="楷体" panose="02010609060101010101" pitchFamily="49" charset="-122"/>
              </a:rPr>
              <a:t>、若</a:t>
            </a:r>
            <a:r>
              <a:rPr lang="en-US" altLang="zh-CN" sz="3600" b="1">
                <a:latin typeface="Times New Roman" panose="02020603050405020304" pitchFamily="34" charset="0"/>
                <a:ea typeface="楷体" panose="02010609060101010101" pitchFamily="49" charset="-122"/>
              </a:rPr>
              <a:t>x=-1</a:t>
            </a:r>
            <a:r>
              <a:rPr lang="zh-CN" altLang="en-US" sz="3600" b="1">
                <a:latin typeface="Times New Roman" panose="02020603050405020304" pitchFamily="34" charset="0"/>
                <a:ea typeface="楷体" panose="02010609060101010101" pitchFamily="49" charset="-122"/>
              </a:rPr>
              <a:t>是方程</a:t>
            </a:r>
            <a:r>
              <a:rPr lang="en-US" altLang="zh-CN" sz="3600" b="1">
                <a:latin typeface="Times New Roman" panose="02020603050405020304" pitchFamily="34" charset="0"/>
                <a:ea typeface="楷体" panose="02010609060101010101" pitchFamily="49" charset="-122"/>
              </a:rPr>
              <a:t>x-a=2</a:t>
            </a:r>
            <a:r>
              <a:rPr lang="zh-CN" altLang="en-US" sz="3600" b="1">
                <a:latin typeface="Times New Roman" panose="02020603050405020304" pitchFamily="34" charset="0"/>
                <a:ea typeface="楷体" panose="02010609060101010101" pitchFamily="49" charset="-122"/>
              </a:rPr>
              <a:t>的解，则</a:t>
            </a:r>
            <a:r>
              <a:rPr lang="en-US" altLang="zh-CN" sz="3600" b="1">
                <a:latin typeface="Times New Roman" panose="02020603050405020304" pitchFamily="34" charset="0"/>
                <a:ea typeface="楷体" panose="02010609060101010101" pitchFamily="49" charset="-122"/>
              </a:rPr>
              <a:t>a=</a:t>
            </a:r>
            <a:r>
              <a:rPr lang="zh-CN" altLang="en-US" sz="3600" b="1">
                <a:latin typeface="Times New Roman" panose="02020603050405020304" pitchFamily="34" charset="0"/>
                <a:ea typeface="楷体" panose="02010609060101010101" pitchFamily="49" charset="-122"/>
              </a:rPr>
              <a:t>？</a:t>
            </a:r>
            <a:endParaRPr lang="en-US" altLang="zh-CN" sz="3600" b="1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5363" name="Rectangle 5"/>
          <p:cNvSpPr/>
          <p:nvPr/>
        </p:nvSpPr>
        <p:spPr>
          <a:xfrm>
            <a:off x="250825" y="26035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algn="ctr" eaLnBrk="1" hangingPunct="1"/>
            <a:r>
              <a:rPr lang="zh-CN" altLang="en-US" sz="4400" b="1">
                <a:solidFill>
                  <a:srgbClr val="FF33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基础训练：</a:t>
            </a:r>
          </a:p>
        </p:txBody>
      </p:sp>
    </p:spTree>
  </p:cSld>
  <p:clrMapOvr>
    <a:masterClrMapping/>
  </p:clrMapOvr>
  <p:transition>
    <p:checke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/>
          <p:nvPr/>
        </p:nvSpPr>
        <p:spPr>
          <a:xfrm>
            <a:off x="4114800" y="33194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5125" name="Picture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114800" y="3319463"/>
            <a:ext cx="914400" cy="219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6" name="Rectangle 8"/>
          <p:cNvSpPr/>
          <p:nvPr/>
        </p:nvSpPr>
        <p:spPr>
          <a:xfrm>
            <a:off x="4014788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7" name="Text Box 10"/>
          <p:cNvSpPr txBox="1"/>
          <p:nvPr/>
        </p:nvSpPr>
        <p:spPr>
          <a:xfrm>
            <a:off x="755650" y="1773238"/>
            <a:ext cx="7488238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34" charset="0"/>
                <a:ea typeface="楷体" panose="02010609060101010101" pitchFamily="49" charset="-122"/>
              </a:rPr>
              <a:t>1.                                     </a:t>
            </a:r>
            <a:r>
              <a:rPr lang="zh-CN" altLang="en-US" sz="3200" b="1">
                <a:latin typeface="Times New Roman" panose="02020603050405020304" pitchFamily="34" charset="0"/>
                <a:ea typeface="楷体" panose="02010609060101010101" pitchFamily="49" charset="-122"/>
              </a:rPr>
              <a:t>是一元一次方程</a:t>
            </a:r>
            <a:r>
              <a:rPr lang="en-US" altLang="zh-CN" sz="3200" b="1">
                <a:latin typeface="Times New Roman" panose="02020603050405020304" pitchFamily="34" charset="0"/>
                <a:ea typeface="楷体" panose="02010609060101010101" pitchFamily="49" charset="-122"/>
              </a:rPr>
              <a:t>,</a:t>
            </a:r>
            <a:r>
              <a:rPr lang="zh-CN" altLang="en-US" sz="3200" b="1">
                <a:latin typeface="Times New Roman" panose="02020603050405020304" pitchFamily="34" charset="0"/>
                <a:ea typeface="楷体" panose="02010609060101010101" pitchFamily="49" charset="-122"/>
              </a:rPr>
              <a:t>则</a:t>
            </a:r>
            <a:r>
              <a:rPr lang="en-US" altLang="zh-CN" sz="3200" b="1">
                <a:latin typeface="Times New Roman" panose="02020603050405020304" pitchFamily="34" charset="0"/>
                <a:ea typeface="楷体" panose="02010609060101010101" pitchFamily="49" charset="-122"/>
              </a:rPr>
              <a:t>k=______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547813" y="1631950"/>
          <a:ext cx="316865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r:id="rId5" imgW="1155700" imgH="279400" progId="Equation.3">
                  <p:embed/>
                </p:oleObj>
              </mc:Choice>
              <mc:Fallback>
                <p:oleObj r:id="rId5" imgW="1155700" imgH="2794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7813" y="1631950"/>
                        <a:ext cx="3168650" cy="6461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15"/>
          <p:cNvSpPr/>
          <p:nvPr/>
        </p:nvSpPr>
        <p:spPr>
          <a:xfrm>
            <a:off x="3871913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9" name="Text Box 17"/>
          <p:cNvSpPr txBox="1"/>
          <p:nvPr/>
        </p:nvSpPr>
        <p:spPr>
          <a:xfrm>
            <a:off x="684213" y="4292600"/>
            <a:ext cx="79248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34" charset="0"/>
                <a:ea typeface="楷体" panose="02010609060101010101" pitchFamily="49" charset="-122"/>
              </a:rPr>
              <a:t>3.                                                 </a:t>
            </a:r>
            <a:r>
              <a:rPr lang="zh-CN" altLang="en-US" sz="3200" b="1">
                <a:latin typeface="Times New Roman" panose="02020603050405020304" pitchFamily="34" charset="0"/>
                <a:ea typeface="楷体" panose="02010609060101010101" pitchFamily="49" charset="-122"/>
              </a:rPr>
              <a:t>是一元一次方程</a:t>
            </a:r>
            <a:r>
              <a:rPr lang="en-US" altLang="zh-CN" sz="3200" b="1">
                <a:latin typeface="Times New Roman" panose="02020603050405020304" pitchFamily="34" charset="0"/>
                <a:ea typeface="楷体" panose="02010609060101010101" pitchFamily="49" charset="-122"/>
              </a:rPr>
              <a:t>,</a:t>
            </a:r>
            <a:r>
              <a:rPr lang="zh-CN" altLang="en-US" sz="3200" b="1">
                <a:latin typeface="Times New Roman" panose="02020603050405020304" pitchFamily="34" charset="0"/>
                <a:ea typeface="楷体" panose="02010609060101010101" pitchFamily="49" charset="-122"/>
              </a:rPr>
              <a:t>则</a:t>
            </a:r>
            <a:r>
              <a:rPr lang="en-US" altLang="zh-CN" sz="3200" b="1">
                <a:latin typeface="Times New Roman" panose="02020603050405020304" pitchFamily="34" charset="0"/>
                <a:ea typeface="楷体" panose="02010609060101010101" pitchFamily="49" charset="-122"/>
              </a:rPr>
              <a:t>k =____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331913" y="4149725"/>
          <a:ext cx="4608512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r:id="rId7" imgW="1397000" imgH="228600" progId="Equation.3">
                  <p:embed/>
                </p:oleObj>
              </mc:Choice>
              <mc:Fallback>
                <p:oleObj r:id="rId7" imgW="1397000" imgH="2286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31913" y="4149725"/>
                        <a:ext cx="4608512" cy="7191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60" name="Text Box 20"/>
          <p:cNvSpPr txBox="1"/>
          <p:nvPr/>
        </p:nvSpPr>
        <p:spPr>
          <a:xfrm>
            <a:off x="1835150" y="2205038"/>
            <a:ext cx="11430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1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或</a:t>
            </a: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-1</a:t>
            </a:r>
          </a:p>
        </p:txBody>
      </p:sp>
      <p:sp>
        <p:nvSpPr>
          <p:cNvPr id="87062" name="Text Box 22"/>
          <p:cNvSpPr txBox="1"/>
          <p:nvPr/>
        </p:nvSpPr>
        <p:spPr>
          <a:xfrm>
            <a:off x="2339975" y="4724400"/>
            <a:ext cx="533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-2</a:t>
            </a:r>
          </a:p>
        </p:txBody>
      </p:sp>
      <p:sp>
        <p:nvSpPr>
          <p:cNvPr id="5132" name="Rectangle 23"/>
          <p:cNvSpPr/>
          <p:nvPr/>
        </p:nvSpPr>
        <p:spPr>
          <a:xfrm>
            <a:off x="3948113" y="3314700"/>
            <a:ext cx="9144000" cy="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 lvl="0" eaLnBrk="1" hangingPunct="1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33" name="Text Box 6"/>
          <p:cNvSpPr txBox="1"/>
          <p:nvPr/>
        </p:nvSpPr>
        <p:spPr>
          <a:xfrm>
            <a:off x="719138" y="3000375"/>
            <a:ext cx="8496300" cy="1077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2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、已知方程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–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（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m-1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）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y</a:t>
            </a:r>
            <a:r>
              <a:rPr lang="en-US" altLang="zh-CN" sz="3200" b="1" baseline="30000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|m|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+3=0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是一元一次方程，则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m=</a:t>
            </a:r>
            <a:r>
              <a:rPr lang="zh-CN" altLang="en-US" sz="3200" b="1" u="sng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　　　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20" name="Text Box 8"/>
          <p:cNvSpPr txBox="1"/>
          <p:nvPr/>
        </p:nvSpPr>
        <p:spPr>
          <a:xfrm>
            <a:off x="2771775" y="3429000"/>
            <a:ext cx="62706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-1</a:t>
            </a:r>
          </a:p>
        </p:txBody>
      </p:sp>
      <p:sp>
        <p:nvSpPr>
          <p:cNvPr id="15" name="矩形 14"/>
          <p:cNvSpPr/>
          <p:nvPr/>
        </p:nvSpPr>
        <p:spPr>
          <a:xfrm>
            <a:off x="214282" y="285728"/>
            <a:ext cx="2271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+mn-cs"/>
              </a:rPr>
              <a:t>拓展：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60" grpId="0"/>
      <p:bldP spid="87062" grpId="1"/>
      <p:bldP spid="20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/>
              <a:t>谢    谢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Text Box 4"/>
          <p:cNvSpPr txBox="1"/>
          <p:nvPr/>
        </p:nvSpPr>
        <p:spPr>
          <a:xfrm>
            <a:off x="180340" y="1770380"/>
            <a:ext cx="8370570" cy="24384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49" charset="-122"/>
                <a:ea typeface="楷体" panose="02010609060101010101" pitchFamily="49" charset="-122"/>
                <a:sym typeface="+mn-ea"/>
              </a:rPr>
              <a:t>一次函数：若两个变量 </a:t>
            </a:r>
            <a:r>
              <a:rPr lang="en-US" altLang="zh-CN" sz="2800" b="1" dirty="0">
                <a:solidFill>
                  <a:srgbClr val="0066FF"/>
                </a:solidFill>
                <a:latin typeface="Times New Roman" panose="02020603050405020304" pitchFamily="49" charset="-122"/>
                <a:ea typeface="楷体" panose="02010609060101010101" pitchFamily="49" charset="-122"/>
                <a:sym typeface="+mn-ea"/>
              </a:rPr>
              <a:t>x</a:t>
            </a:r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49" charset="-122"/>
                <a:ea typeface="楷体" panose="02010609060101010101" pitchFamily="49" charset="-122"/>
                <a:sym typeface="+mn-ea"/>
              </a:rPr>
              <a:t>、</a:t>
            </a:r>
            <a:r>
              <a:rPr lang="en-US" altLang="zh-CN" sz="2800" b="1" dirty="0">
                <a:solidFill>
                  <a:srgbClr val="0066FF"/>
                </a:solidFill>
                <a:latin typeface="Times New Roman" panose="02020603050405020304" pitchFamily="49" charset="-122"/>
                <a:ea typeface="楷体" panose="02010609060101010101" pitchFamily="49" charset="-122"/>
                <a:sym typeface="+mn-ea"/>
              </a:rPr>
              <a:t>y</a:t>
            </a:r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49" charset="-122"/>
                <a:ea typeface="楷体" panose="02010609060101010101" pitchFamily="49" charset="-122"/>
                <a:sym typeface="+mn-ea"/>
              </a:rPr>
              <a:t>之间的关系可以表示成</a:t>
            </a:r>
            <a:r>
              <a:rPr lang="en-US" altLang="zh-CN" sz="2800" b="1" dirty="0">
                <a:solidFill>
                  <a:srgbClr val="0066FF"/>
                </a:solidFill>
                <a:latin typeface="Times New Roman" panose="02020603050405020304" pitchFamily="49" charset="-122"/>
                <a:ea typeface="楷体" panose="02010609060101010101" pitchFamily="49" charset="-122"/>
                <a:sym typeface="+mn-ea"/>
              </a:rPr>
              <a:t>y=</a:t>
            </a:r>
            <a:r>
              <a:rPr lang="en-US" altLang="zh-CN" sz="2800" b="1" dirty="0" err="1">
                <a:solidFill>
                  <a:srgbClr val="0066FF"/>
                </a:solidFill>
                <a:latin typeface="Times New Roman" panose="02020603050405020304" pitchFamily="49" charset="-122"/>
                <a:ea typeface="楷体" panose="02010609060101010101" pitchFamily="49" charset="-122"/>
                <a:sym typeface="+mn-ea"/>
              </a:rPr>
              <a:t>kx+b</a:t>
            </a:r>
            <a:r>
              <a:rPr lang="en-US" altLang="zh-CN" sz="2800" b="1" dirty="0">
                <a:solidFill>
                  <a:srgbClr val="0066FF"/>
                </a:solidFill>
                <a:latin typeface="Times New Roman" panose="02020603050405020304" pitchFamily="49" charset="-122"/>
                <a:ea typeface="楷体" panose="02010609060101010101" pitchFamily="49" charset="-122"/>
                <a:sym typeface="+mn-ea"/>
              </a:rPr>
              <a:t>(k</a:t>
            </a:r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49" charset="-122"/>
                <a:ea typeface="楷体" panose="02010609060101010101" pitchFamily="49" charset="-122"/>
                <a:sym typeface="+mn-ea"/>
              </a:rPr>
              <a:t>、</a:t>
            </a:r>
            <a:r>
              <a:rPr lang="en-US" altLang="zh-CN" sz="2800" b="1" dirty="0">
                <a:solidFill>
                  <a:srgbClr val="0066FF"/>
                </a:solidFill>
                <a:latin typeface="Times New Roman" panose="02020603050405020304" pitchFamily="49" charset="-122"/>
                <a:ea typeface="楷体" panose="02010609060101010101" pitchFamily="49" charset="-122"/>
                <a:sym typeface="+mn-ea"/>
              </a:rPr>
              <a:t>b</a:t>
            </a:r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49" charset="-122"/>
                <a:ea typeface="楷体" panose="02010609060101010101" pitchFamily="49" charset="-122"/>
                <a:sym typeface="+mn-ea"/>
              </a:rPr>
              <a:t>为常数，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49" charset="-122"/>
                <a:ea typeface="楷体" panose="02010609060101010101" pitchFamily="49" charset="-122"/>
                <a:sym typeface="+mn-ea"/>
              </a:rPr>
              <a:t>k ≠ 0</a:t>
            </a:r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49" charset="-122"/>
                <a:ea typeface="楷体" panose="02010609060101010101" pitchFamily="49" charset="-122"/>
                <a:sym typeface="+mn-ea"/>
              </a:rPr>
              <a:t>）的形式，则称 </a:t>
            </a:r>
            <a:r>
              <a:rPr lang="en-US" altLang="zh-CN" sz="2800" b="1" dirty="0">
                <a:solidFill>
                  <a:srgbClr val="0066FF"/>
                </a:solidFill>
                <a:latin typeface="Times New Roman" panose="02020603050405020304" pitchFamily="49" charset="-122"/>
                <a:ea typeface="楷体" panose="02010609060101010101" pitchFamily="49" charset="-122"/>
                <a:sym typeface="+mn-ea"/>
              </a:rPr>
              <a:t>y</a:t>
            </a:r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49" charset="-122"/>
                <a:ea typeface="楷体" panose="02010609060101010101" pitchFamily="49" charset="-122"/>
                <a:sym typeface="+mn-ea"/>
              </a:rPr>
              <a:t>是</a:t>
            </a:r>
            <a:r>
              <a:rPr lang="en-US" altLang="zh-CN" sz="2800" b="1" dirty="0">
                <a:solidFill>
                  <a:srgbClr val="0066FF"/>
                </a:solidFill>
                <a:latin typeface="Times New Roman" panose="02020603050405020304" pitchFamily="49" charset="-122"/>
                <a:ea typeface="楷体" panose="02010609060101010101" pitchFamily="49" charset="-122"/>
                <a:sym typeface="+mn-ea"/>
              </a:rPr>
              <a:t>x</a:t>
            </a:r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49" charset="-122"/>
                <a:ea typeface="楷体" panose="02010609060101010101" pitchFamily="49" charset="-122"/>
                <a:sym typeface="+mn-ea"/>
              </a:rPr>
              <a:t>的</a:t>
            </a:r>
            <a:r>
              <a:rPr lang="zh-CN" altLang="en-US" sz="2800" b="1" dirty="0">
                <a:latin typeface="Times New Roman" panose="02020603050405020304" pitchFamily="49" charset="-122"/>
                <a:ea typeface="楷体" panose="02010609060101010101" pitchFamily="49" charset="-122"/>
                <a:sym typeface="+mn-ea"/>
              </a:rPr>
              <a:t>一次函数</a:t>
            </a:r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49" charset="-122"/>
                <a:ea typeface="楷体" panose="02010609060101010101" pitchFamily="49" charset="-122"/>
                <a:sym typeface="+mn-ea"/>
              </a:rPr>
              <a:t>。</a:t>
            </a:r>
            <a:endParaRPr lang="zh-CN" altLang="en-US" sz="2800" b="1" dirty="0">
              <a:solidFill>
                <a:srgbClr val="0066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eaLnBrk="1" hangingPunct="1"/>
            <a:endParaRPr lang="zh-CN" altLang="en-US" sz="2800" b="1" dirty="0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9219" name="TextBox 6"/>
          <p:cNvSpPr txBox="1"/>
          <p:nvPr/>
        </p:nvSpPr>
        <p:spPr>
          <a:xfrm>
            <a:off x="500063" y="571500"/>
            <a:ext cx="4267200" cy="131064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40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复习回顾：</a:t>
            </a:r>
            <a:endParaRPr lang="en-US" altLang="zh-CN" sz="4000" b="1" dirty="0">
              <a:solidFill>
                <a:srgbClr val="00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40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什么是一次函数？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5763" y="3778250"/>
            <a:ext cx="5899150" cy="252984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32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判断下列各式是否为一次函数：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32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（</a:t>
            </a:r>
            <a:r>
              <a:rPr lang="en-US" altLang="zh-CN" sz="32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1</a:t>
            </a:r>
            <a:r>
              <a:rPr lang="zh-CN" altLang="en-US" sz="32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）</a:t>
            </a:r>
            <a:r>
              <a:rPr lang="en-US" altLang="zh-CN" sz="32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y=2x+3</a:t>
            </a:r>
          </a:p>
          <a:p>
            <a:pPr lvl="0" eaLnBrk="1" hangingPunct="1"/>
            <a:r>
              <a:rPr lang="zh-CN" altLang="en-US" sz="32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（</a:t>
            </a:r>
            <a:r>
              <a:rPr lang="en-US" altLang="zh-CN" sz="32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2</a:t>
            </a:r>
            <a:r>
              <a:rPr lang="zh-CN" altLang="en-US" sz="32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）</a:t>
            </a:r>
            <a:r>
              <a:rPr lang="en-US" altLang="zh-CN" sz="32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y=-3x-4</a:t>
            </a:r>
          </a:p>
          <a:p>
            <a:pPr lvl="0" eaLnBrk="1" hangingPunct="1"/>
            <a:r>
              <a:rPr lang="zh-CN" altLang="en-US" sz="32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（</a:t>
            </a:r>
            <a:r>
              <a:rPr lang="en-US" altLang="zh-CN" sz="32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3</a:t>
            </a:r>
            <a:r>
              <a:rPr lang="zh-CN" altLang="en-US" sz="32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）</a:t>
            </a:r>
            <a:r>
              <a:rPr lang="en-US" altLang="zh-CN" sz="32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y=x</a:t>
            </a:r>
          </a:p>
          <a:p>
            <a:pPr lvl="0" eaLnBrk="1" hangingPunct="1"/>
            <a:r>
              <a:rPr lang="zh-CN" altLang="en-US" sz="32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（</a:t>
            </a:r>
            <a:r>
              <a:rPr lang="en-US" altLang="zh-CN" sz="32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4</a:t>
            </a:r>
            <a:r>
              <a:rPr lang="zh-CN" altLang="en-US" sz="32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）</a:t>
            </a:r>
            <a:r>
              <a:rPr lang="en-US" altLang="zh-CN" sz="32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y=x</a:t>
            </a:r>
            <a:r>
              <a:rPr lang="en-US" altLang="zh-CN" sz="3200" b="1" baseline="30000" dirty="0">
                <a:latin typeface="Times New Roman" panose="02020603050405020304" pitchFamily="34" charset="0"/>
                <a:ea typeface="楷体" panose="02010609060101010101" pitchFamily="49" charset="-122"/>
              </a:rPr>
              <a:t>2</a:t>
            </a:r>
            <a:r>
              <a:rPr lang="en-US" altLang="zh-CN" sz="32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-4</a:t>
            </a:r>
          </a:p>
        </p:txBody>
      </p:sp>
      <p:sp>
        <p:nvSpPr>
          <p:cNvPr id="2" name="流程图: 顺序访问存储器 1"/>
          <p:cNvSpPr/>
          <p:nvPr/>
        </p:nvSpPr>
        <p:spPr>
          <a:xfrm flipH="1">
            <a:off x="4667885" y="4415155"/>
            <a:ext cx="2507615" cy="176022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144135" y="4723130"/>
            <a:ext cx="2163445" cy="94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自变量</a:t>
            </a:r>
          </a:p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次数为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1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/>
      <p:bldP spid="8" grpId="1"/>
      <p:bldP spid="2" grpId="2" animBg="1"/>
      <p:bldP spid="3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"/>
          <p:cNvSpPr/>
          <p:nvPr/>
        </p:nvSpPr>
        <p:spPr>
          <a:xfrm>
            <a:off x="0" y="486410"/>
            <a:ext cx="9186545" cy="582168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 eaLnBrk="0" hangingPunct="0"/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）一台计算机已使用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1700h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，预计每月再使用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150h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，</a:t>
            </a:r>
          </a:p>
          <a:p>
            <a:pPr lvl="0" eaLnBrk="0" hangingPunct="0"/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  经过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t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月这台计算机的使用时间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y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与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t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的函数关系式？</a:t>
            </a:r>
            <a:endParaRPr lang="en-US" altLang="zh-CN" sz="2800" b="1" dirty="0">
              <a:solidFill>
                <a:srgbClr val="0033CC"/>
              </a:solidFill>
              <a:latin typeface="Calibri" panose="020F0502020204030204" pitchFamily="34" charset="0"/>
              <a:ea typeface="Times New Roman" panose="02020603050405020304" pitchFamily="34" charset="0"/>
            </a:endParaRPr>
          </a:p>
          <a:p>
            <a:pPr lvl="0" eaLnBrk="0" hangingPunct="0"/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      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当使用时间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2450h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时，你能得到什么等式？</a:t>
            </a:r>
            <a:endParaRPr lang="en-US" altLang="zh-CN" sz="2800" b="1" dirty="0">
              <a:solidFill>
                <a:srgbClr val="0033CC"/>
              </a:solidFill>
              <a:latin typeface="Calibri" panose="020F0502020204030204" pitchFamily="34" charset="0"/>
              <a:ea typeface="Times New Roman" panose="02020603050405020304" pitchFamily="34" charset="0"/>
            </a:endParaRPr>
          </a:p>
          <a:p>
            <a:pPr lvl="0" eaLnBrk="0" hangingPunct="0"/>
            <a:endParaRPr lang="en-US" altLang="zh-CN" sz="3200" b="1" dirty="0">
              <a:solidFill>
                <a:srgbClr val="00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0" hangingPunct="0"/>
            <a:endParaRPr lang="en-US" altLang="zh-CN" sz="3200" b="1" dirty="0">
              <a:solidFill>
                <a:srgbClr val="0033CC"/>
              </a:solidFill>
              <a:latin typeface="Calibri" panose="020F0502020204030204" pitchFamily="34" charset="0"/>
              <a:ea typeface="Times New Roman" panose="02020603050405020304" pitchFamily="34" charset="0"/>
            </a:endParaRPr>
          </a:p>
          <a:p>
            <a:pPr lvl="0" eaLnBrk="0" hangingPunct="0"/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（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2</a:t>
            </a: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）长方形的面积为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1</a:t>
            </a: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，设长为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x</a:t>
            </a: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，宽为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y</a:t>
            </a: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，则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y</a:t>
            </a: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与</a:t>
            </a:r>
            <a:endParaRPr lang="en-US" altLang="zh-CN" sz="3200" b="1" dirty="0">
              <a:solidFill>
                <a:srgbClr val="0033CC"/>
              </a:solidFill>
              <a:latin typeface="Calibri" panose="020F0502020204030204" pitchFamily="34" charset="0"/>
              <a:ea typeface="Times New Roman" panose="02020603050405020304" pitchFamily="34" charset="0"/>
            </a:endParaRPr>
          </a:p>
          <a:p>
            <a:pPr lvl="0" eaLnBrk="0" hangingPunct="0"/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      x</a:t>
            </a: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的关系如何？当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y=0.5</a:t>
            </a: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时，你能得到什么等式？</a:t>
            </a:r>
            <a:endParaRPr lang="en-US" altLang="zh-CN" sz="3200" b="1" dirty="0">
              <a:solidFill>
                <a:srgbClr val="0033CC"/>
              </a:solidFill>
              <a:latin typeface="Calibri" panose="020F0502020204030204" pitchFamily="34" charset="0"/>
              <a:ea typeface="Times New Roman" panose="02020603050405020304" pitchFamily="34" charset="0"/>
            </a:endParaRPr>
          </a:p>
          <a:p>
            <a:pPr lvl="0" eaLnBrk="0" hangingPunct="0"/>
            <a:endParaRPr lang="en-US" altLang="zh-CN" sz="3200" b="1" dirty="0">
              <a:solidFill>
                <a:srgbClr val="00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0" hangingPunct="0"/>
            <a:endParaRPr lang="en-US" altLang="zh-CN" sz="3200" b="1" dirty="0">
              <a:solidFill>
                <a:srgbClr val="0033CC"/>
              </a:solidFill>
              <a:latin typeface="Calibri" panose="020F0502020204030204" pitchFamily="34" charset="0"/>
              <a:ea typeface="Times New Roman" panose="02020603050405020304" pitchFamily="34" charset="0"/>
            </a:endParaRPr>
          </a:p>
          <a:p>
            <a:pPr lvl="0" eaLnBrk="0" hangingPunct="0"/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（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3</a:t>
            </a: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）一个正方形的边长为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x</a:t>
            </a: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，面积为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y</a:t>
            </a: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，</a:t>
            </a:r>
          </a:p>
          <a:p>
            <a:pPr lvl="0" eaLnBrk="0" hangingPunct="0"/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则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y</a:t>
            </a: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与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x</a:t>
            </a: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有什么关系？</a:t>
            </a:r>
          </a:p>
          <a:p>
            <a:pPr lvl="0" eaLnBrk="0" hangingPunct="0"/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当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y=0</a:t>
            </a: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时，你能得到什么等式？</a:t>
            </a:r>
            <a:endParaRPr lang="zh-CN" altLang="en-US" sz="3200" b="1" dirty="0">
              <a:solidFill>
                <a:srgbClr val="00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-142900"/>
            <a:ext cx="2967480" cy="923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+mn-cs"/>
              </a:rPr>
              <a:t>问题引入</a:t>
            </a:r>
          </a:p>
        </p:txBody>
      </p:sp>
      <p:sp>
        <p:nvSpPr>
          <p:cNvPr id="28679" name="Rectangle 7"/>
          <p:cNvSpPr/>
          <p:nvPr/>
        </p:nvSpPr>
        <p:spPr>
          <a:xfrm>
            <a:off x="625158" y="1851025"/>
            <a:ext cx="7610475" cy="107791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 indent="304800" eaLnBrk="0" hangingPunct="0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         y=1700+150x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，</a:t>
            </a:r>
            <a:endParaRPr lang="en-US" altLang="zh-CN" sz="32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34" charset="0"/>
            </a:endParaRPr>
          </a:p>
          <a:p>
            <a:pPr lvl="0" indent="304800" eaLnBrk="0" hangingPunct="0"/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当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y=2450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时，得到等式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1700+150x=2450.</a:t>
            </a:r>
            <a:endParaRPr lang="en-US" altLang="zh-CN" sz="32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2214563" y="4000500"/>
          <a:ext cx="371475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r:id="rId4" imgW="1624330" imgH="405765" progId="Equation.DSMT4">
                  <p:embed/>
                </p:oleObj>
              </mc:Choice>
              <mc:Fallback>
                <p:oleObj r:id="rId4" imgW="162433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14563" y="4000500"/>
                        <a:ext cx="3714750" cy="9286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2143125" y="6215063"/>
          <a:ext cx="4214813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r:id="rId6" imgW="1498600" imgH="228600" progId="Equation.DSMT4">
                  <p:embed/>
                </p:oleObj>
              </mc:Choice>
              <mc:Fallback>
                <p:oleObj r:id="rId6" imgW="14986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43125" y="6215063"/>
                        <a:ext cx="4214813" cy="6429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矩形 1"/>
          <p:cNvSpPr/>
          <p:nvPr/>
        </p:nvSpPr>
        <p:spPr>
          <a:xfrm>
            <a:off x="357188" y="357188"/>
            <a:ext cx="3492500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indent="304800" eaLnBrk="0" hangingPunct="0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1700+150x=2450.</a:t>
            </a:r>
            <a:endParaRPr lang="en-US" altLang="zh-CN" sz="32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143375" y="142875"/>
          <a:ext cx="109378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4" imgW="443865" imgH="405765" progId="Equation.DSMT4">
                  <p:embed/>
                </p:oleObj>
              </mc:Choice>
              <mc:Fallback>
                <p:oleObj r:id="rId4" imgW="443865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75" y="142875"/>
                        <a:ext cx="1093788" cy="1000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786438" y="357188"/>
          <a:ext cx="10001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6" imgW="355600" imgH="203200" progId="Equation.DSMT4">
                  <p:embed/>
                </p:oleObj>
              </mc:Choice>
              <mc:Fallback>
                <p:oleObj r:id="rId6" imgW="355600" imgH="20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86438" y="357188"/>
                        <a:ext cx="1000125" cy="571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Box 4"/>
          <p:cNvSpPr txBox="1"/>
          <p:nvPr/>
        </p:nvSpPr>
        <p:spPr>
          <a:xfrm>
            <a:off x="500063" y="1428750"/>
            <a:ext cx="7599362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32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观察上面的等式，它们有什么共同特征？</a:t>
            </a:r>
          </a:p>
        </p:txBody>
      </p:sp>
      <p:sp>
        <p:nvSpPr>
          <p:cNvPr id="43012" name="Rectangle 4"/>
          <p:cNvSpPr/>
          <p:nvPr/>
        </p:nvSpPr>
        <p:spPr>
          <a:xfrm>
            <a:off x="246063" y="2357438"/>
            <a:ext cx="8897937" cy="10779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 indent="304800" eaLnBrk="0" hangingPunct="0"/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这些都是含有未知数的等式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——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方程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(equation).</a:t>
            </a:r>
          </a:p>
          <a:p>
            <a:pPr lvl="0" indent="304800" eaLnBrk="0" hangingPunct="0"/>
            <a:endParaRPr lang="en-US" altLang="zh-CN" sz="32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" y="3429000"/>
            <a:ext cx="5951538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32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思考：函数与方程有什么关系？</a:t>
            </a:r>
          </a:p>
        </p:txBody>
      </p:sp>
      <p:sp>
        <p:nvSpPr>
          <p:cNvPr id="9" name="矩形 8"/>
          <p:cNvSpPr/>
          <p:nvPr/>
        </p:nvSpPr>
        <p:spPr>
          <a:xfrm>
            <a:off x="500063" y="4357688"/>
            <a:ext cx="8072437" cy="1077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indent="304800" eaLnBrk="0" hangingPunct="0"/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当函数取定一个值时，函数式转变为一个方程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.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8" grpId="1"/>
      <p:bldP spid="9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-27305" y="736600"/>
            <a:ext cx="9343390" cy="35096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257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（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1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）设正方形的边长为（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x-1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）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cm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，周长为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ycm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，          则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y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与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x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有什么关系？是什么函数？</a:t>
            </a:r>
          </a:p>
          <a:p>
            <a:pPr marL="0" marR="0" lvl="0" indent="257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当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y=10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时，你能得到什么样的等式？ </a:t>
            </a:r>
          </a:p>
          <a:p>
            <a:pPr marL="0" marR="0" lvl="0" indent="257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当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y=24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，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y=30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，又如何呢？</a:t>
            </a:r>
          </a:p>
          <a:p>
            <a:pPr marL="0" marR="0" lvl="0" indent="257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这些等式有什么共同点？</a:t>
            </a:r>
          </a:p>
          <a:p>
            <a:pPr marL="0" marR="0" lvl="0" indent="257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Times New Roman" panose="02020603050405020304" pitchFamily="34" charset="0"/>
              </a:rPr>
              <a:t>你能给他们起个名字吗？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34" charset="0"/>
            </a:endParaRPr>
          </a:p>
        </p:txBody>
      </p:sp>
    </p:spTree>
  </p:cSld>
  <p:clrMapOvr>
    <a:masterClrMapping/>
  </p:clrMapOvr>
  <p:transition>
    <p:checke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/>
          <p:nvPr/>
        </p:nvSpPr>
        <p:spPr>
          <a:xfrm>
            <a:off x="217488" y="3065463"/>
            <a:ext cx="76676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分析：   卡车的时间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—</a:t>
            </a: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客车的时间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=</a:t>
            </a:r>
          </a:p>
        </p:txBody>
      </p:sp>
      <p:sp>
        <p:nvSpPr>
          <p:cNvPr id="60457" name="Text Box 41"/>
          <p:cNvSpPr txBox="1"/>
          <p:nvPr/>
        </p:nvSpPr>
        <p:spPr>
          <a:xfrm>
            <a:off x="684213" y="4221163"/>
            <a:ext cx="7200900" cy="1373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28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那么卡车所用的时间</a:t>
            </a:r>
            <a:r>
              <a:rPr lang="en-US" altLang="zh-CN" sz="28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_______h</a:t>
            </a:r>
            <a:r>
              <a:rPr lang="zh-CN" altLang="en-US" sz="28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，</a:t>
            </a:r>
          </a:p>
          <a:p>
            <a:pPr lvl="0" eaLnBrk="1" hangingPunct="1"/>
            <a:endParaRPr lang="zh-CN" altLang="en-US" sz="2800" b="1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eaLnBrk="1" hangingPunct="1"/>
            <a:r>
              <a:rPr lang="zh-CN" altLang="en-US" sz="28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客车所用的时间</a:t>
            </a:r>
            <a:r>
              <a:rPr lang="en-US" altLang="zh-CN" sz="28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_______h</a:t>
            </a:r>
            <a:r>
              <a:rPr lang="zh-CN" altLang="en-US" sz="28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60459" name="Text Box 43"/>
          <p:cNvSpPr txBox="1"/>
          <p:nvPr/>
        </p:nvSpPr>
        <p:spPr>
          <a:xfrm>
            <a:off x="395288" y="3716338"/>
            <a:ext cx="51847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用</a:t>
            </a: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x</a:t>
            </a: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代表路程：</a:t>
            </a:r>
          </a:p>
        </p:txBody>
      </p:sp>
      <p:sp>
        <p:nvSpPr>
          <p:cNvPr id="3079" name="Text Box 54"/>
          <p:cNvSpPr txBox="1"/>
          <p:nvPr/>
        </p:nvSpPr>
        <p:spPr>
          <a:xfrm>
            <a:off x="0" y="765175"/>
            <a:ext cx="8891588" cy="2062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）一辆客车和一辆卡车同时从</a:t>
            </a:r>
            <a:r>
              <a:rPr lang="en-US" altLang="zh-CN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地出发沿同一公路同方向行驶，客车的行驶速度是</a:t>
            </a:r>
            <a:r>
              <a:rPr lang="en-US" altLang="zh-CN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70km/h</a:t>
            </a:r>
            <a:r>
              <a:rPr lang="zh-CN" alt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，卡车的行驶速度是</a:t>
            </a:r>
            <a:r>
              <a:rPr lang="en-US" altLang="zh-CN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60km/h</a:t>
            </a:r>
            <a:r>
              <a:rPr lang="zh-CN" alt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，客车比卡车早</a:t>
            </a:r>
            <a:r>
              <a:rPr lang="en-US" altLang="zh-CN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1h</a:t>
            </a:r>
            <a:r>
              <a:rPr lang="zh-CN" alt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经过</a:t>
            </a:r>
            <a:r>
              <a:rPr lang="en-US" altLang="zh-CN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地。</a:t>
            </a:r>
            <a:r>
              <a:rPr lang="en-US" altLang="zh-CN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A,B</a:t>
            </a:r>
            <a:r>
              <a:rPr lang="zh-CN" alt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49" charset="-122"/>
                <a:ea typeface="楷体" panose="02010609060101010101" pitchFamily="49" charset="-122"/>
              </a:rPr>
              <a:t>两地间的路程是多少？</a:t>
            </a:r>
          </a:p>
        </p:txBody>
      </p:sp>
      <p:sp>
        <p:nvSpPr>
          <p:cNvPr id="60476" name="Line 60"/>
          <p:cNvSpPr/>
          <p:nvPr/>
        </p:nvSpPr>
        <p:spPr>
          <a:xfrm>
            <a:off x="4932363" y="2276475"/>
            <a:ext cx="2952750" cy="0"/>
          </a:xfrm>
          <a:prstGeom prst="line">
            <a:avLst/>
          </a:prstGeom>
          <a:ln w="222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60477" name="Text Box 61"/>
          <p:cNvSpPr txBox="1"/>
          <p:nvPr/>
        </p:nvSpPr>
        <p:spPr>
          <a:xfrm>
            <a:off x="6732588" y="2997200"/>
            <a:ext cx="122396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4000">
                <a:latin typeface="Times New Roman" panose="02020603050405020304" pitchFamily="34" charset="0"/>
                <a:ea typeface="楷体" panose="02010609060101010101" pitchFamily="49" charset="-122"/>
              </a:rPr>
              <a:t>1</a:t>
            </a:r>
          </a:p>
        </p:txBody>
      </p:sp>
      <p:graphicFrame>
        <p:nvGraphicFramePr>
          <p:cNvPr id="60478" name="Object 62"/>
          <p:cNvGraphicFramePr>
            <a:graphicFrameLocks noChangeAspect="1"/>
          </p:cNvGraphicFramePr>
          <p:nvPr/>
        </p:nvGraphicFramePr>
        <p:xfrm>
          <a:off x="3643313" y="4572000"/>
          <a:ext cx="6318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4" imgW="215900" imgH="393065" progId="Equation.DSMT4">
                  <p:embed/>
                </p:oleObj>
              </mc:Choice>
              <mc:Fallback>
                <p:oleObj r:id="rId4" imgW="215900" imgH="3930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43313" y="4572000"/>
                        <a:ext cx="631825" cy="1009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79" name="Object 63"/>
          <p:cNvGraphicFramePr>
            <a:graphicFrameLocks noChangeAspect="1"/>
          </p:cNvGraphicFramePr>
          <p:nvPr/>
        </p:nvGraphicFramePr>
        <p:xfrm>
          <a:off x="4286250" y="3500438"/>
          <a:ext cx="6318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r:id="rId6" imgW="215900" imgH="393065" progId="Equation.DSMT4">
                  <p:embed/>
                </p:oleObj>
              </mc:Choice>
              <mc:Fallback>
                <p:oleObj r:id="rId6" imgW="215900" imgH="3930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86250" y="3500438"/>
                        <a:ext cx="631825" cy="10080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0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2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0" tmFilter="0, 0; 0.125,0.2665; 0.25,0.4; 0.375,0.465; 0.5,0.5;  0.625,0.535; 0.75,0.6; 0.875,0.7335; 1,1">
                                          <p:stCondLst>
                                            <p:cond delay="1322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2" tmFilter="0, 0; 0.125,0.2665; 0.25,0.4; 0.375,0.465; 0.5,0.5;  0.625,0.535; 0.75,0.6; 0.875,0.7335; 1,1">
                                          <p:stCondLst>
                                            <p:cond delay="1654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4">
                                          <p:stCondLst>
                                            <p:cond delay="648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4" decel="50000">
                                          <p:stCondLst>
                                            <p:cond delay="674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4">
                                          <p:stCondLst>
                                            <p:cond delay="131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4" decel="50000">
                                          <p:stCondLst>
                                            <p:cond delay="1336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4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4" decel="50000">
                                          <p:stCondLst>
                                            <p:cond delay="1666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4">
                                          <p:stCondLst>
                                            <p:cond delay="1806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4" decel="50000">
                                          <p:stCondLst>
                                            <p:cond delay="1832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0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0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57" grpId="1"/>
      <p:bldP spid="60459" grpId="2"/>
      <p:bldP spid="60477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/>
          <p:nvPr/>
        </p:nvSpPr>
        <p:spPr>
          <a:xfrm>
            <a:off x="323850" y="4656138"/>
            <a:ext cx="8424863" cy="788987"/>
          </a:xfrm>
          <a:prstGeom prst="rect">
            <a:avLst/>
          </a:prstGeom>
          <a:solidFill>
            <a:srgbClr val="FF3300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0" name="Text Box 4"/>
          <p:cNvSpPr txBox="1"/>
          <p:nvPr/>
        </p:nvSpPr>
        <p:spPr>
          <a:xfrm>
            <a:off x="1285875" y="1214438"/>
            <a:ext cx="55086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3200" b="1">
                <a:latin typeface="Times New Roman" panose="02020603050405020304" pitchFamily="34" charset="0"/>
                <a:ea typeface="楷体" panose="02010609060101010101" pitchFamily="49" charset="-122"/>
              </a:rPr>
              <a:t>解：</a:t>
            </a:r>
            <a:r>
              <a:rPr lang="en-US" altLang="zh-CN" sz="3200">
                <a:latin typeface="Times New Roman" panose="02020603050405020304" pitchFamily="49" charset="-122"/>
                <a:ea typeface="楷体" panose="02010609060101010101" pitchFamily="49" charset="-122"/>
              </a:rPr>
              <a:t>A,B</a:t>
            </a:r>
            <a:r>
              <a:rPr lang="zh-CN" altLang="en-US" sz="3200">
                <a:latin typeface="Times New Roman" panose="02020603050405020304" pitchFamily="49" charset="-122"/>
                <a:ea typeface="楷体" panose="02010609060101010101" pitchFamily="49" charset="-122"/>
              </a:rPr>
              <a:t>路程为</a:t>
            </a:r>
            <a:r>
              <a:rPr lang="en-US" altLang="zh-CN" sz="3200">
                <a:latin typeface="Times New Roman" panose="02020603050405020304" pitchFamily="49" charset="-122"/>
                <a:ea typeface="楷体" panose="02010609060101010101" pitchFamily="49" charset="-122"/>
              </a:rPr>
              <a:t>Х</a:t>
            </a:r>
            <a:r>
              <a:rPr lang="zh-CN" altLang="en-US" sz="3200">
                <a:latin typeface="Times New Roman" panose="02020603050405020304" pitchFamily="49" charset="-122"/>
                <a:ea typeface="楷体" panose="02010609060101010101" pitchFamily="49" charset="-122"/>
              </a:rPr>
              <a:t>千米，则</a:t>
            </a: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2357438" y="2143125"/>
          <a:ext cx="3455987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6" imgW="723900" imgH="393700" progId="Equation.DSMT4">
                  <p:embed/>
                </p:oleObj>
              </mc:Choice>
              <mc:Fallback>
                <p:oleObj r:id="rId6" imgW="7239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57438" y="2143125"/>
                        <a:ext cx="3455987" cy="12239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Picture 8" descr="HOSE1">
            <a:hlinkClick r:id="" action="ppaction://noaction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24750" y="5094288"/>
            <a:ext cx="1619250" cy="15033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5" name="Line 9"/>
          <p:cNvSpPr/>
          <p:nvPr/>
        </p:nvSpPr>
        <p:spPr>
          <a:xfrm>
            <a:off x="2771775" y="5157788"/>
            <a:ext cx="4608513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9226" name="Text Box 10"/>
          <p:cNvSpPr txBox="1"/>
          <p:nvPr/>
        </p:nvSpPr>
        <p:spPr>
          <a:xfrm>
            <a:off x="3132138" y="4652963"/>
            <a:ext cx="388778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2800" b="1">
                <a:solidFill>
                  <a:srgbClr val="F0F2AC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设未知数      列方程</a:t>
            </a:r>
          </a:p>
        </p:txBody>
      </p:sp>
      <p:sp>
        <p:nvSpPr>
          <p:cNvPr id="9227" name="Text Box 11"/>
          <p:cNvSpPr txBox="1"/>
          <p:nvPr/>
        </p:nvSpPr>
        <p:spPr>
          <a:xfrm>
            <a:off x="7451725" y="4797425"/>
            <a:ext cx="1512888" cy="528638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2800" b="1">
                <a:latin typeface="Times New Roman" panose="02020603050405020304" pitchFamily="34" charset="0"/>
                <a:ea typeface="楷体" panose="02010609060101010101" pitchFamily="49" charset="-122"/>
              </a:rPr>
              <a:t>方程</a:t>
            </a:r>
          </a:p>
        </p:txBody>
      </p:sp>
      <p:sp>
        <p:nvSpPr>
          <p:cNvPr id="9228" name="Text Box 12"/>
          <p:cNvSpPr txBox="1"/>
          <p:nvPr/>
        </p:nvSpPr>
        <p:spPr>
          <a:xfrm>
            <a:off x="755650" y="4797425"/>
            <a:ext cx="1800225" cy="528638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2800" b="1">
                <a:latin typeface="Times New Roman" panose="02020603050405020304" pitchFamily="34" charset="0"/>
                <a:ea typeface="楷体" panose="02010609060101010101" pitchFamily="49" charset="-122"/>
              </a:rPr>
              <a:t>实际问题</a:t>
            </a:r>
          </a:p>
        </p:txBody>
      </p:sp>
      <p:sp>
        <p:nvSpPr>
          <p:cNvPr id="9231" name="Text Box 15"/>
          <p:cNvSpPr txBox="1"/>
          <p:nvPr/>
        </p:nvSpPr>
        <p:spPr>
          <a:xfrm>
            <a:off x="0" y="4005263"/>
            <a:ext cx="16922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en-US" altLang="zh-CN" sz="3200" b="1">
                <a:latin typeface="Times New Roman" panose="02020603050405020304" pitchFamily="34" charset="0"/>
                <a:ea typeface="楷体" panose="02010609060101010101" pitchFamily="49" charset="-122"/>
              </a:rPr>
              <a:t>  </a:t>
            </a:r>
            <a:r>
              <a:rPr lang="zh-CN" altLang="en-US" sz="3200" b="1">
                <a:latin typeface="Times New Roman" panose="02020603050405020304" pitchFamily="34" charset="0"/>
                <a:ea typeface="楷体" panose="02010609060101010101" pitchFamily="49" charset="-122"/>
              </a:rPr>
              <a:t>归纳：</a:t>
            </a:r>
            <a:r>
              <a:rPr lang="zh-CN" altLang="en-US" sz="2400">
                <a:latin typeface="Times New Roman" panose="02020603050405020304" pitchFamily="34" charset="0"/>
                <a:ea typeface="楷体" panose="02010609060101010101" pitchFamily="49" charset="-122"/>
              </a:rPr>
              <a:t>         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TA_03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TO_04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20" grpId="1"/>
      <p:bldP spid="9226" grpId="2"/>
      <p:bldP spid="9227" grpId="3" animBg="1"/>
      <p:bldP spid="9228" grpId="4" animBg="1"/>
      <p:bldP spid="9231" grpId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Text Box 3"/>
          <p:cNvSpPr txBox="1"/>
          <p:nvPr/>
        </p:nvSpPr>
        <p:spPr>
          <a:xfrm>
            <a:off x="827088" y="1700213"/>
            <a:ext cx="6716712" cy="2308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一元一次方程</a:t>
            </a:r>
            <a:r>
              <a:rPr lang="en-US" altLang="zh-CN" sz="36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——</a:t>
            </a:r>
            <a:r>
              <a:rPr lang="zh-CN" altLang="en-US" sz="36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只含有一个未知数，未知数的次数都是</a:t>
            </a:r>
            <a:r>
              <a:rPr lang="en-US" altLang="zh-CN" sz="36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1</a:t>
            </a:r>
            <a:r>
              <a:rPr lang="zh-CN" altLang="en-US" sz="36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，等号两边都是整式，像这样的方程叫做一元一次的方程</a:t>
            </a:r>
            <a:r>
              <a:rPr lang="en-US" altLang="zh-CN" sz="3600" b="1" dirty="0">
                <a:latin typeface="Times New Roman" panose="02020603050405020304" pitchFamily="34" charset="0"/>
                <a:ea typeface="楷体" panose="02010609060101010101" pitchFamily="49" charset="-122"/>
              </a:rPr>
              <a:t>.</a:t>
            </a:r>
          </a:p>
        </p:txBody>
      </p:sp>
      <p:sp>
        <p:nvSpPr>
          <p:cNvPr id="5" name="矩形 4"/>
          <p:cNvSpPr/>
          <p:nvPr/>
        </p:nvSpPr>
        <p:spPr>
          <a:xfrm>
            <a:off x="428596" y="357166"/>
            <a:ext cx="36631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anose="02020603050405020304" pitchFamily="34" charset="0"/>
                <a:ea typeface="楷体" panose="02010609060101010101" pitchFamily="49" charset="-122"/>
                <a:cs typeface="+mn-cs"/>
              </a:rPr>
              <a:t>知识点一：</a:t>
            </a:r>
          </a:p>
        </p:txBody>
      </p:sp>
      <p:pic>
        <p:nvPicPr>
          <p:cNvPr id="161796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1010900" y="11671300"/>
            <a:ext cx="368300" cy="266700"/>
          </a:xfrm>
          <a:prstGeom prst="cube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/>
          <p:nvPr/>
        </p:nvSpPr>
        <p:spPr>
          <a:xfrm>
            <a:off x="684213" y="404813"/>
            <a:ext cx="8064500" cy="4078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457200" lvl="0" indent="-457200" eaLnBrk="1" hangingPunct="1">
              <a:spcBef>
                <a:spcPct val="25000"/>
              </a:spcBef>
            </a:pPr>
            <a:endParaRPr lang="en-US" altLang="zh-CN" sz="3600" b="1">
              <a:latin typeface="Times New Roman" panose="02020603050405020304" pitchFamily="34" charset="0"/>
              <a:ea typeface="宋体" panose="02010600030101010101" pitchFamily="2" charset="-122"/>
            </a:endParaRPr>
          </a:p>
          <a:p>
            <a:pPr marL="457200" lvl="0" indent="-457200" eaLnBrk="1" hangingPunct="1">
              <a:spcBef>
                <a:spcPct val="25000"/>
              </a:spcBef>
            </a:pPr>
            <a:r>
              <a:rPr lang="en-US" altLang="zh-CN" sz="3600" b="1">
                <a:latin typeface="Times New Roman" panose="02020603050405020304" pitchFamily="34" charset="0"/>
                <a:ea typeface="楷体" panose="02010609060101010101" pitchFamily="49" charset="-122"/>
              </a:rPr>
              <a:t>  1</a:t>
            </a:r>
            <a:r>
              <a:rPr lang="zh-CN" altLang="en-US" sz="3600" b="1">
                <a:latin typeface="Times New Roman" panose="02020603050405020304" pitchFamily="34" charset="0"/>
                <a:ea typeface="楷体" panose="02010609060101010101" pitchFamily="49" charset="-122"/>
              </a:rPr>
              <a:t>、</a:t>
            </a:r>
            <a:r>
              <a:rPr lang="zh-CN" altLang="en-US" sz="3600" b="1">
                <a:solidFill>
                  <a:srgbClr val="0066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判断下列各式</a:t>
            </a:r>
            <a:r>
              <a:rPr lang="en-US" altLang="zh-CN" sz="3600" b="1">
                <a:solidFill>
                  <a:srgbClr val="0066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,</a:t>
            </a:r>
            <a:r>
              <a:rPr lang="zh-CN" altLang="en-US" sz="3600" b="1">
                <a:solidFill>
                  <a:srgbClr val="0066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按要求填写序号：</a:t>
            </a:r>
          </a:p>
          <a:p>
            <a:pPr marL="457200" lvl="0" indent="-457200" eaLnBrk="1" hangingPunct="1">
              <a:spcBef>
                <a:spcPct val="25000"/>
              </a:spcBef>
              <a:buAutoNum type="arabicParenBoth"/>
            </a:pPr>
            <a:r>
              <a:rPr lang="zh-CN" altLang="en-US" sz="3600" b="1">
                <a:solidFill>
                  <a:srgbClr val="0066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2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x+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3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y=0</a:t>
            </a:r>
            <a:r>
              <a:rPr lang="zh-CN" altLang="en-US" sz="3600" b="1" i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　　          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(2) 1+2=3</a:t>
            </a:r>
          </a:p>
          <a:p>
            <a:pPr marL="457200" lvl="0" indent="-457200" eaLnBrk="1" hangingPunct="1">
              <a:spcBef>
                <a:spcPct val="25000"/>
              </a:spcBef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(3) 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 x</a:t>
            </a:r>
            <a:r>
              <a:rPr lang="en-US" altLang="zh-CN" sz="3600" b="1" i="1" baseline="30000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2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 –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3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x+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2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=0</a:t>
            </a:r>
            <a:r>
              <a:rPr lang="zh-CN" altLang="en-US" sz="3600" b="1" i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　　    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(4)  3x+2</a:t>
            </a:r>
          </a:p>
          <a:p>
            <a:pPr marL="457200" lvl="0" indent="-457200" eaLnBrk="1" hangingPunct="1">
              <a:spcBef>
                <a:spcPct val="25000"/>
              </a:spcBef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(5) 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x+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1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=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2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x-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5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 </a:t>
            </a:r>
            <a:r>
              <a:rPr lang="zh-CN" altLang="en-US" sz="3600" b="1" i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　　　（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6) </a:t>
            </a:r>
            <a:r>
              <a:rPr lang="he-IL" altLang="zh-CN" sz="36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|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x+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1| 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=2</a:t>
            </a:r>
          </a:p>
          <a:p>
            <a:pPr marL="457200" lvl="0" indent="-457200" eaLnBrk="1" hangingPunct="1">
              <a:spcBef>
                <a:spcPct val="25000"/>
              </a:spcBef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(7) 0.32m-(3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+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0.02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m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)=0.7</a:t>
            </a:r>
            <a:r>
              <a:rPr lang="zh-CN" altLang="en-US" sz="3600" b="1" i="1">
                <a:solidFill>
                  <a:srgbClr val="0000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　　</a:t>
            </a:r>
          </a:p>
        </p:txBody>
      </p:sp>
      <p:sp>
        <p:nvSpPr>
          <p:cNvPr id="12291" name="Rectangle 3"/>
          <p:cNvSpPr/>
          <p:nvPr/>
        </p:nvSpPr>
        <p:spPr>
          <a:xfrm>
            <a:off x="684213" y="3990975"/>
            <a:ext cx="7921625" cy="1281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endParaRPr lang="en-US" altLang="zh-CN" sz="2400" b="1">
              <a:latin typeface="Times New Roman" panose="02020603050405020304" pitchFamily="34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sz="3600" b="1" i="1">
              <a:solidFill>
                <a:srgbClr val="D60093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12292" name="Text Box 4"/>
          <p:cNvSpPr txBox="1"/>
          <p:nvPr/>
        </p:nvSpPr>
        <p:spPr>
          <a:xfrm>
            <a:off x="395288" y="4565650"/>
            <a:ext cx="80645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以上各式中是方程的有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____________</a:t>
            </a:r>
          </a:p>
          <a:p>
            <a:pPr lvl="0" eaLnBrk="1" hangingPunct="1">
              <a:spcBef>
                <a:spcPct val="50000"/>
              </a:spcBef>
            </a:pPr>
            <a:endParaRPr lang="en-US" altLang="zh-CN" sz="3200" b="1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3" name="Text Box 5"/>
          <p:cNvSpPr txBox="1"/>
          <p:nvPr/>
        </p:nvSpPr>
        <p:spPr>
          <a:xfrm>
            <a:off x="323850" y="5286375"/>
            <a:ext cx="85693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34" charset="0"/>
                <a:ea typeface="楷体" panose="02010609060101010101" pitchFamily="49" charset="-122"/>
              </a:rPr>
              <a:t>以上各式中是一元一次方程的有</a:t>
            </a:r>
            <a:r>
              <a:rPr lang="en-US" altLang="zh-CN" sz="3200" b="1">
                <a:latin typeface="Times New Roman" panose="02020603050405020304" pitchFamily="34" charset="0"/>
                <a:ea typeface="楷体" panose="02010609060101010101" pitchFamily="49" charset="-122"/>
              </a:rPr>
              <a:t>___________</a:t>
            </a:r>
          </a:p>
        </p:txBody>
      </p:sp>
      <p:pic>
        <p:nvPicPr>
          <p:cNvPr id="12294" name="Picture 7" descr="sun1[1]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1725" y="260350"/>
            <a:ext cx="1368425" cy="657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5" name="WordArt 8"/>
          <p:cNvSpPr>
            <a:spLocks noTextEdit="1"/>
          </p:cNvSpPr>
          <p:nvPr/>
        </p:nvSpPr>
        <p:spPr>
          <a:xfrm>
            <a:off x="611188" y="188913"/>
            <a:ext cx="23177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55"/>
              </a:avLst>
            </a:prstTxWarp>
            <a:normAutofit fontScale="92500" lnSpcReduction="20000"/>
          </a:bodyPr>
          <a:lstStyle/>
          <a:p>
            <a:pPr algn="ctr" eaLnBrk="0" hangingPunct="0"/>
            <a:r>
              <a:rPr lang="zh-CN" altLang="en-US" sz="4800" b="1">
                <a:ln w="1905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34" charset="0"/>
                <a:ea typeface="楷体" panose="02010609060101010101" pitchFamily="49" charset="-122"/>
              </a:rPr>
              <a:t>练习</a:t>
            </a:r>
          </a:p>
        </p:txBody>
      </p:sp>
      <p:sp>
        <p:nvSpPr>
          <p:cNvPr id="162825" name="Text Box 9"/>
          <p:cNvSpPr txBox="1"/>
          <p:nvPr/>
        </p:nvSpPr>
        <p:spPr>
          <a:xfrm>
            <a:off x="4643438" y="4292600"/>
            <a:ext cx="36004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(1) (3) (5) (6) (7)</a:t>
            </a:r>
          </a:p>
        </p:txBody>
      </p:sp>
      <p:sp>
        <p:nvSpPr>
          <p:cNvPr id="162826" name="Text Box 10"/>
          <p:cNvSpPr txBox="1"/>
          <p:nvPr/>
        </p:nvSpPr>
        <p:spPr>
          <a:xfrm>
            <a:off x="6191250" y="5084763"/>
            <a:ext cx="2952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34" charset="0"/>
                <a:ea typeface="楷体" panose="02010609060101010101" pitchFamily="49" charset="-122"/>
              </a:rPr>
              <a:t>(5) (6) (7)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5" grpId="0"/>
      <p:bldP spid="162826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7.06.20"/>
  <p:tag name="AS_TITLE" val="Aspose.Slides for Java"/>
  <p:tag name="AS_VERSION" val="17.6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719</Words>
  <Application>Microsoft Office PowerPoint</Application>
  <PresentationFormat>全屏显示(4:3)</PresentationFormat>
  <Paragraphs>94</Paragraphs>
  <Slides>14</Slides>
  <Notes>12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等线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Comic Sans MS</vt:lpstr>
      <vt:lpstr>Tahoma</vt:lpstr>
      <vt:lpstr>Times New Roman</vt:lpstr>
      <vt:lpstr>WWW.2PPT.COM
</vt:lpstr>
      <vt:lpstr>Equation.DSMT4</vt:lpstr>
      <vt:lpstr>Equation.3</vt:lpstr>
      <vt:lpstr>7.2  一元一次方程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2020-09-20T14:08:00Z</cp:lastPrinted>
  <dcterms:created xsi:type="dcterms:W3CDTF">2020-09-20T14:08:00Z</dcterms:created>
  <dcterms:modified xsi:type="dcterms:W3CDTF">2023-01-16T19:52:55Z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163C8683C28B4B088BB9515975B917DE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