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50" r:id="rId3"/>
    <p:sldId id="443" r:id="rId4"/>
    <p:sldId id="444" r:id="rId5"/>
    <p:sldId id="441" r:id="rId6"/>
    <p:sldId id="303" r:id="rId7"/>
    <p:sldId id="446" r:id="rId8"/>
    <p:sldId id="456" r:id="rId9"/>
    <p:sldId id="447" r:id="rId10"/>
    <p:sldId id="310" r:id="rId11"/>
    <p:sldId id="287" r:id="rId12"/>
    <p:sldId id="449" r:id="rId13"/>
    <p:sldId id="329" r:id="rId14"/>
    <p:sldId id="332" r:id="rId15"/>
    <p:sldId id="454" r:id="rId16"/>
    <p:sldId id="450" r:id="rId17"/>
    <p:sldId id="451" r:id="rId18"/>
    <p:sldId id="452" r:id="rId19"/>
    <p:sldId id="349" r:id="rId20"/>
  </p:sldIdLst>
  <p:sldSz cx="6859588" cy="5486400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387" autoAdjust="0"/>
    <p:restoredTop sz="94660" autoAdjust="0"/>
  </p:normalViewPr>
  <p:slideViewPr>
    <p:cSldViewPr>
      <p:cViewPr varScale="1">
        <p:scale>
          <a:sx n="137" d="100"/>
          <a:sy n="137" d="100"/>
        </p:scale>
        <p:origin x="-20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99830" y="1143000"/>
            <a:ext cx="3858339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6173788" cy="9144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1279525"/>
            <a:ext cx="6173788" cy="362108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95CDEC-03CF-4BFE-95CE-18300D6EFF6C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3638" y="219075"/>
            <a:ext cx="1543050" cy="46815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19075"/>
            <a:ext cx="4478338" cy="46815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C2824-49D7-4FD0-AE51-C0F2B7A49EB3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42900" y="219075"/>
            <a:ext cx="6173788" cy="46815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E3B984-BDB7-48FF-AE55-BC0BDA8E0C74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42900" y="219075"/>
            <a:ext cx="6173788" cy="9144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42900" y="1279525"/>
            <a:ext cx="3009900" cy="17335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3505200" y="1279525"/>
            <a:ext cx="3011488" cy="17335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42900" y="3165475"/>
            <a:ext cx="3009900" cy="17351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05200" y="3165475"/>
            <a:ext cx="3011488" cy="17351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E64DC-808F-4BB3-A82D-629EA7DD05B6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6173788" cy="9144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1279525"/>
            <a:ext cx="3009900" cy="36210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3505200" y="1279525"/>
            <a:ext cx="3011488" cy="17335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505200" y="3165475"/>
            <a:ext cx="3011488" cy="17351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FCC7FB-FCAD-4F3C-8D10-520AF2170E95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6173788" cy="9144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79525"/>
            <a:ext cx="6173788" cy="36210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6828C9-6A0B-49E9-8FD0-DEE48139ACDD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338" y="3525838"/>
            <a:ext cx="5830887" cy="1089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338" y="2325688"/>
            <a:ext cx="5830887" cy="12001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074FC1-3E08-46D0-865D-85E1FC11108A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6173788" cy="9144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1279525"/>
            <a:ext cx="3009900" cy="36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05200" y="1279525"/>
            <a:ext cx="3011488" cy="36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D569B2-716B-4F9F-A404-4CD2D54C37E1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6173788" cy="914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228725"/>
            <a:ext cx="3030538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1739900"/>
            <a:ext cx="3030538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4563" y="1228725"/>
            <a:ext cx="3032125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4563" y="1739900"/>
            <a:ext cx="3032125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E6B4DF-FA66-4784-B91F-85DEDC2921A3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6173788" cy="9144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6233B6-1A2F-44DC-8041-1FA5C9DCCA6D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C81E-CE80-4E69-A55B-05860FFE35A9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19075"/>
            <a:ext cx="2257425" cy="928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219075"/>
            <a:ext cx="3835400" cy="468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147763"/>
            <a:ext cx="2257425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A07C78-FA88-4414-9E58-FA98F8105546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613" y="3840163"/>
            <a:ext cx="4116387" cy="454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613" y="490538"/>
            <a:ext cx="4116387" cy="32908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613" y="4294188"/>
            <a:ext cx="4116387" cy="642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625DF1-BDBB-407F-B691-A958975CB43C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19075"/>
            <a:ext cx="61737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546" tIns="35273" rIns="70546" bIns="35273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79525"/>
            <a:ext cx="6173788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546" tIns="35273" rIns="70546" bIns="35273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995863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0546" tIns="35273" rIns="70546" bIns="35273" numCol="1" anchor="t" anchorCtr="0" compatLnSpc="1"/>
          <a:lstStyle>
            <a:lvl1pPr>
              <a:buFontTx/>
              <a:buNone/>
              <a:defRPr sz="11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995863"/>
            <a:ext cx="21732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0546" tIns="35273" rIns="70546" bIns="35273" numCol="1" anchor="t" anchorCtr="0" compatLnSpc="1"/>
          <a:lstStyle>
            <a:lvl1pPr algn="ctr">
              <a:buFontTx/>
              <a:buNone/>
              <a:defRPr sz="11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488" y="4995863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0546" tIns="35273" rIns="70546" bIns="35273" numCol="1" anchor="t" anchorCtr="0" compatLnSpc="1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fld id="{71CEB8CF-D9C7-4C9E-B1D1-789EAC5AC0CA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split orient="vert"/>
  </p:transition>
  <p:txStyles>
    <p:titleStyle>
      <a:lvl1pPr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1pPr>
      <a:lvl2pPr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704850" rtl="0" eaLnBrk="0" fontAlgn="base" hangingPunct="0">
        <a:spcBef>
          <a:spcPct val="0"/>
        </a:spcBef>
        <a:spcAft>
          <a:spcPct val="0"/>
        </a:spcAft>
        <a:buSzPct val="100000"/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65430" indent="-265430" algn="l" defTabSz="7048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73405" indent="-220980" algn="l" defTabSz="70485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881380" indent="-176530" algn="l" defTabSz="7048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  <a:ea typeface="+mn-ea"/>
        </a:defRPr>
      </a:lvl3pPr>
      <a:lvl4pPr marL="1235075" indent="-176530" algn="l" defTabSz="70485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87500" indent="-176530" algn="l" defTabSz="70485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2044700" indent="-176530" algn="l" defTabSz="7048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501900" indent="-176530" algn="l" defTabSz="7048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959100" indent="-176530" algn="l" defTabSz="7048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3416300" indent="-176530" algn="l" defTabSz="7048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tags" Target="../tags/tag92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image" Target="../media/image7.jpeg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7" Type="http://schemas.openxmlformats.org/officeDocument/2006/relationships/image" Target="../media/image10.jpeg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9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0" Type="http://schemas.openxmlformats.org/officeDocument/2006/relationships/image" Target="../media/image12.png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5" Type="http://schemas.openxmlformats.org/officeDocument/2006/relationships/tags" Target="../tags/tag113.xml"/><Relationship Id="rId15" Type="http://schemas.openxmlformats.org/officeDocument/2006/relationships/tags" Target="../tags/tag123.xml"/><Relationship Id="rId10" Type="http://schemas.openxmlformats.org/officeDocument/2006/relationships/tags" Target="../tags/tag118.xml"/><Relationship Id="rId19" Type="http://schemas.openxmlformats.org/officeDocument/2006/relationships/image" Target="../media/image11.png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3.GIF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6.jpe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0782" y="871538"/>
            <a:ext cx="683880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704850"/>
            <a:r>
              <a:rPr lang="en-US" altLang="zh-CN" sz="40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003399"/>
                </a:solidFill>
                <a:latin typeface="Arial" panose="020B0604020202020204" pitchFamily="34" charset="0"/>
              </a:rPr>
              <a:t>Module </a:t>
            </a:r>
            <a:r>
              <a:rPr lang="en-US" altLang="zh-CN" sz="4400" b="1" dirty="0" smtClean="0">
                <a:solidFill>
                  <a:srgbClr val="003399"/>
                </a:solidFill>
                <a:latin typeface="Arial" panose="020B0604020202020204" pitchFamily="34" charset="0"/>
              </a:rPr>
              <a:t>2  My </a:t>
            </a:r>
            <a:r>
              <a:rPr lang="en-US" altLang="zh-CN" sz="4400" b="1" dirty="0">
                <a:solidFill>
                  <a:srgbClr val="003399"/>
                </a:solidFill>
                <a:latin typeface="Arial" panose="020B0604020202020204" pitchFamily="34" charset="0"/>
              </a:rPr>
              <a:t>family</a:t>
            </a:r>
          </a:p>
          <a:p>
            <a:pPr algn="ctr" defTabSz="704850"/>
            <a:endParaRPr lang="en-US" altLang="zh-CN" sz="44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algn="ctr" defTabSz="704850"/>
            <a:r>
              <a:rPr lang="en-US" altLang="zh-CN" sz="4000" b="1" dirty="0"/>
              <a:t>Unit </a:t>
            </a:r>
            <a:r>
              <a:rPr lang="en-US" altLang="zh-CN" sz="4000" b="1" dirty="0" smtClean="0"/>
              <a:t>1  Is </a:t>
            </a:r>
            <a:r>
              <a:rPr lang="en-US" altLang="zh-CN" sz="4000" b="1" dirty="0"/>
              <a:t>this your mum?</a:t>
            </a:r>
          </a:p>
        </p:txBody>
      </p:sp>
      <p:sp>
        <p:nvSpPr>
          <p:cNvPr id="3" name="矩形 2"/>
          <p:cNvSpPr/>
          <p:nvPr/>
        </p:nvSpPr>
        <p:spPr>
          <a:xfrm>
            <a:off x="20782" y="4471392"/>
            <a:ext cx="683880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9863" y="439738"/>
            <a:ext cx="6284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choose the correct answer:</a:t>
            </a:r>
          </a:p>
        </p:txBody>
      </p:sp>
      <p:sp>
        <p:nvSpPr>
          <p:cNvPr id="11266" name="Text Box 5"/>
          <p:cNvSpPr/>
          <p:nvPr>
            <p:custDataLst>
              <p:tags r:id="rId2"/>
            </p:custDataLst>
          </p:nvPr>
        </p:nvSpPr>
        <p:spPr>
          <a:xfrm>
            <a:off x="765175" y="1374775"/>
            <a:ext cx="5616575" cy="445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600" b="1" dirty="0"/>
              <a:t> Linda is Tony’s sister / cousin.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altLang="zh-CN" sz="2600" b="1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600" b="1" dirty="0"/>
              <a:t> Liz is Tony’s mother / aunt.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altLang="zh-CN" sz="2600" b="1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600" b="1" dirty="0"/>
              <a:t> Paul is Tony’s dad / uncle.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altLang="zh-CN" sz="2600" b="1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600" b="1" dirty="0"/>
              <a:t> Mike is Tony’s cousin / brother.</a:t>
            </a:r>
          </a:p>
          <a:p>
            <a:pPr marL="342900" indent="-342900"/>
            <a:endParaRPr lang="en-US" altLang="zh-CN" sz="2600" b="1" dirty="0"/>
          </a:p>
          <a:p>
            <a:pPr marL="342900" indent="-342900"/>
            <a:endParaRPr lang="en-US" altLang="zh-CN" sz="2600" b="1" dirty="0"/>
          </a:p>
          <a:p>
            <a:pPr marL="342900" indent="-342900"/>
            <a:endParaRPr lang="en-US" altLang="zh-CN" sz="2600" b="1" dirty="0"/>
          </a:p>
          <a:p>
            <a:pPr marL="342900" indent="-342900"/>
            <a:endParaRPr lang="en-US" altLang="zh-CN" sz="2600" b="1" dirty="0"/>
          </a:p>
        </p:txBody>
      </p:sp>
      <p:cxnSp>
        <p:nvCxnSpPr>
          <p:cNvPr id="24580" name="Line 1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3429000" y="1806575"/>
            <a:ext cx="792163" cy="0"/>
          </a:xfrm>
          <a:prstGeom prst="line">
            <a:avLst/>
          </a:prstGeom>
          <a:noFill/>
          <a:ln w="3556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1" name="Line 11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4294188" y="2598738"/>
            <a:ext cx="792162" cy="0"/>
          </a:xfrm>
          <a:prstGeom prst="line">
            <a:avLst/>
          </a:prstGeom>
          <a:noFill/>
          <a:ln w="3556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2" name="Line 12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3933825" y="3390900"/>
            <a:ext cx="792163" cy="0"/>
          </a:xfrm>
          <a:prstGeom prst="line">
            <a:avLst/>
          </a:prstGeom>
          <a:noFill/>
          <a:ln w="3556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Line 13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3357563" y="4183063"/>
            <a:ext cx="936625" cy="0"/>
          </a:xfrm>
          <a:prstGeom prst="line">
            <a:avLst/>
          </a:prstGeom>
          <a:noFill/>
          <a:ln w="3556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TextBox 7"/>
          <p:cNvSpPr/>
          <p:nvPr>
            <p:custDataLst>
              <p:tags r:id="rId7"/>
            </p:custDataLst>
          </p:nvPr>
        </p:nvSpPr>
        <p:spPr>
          <a:xfrm>
            <a:off x="4005263" y="4543425"/>
            <a:ext cx="2665412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00000"/>
                </a:solidFill>
              </a:rPr>
              <a:t>速读大闯关</a:t>
            </a:r>
            <a:r>
              <a:rPr lang="zh-CN" altLang="en-US" sz="3200">
                <a:solidFill>
                  <a:srgbClr val="C00000"/>
                </a:solidFill>
              </a:rPr>
              <a:t>！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4813" y="439738"/>
            <a:ext cx="6192837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46" tIns="35273" rIns="70546" bIns="35273">
            <a:spAutoFit/>
          </a:bodyPr>
          <a:lstStyle/>
          <a:p>
            <a:pPr defTabSz="70485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 </a:t>
            </a:r>
            <a:r>
              <a:rPr lang="en-US" altLang="zh-CN" sz="3200" b="1">
                <a:solidFill>
                  <a:srgbClr val="003399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Underline the correct words</a:t>
            </a:r>
          </a:p>
        </p:txBody>
      </p:sp>
      <p:sp>
        <p:nvSpPr>
          <p:cNvPr id="12290" name="Text Box 32"/>
          <p:cNvSpPr/>
          <p:nvPr>
            <p:custDataLst>
              <p:tags r:id="rId2"/>
            </p:custDataLst>
          </p:nvPr>
        </p:nvSpPr>
        <p:spPr>
          <a:xfrm>
            <a:off x="549275" y="1087438"/>
            <a:ext cx="5832475" cy="3659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88900" indent="-88900" defTabSz="704850">
              <a:lnSpc>
                <a:spcPct val="120000"/>
              </a:lnSpc>
            </a:pP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Tony has a big family. In the photo his father’s parents are on the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(1)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left / right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and his mother’s parents are on the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(2)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left / right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. Mike and Helen are Tony’s cousins and they’re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(3) in front of / next to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Paul. Paul is Liz’s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(4)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sym typeface="Wingdings" panose="05000000000000000000"/>
              </a:rPr>
              <a:t>husband / brother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. </a:t>
            </a:r>
            <a:endParaRPr lang="en-US" altLang="zh-CN" sz="2800" b="1" dirty="0"/>
          </a:p>
        </p:txBody>
      </p:sp>
      <p:cxnSp>
        <p:nvCxnSpPr>
          <p:cNvPr id="25604" name="Line 38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1412875" y="2671763"/>
            <a:ext cx="865188" cy="0"/>
          </a:xfrm>
          <a:prstGeom prst="line">
            <a:avLst/>
          </a:prstGeom>
          <a:noFill/>
          <a:ln w="57150" cmpd="thinThick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5" name="Line 3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2638425" y="3175000"/>
            <a:ext cx="865188" cy="0"/>
          </a:xfrm>
          <a:prstGeom prst="line">
            <a:avLst/>
          </a:prstGeom>
          <a:noFill/>
          <a:ln w="57150" cmpd="thinThick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6" name="Line 40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196975" y="4256088"/>
            <a:ext cx="1584325" cy="0"/>
          </a:xfrm>
          <a:prstGeom prst="line">
            <a:avLst/>
          </a:prstGeom>
          <a:noFill/>
          <a:ln w="57150" cmpd="thinThick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7" name="Line 41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3646488" y="4687888"/>
            <a:ext cx="1223962" cy="0"/>
          </a:xfrm>
          <a:prstGeom prst="line">
            <a:avLst/>
          </a:prstGeom>
          <a:noFill/>
          <a:ln w="57150" cmpd="thinThick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TextBox 7"/>
          <p:cNvSpPr/>
          <p:nvPr>
            <p:custDataLst>
              <p:tags r:id="rId7"/>
            </p:custDataLst>
          </p:nvPr>
        </p:nvSpPr>
        <p:spPr>
          <a:xfrm>
            <a:off x="4005263" y="4687888"/>
            <a:ext cx="2665412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00000"/>
                </a:solidFill>
              </a:rPr>
              <a:t>速读大闯关</a:t>
            </a:r>
            <a:r>
              <a:rPr lang="zh-CN" altLang="en-US" sz="3200">
                <a:solidFill>
                  <a:srgbClr val="C00000"/>
                </a:solidFill>
              </a:rPr>
              <a:t>！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938" y="2166938"/>
            <a:ext cx="6173787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4000" b="1" smtClean="0">
                <a:latin typeface="Arial" panose="020B0604020202020204" pitchFamily="34" charset="0"/>
                <a:ea typeface="宋体" panose="02010600030101010101" pitchFamily="2" charset="-122"/>
              </a:rPr>
              <a:t>看看哪一组读的最棒！</a:t>
            </a:r>
            <a: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  <a:t>Read the dialogue in your groups</a:t>
            </a:r>
            <a:b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4000" b="1" smtClean="0">
                <a:latin typeface="Arial" panose="020B0604020202020204" pitchFamily="34" charset="0"/>
                <a:ea typeface="宋体" panose="02010600030101010101" pitchFamily="2" charset="-122"/>
              </a:rPr>
              <a:t>评分标准（满分</a:t>
            </a:r>
            <a: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4000" b="1" smtClean="0">
                <a:latin typeface="Arial" panose="020B0604020202020204" pitchFamily="34" charset="0"/>
                <a:ea typeface="宋体" panose="02010600030101010101" pitchFamily="2" charset="-122"/>
              </a:rPr>
              <a:t>分）</a:t>
            </a:r>
            <a: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40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全员参与  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声音洪亮  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语音语调  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准确无误  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站姿端正  </a:t>
            </a:r>
            <a:r>
              <a:rPr lang="en-US" altLang="zh-CN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smtClean="0"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0988" y="173038"/>
            <a:ext cx="6173787" cy="914400"/>
          </a:xfrm>
          <a:ln>
            <a:miter lim="800000"/>
          </a:ln>
        </p:spPr>
        <p:txBody>
          <a:bodyPr/>
          <a:lstStyle>
            <a:lvl1pPr marL="0" indent="0" algn="ctr" defTabSz="70485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1pPr>
          </a:lstStyle>
          <a:p>
            <a:pPr eaLnBrk="1" hangingPunct="1"/>
            <a:r>
              <a:rPr lang="en-US"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99"/>
                </a:solidFill>
                <a:sym typeface="Wingdings" panose="05000000000000000000"/>
              </a:rPr>
              <a:t>This is a photo of Tony’s family.</a:t>
            </a:r>
            <a:endParaRPr lang="en-US" altLang="zh-CN" sz="2800" b="1">
              <a:solidFill>
                <a:srgbClr val="0033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zh-CN" altLang="zh-CN" smtClean="0"/>
          </a:p>
        </p:txBody>
      </p:sp>
      <p:pic>
        <p:nvPicPr>
          <p:cNvPr id="27652" name="Picture 7" descr="F1~W74(LT7P`@GB)I28N%7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188913" y="946150"/>
            <a:ext cx="6408737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7700" y="1087438"/>
            <a:ext cx="1655763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54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1938" y="1231900"/>
            <a:ext cx="1728787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55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1938" y="2527300"/>
            <a:ext cx="1008062" cy="358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56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325" y="3103563"/>
            <a:ext cx="1009650" cy="3603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57" name="Rectangl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6488" y="1016000"/>
            <a:ext cx="1582737" cy="358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58" name="Rectangle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86350" y="1231900"/>
            <a:ext cx="1511300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59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34050" y="3536950"/>
            <a:ext cx="936625" cy="358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60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9588" y="4038600"/>
            <a:ext cx="1008062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61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46713" y="4616450"/>
            <a:ext cx="935037" cy="358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62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21163" y="4830763"/>
            <a:ext cx="1008062" cy="3603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63" name="Rectangle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41663" y="4903788"/>
            <a:ext cx="936625" cy="3603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64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62163" y="4905375"/>
            <a:ext cx="935037" cy="358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27665" name="Rectangle 2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5175" y="4903788"/>
            <a:ext cx="936625" cy="3603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 anchor="ctr"/>
          <a:lstStyle/>
          <a:p>
            <a:endParaRPr lang="zh-CN" altLang="en-US"/>
          </a:p>
        </p:txBody>
      </p:sp>
      <p:sp>
        <p:nvSpPr>
          <p:cNvPr id="14353" name="Text Box 22"/>
          <p:cNvSpPr/>
          <p:nvPr>
            <p:custDataLst>
              <p:tags r:id="rId17"/>
            </p:custDataLst>
          </p:nvPr>
        </p:nvSpPr>
        <p:spPr>
          <a:xfrm>
            <a:off x="293688" y="1155700"/>
            <a:ext cx="1695450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grandmother</a:t>
            </a:r>
            <a:endParaRPr lang="en-US" altLang="zh-CN"/>
          </a:p>
        </p:txBody>
      </p:sp>
      <p:sp>
        <p:nvSpPr>
          <p:cNvPr id="14354" name="Text Box 23"/>
          <p:cNvSpPr/>
          <p:nvPr>
            <p:custDataLst>
              <p:tags r:id="rId18"/>
            </p:custDataLst>
          </p:nvPr>
        </p:nvSpPr>
        <p:spPr>
          <a:xfrm>
            <a:off x="1917700" y="1084263"/>
            <a:ext cx="1543050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grandfather</a:t>
            </a:r>
            <a:endParaRPr lang="en-US" altLang="zh-CN"/>
          </a:p>
        </p:txBody>
      </p:sp>
      <p:sp>
        <p:nvSpPr>
          <p:cNvPr id="14355" name="Text Box 24"/>
          <p:cNvSpPr/>
          <p:nvPr>
            <p:custDataLst>
              <p:tags r:id="rId19"/>
            </p:custDataLst>
          </p:nvPr>
        </p:nvSpPr>
        <p:spPr>
          <a:xfrm>
            <a:off x="3573463" y="939800"/>
            <a:ext cx="1695450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grandmother</a:t>
            </a:r>
            <a:endParaRPr lang="en-US" altLang="zh-CN"/>
          </a:p>
        </p:txBody>
      </p:sp>
      <p:sp>
        <p:nvSpPr>
          <p:cNvPr id="14356" name="Text Box 25"/>
          <p:cNvSpPr/>
          <p:nvPr>
            <p:custDataLst>
              <p:tags r:id="rId20"/>
            </p:custDataLst>
          </p:nvPr>
        </p:nvSpPr>
        <p:spPr>
          <a:xfrm>
            <a:off x="5086350" y="1228725"/>
            <a:ext cx="1543050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grandfather</a:t>
            </a:r>
            <a:endParaRPr lang="en-US" altLang="zh-CN"/>
          </a:p>
        </p:txBody>
      </p:sp>
      <p:sp>
        <p:nvSpPr>
          <p:cNvPr id="14357" name="Text Box 26"/>
          <p:cNvSpPr/>
          <p:nvPr>
            <p:custDataLst>
              <p:tags r:id="rId21"/>
            </p:custDataLst>
          </p:nvPr>
        </p:nvSpPr>
        <p:spPr>
          <a:xfrm>
            <a:off x="261938" y="2452688"/>
            <a:ext cx="935037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father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4358" name="Text Box 27"/>
          <p:cNvSpPr/>
          <p:nvPr>
            <p:custDataLst>
              <p:tags r:id="rId22"/>
            </p:custDataLst>
          </p:nvPr>
        </p:nvSpPr>
        <p:spPr>
          <a:xfrm>
            <a:off x="117475" y="3028950"/>
            <a:ext cx="1087438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mother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4359" name="Text Box 28"/>
          <p:cNvSpPr/>
          <p:nvPr>
            <p:custDataLst>
              <p:tags r:id="rId23"/>
            </p:custDataLst>
          </p:nvPr>
        </p:nvSpPr>
        <p:spPr>
          <a:xfrm>
            <a:off x="5862638" y="3460750"/>
            <a:ext cx="733425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aunt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4360" name="Text Box 29"/>
          <p:cNvSpPr/>
          <p:nvPr>
            <p:custDataLst>
              <p:tags r:id="rId24"/>
            </p:custDataLst>
          </p:nvPr>
        </p:nvSpPr>
        <p:spPr>
          <a:xfrm>
            <a:off x="5692775" y="3967163"/>
            <a:ext cx="833438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uncle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4361" name="Text Box 31"/>
          <p:cNvSpPr/>
          <p:nvPr>
            <p:custDataLst>
              <p:tags r:id="rId25"/>
            </p:custDataLst>
          </p:nvPr>
        </p:nvSpPr>
        <p:spPr>
          <a:xfrm>
            <a:off x="5511800" y="4540250"/>
            <a:ext cx="833438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uncle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4362" name="Text Box 32"/>
          <p:cNvSpPr/>
          <p:nvPr>
            <p:custDataLst>
              <p:tags r:id="rId26"/>
            </p:custDataLst>
          </p:nvPr>
        </p:nvSpPr>
        <p:spPr>
          <a:xfrm>
            <a:off x="4221163" y="4756150"/>
            <a:ext cx="969962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cousin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4363" name="Text Box 33"/>
          <p:cNvSpPr/>
          <p:nvPr>
            <p:custDataLst>
              <p:tags r:id="rId27"/>
            </p:custDataLst>
          </p:nvPr>
        </p:nvSpPr>
        <p:spPr>
          <a:xfrm>
            <a:off x="3141663" y="4829175"/>
            <a:ext cx="969962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cousin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7677" name="Text Box 3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33600" y="4830763"/>
            <a:ext cx="81756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0546" tIns="35273" rIns="70546" bIns="35273">
            <a:spAutoFit/>
          </a:bodyPr>
          <a:lstStyle/>
          <a:p>
            <a:pPr marL="265430" indent="-265430" defTabSz="704850"/>
            <a:r>
              <a:rPr lang="en-US" altLang="zh-CN" b="1">
                <a:solidFill>
                  <a:srgbClr val="FF0000"/>
                </a:solidFill>
              </a:rPr>
              <a:t>Tony</a:t>
            </a:r>
          </a:p>
        </p:txBody>
      </p:sp>
      <p:sp>
        <p:nvSpPr>
          <p:cNvPr id="14365" name="Text Box 35"/>
          <p:cNvSpPr/>
          <p:nvPr>
            <p:custDataLst>
              <p:tags r:id="rId29"/>
            </p:custDataLst>
          </p:nvPr>
        </p:nvSpPr>
        <p:spPr>
          <a:xfrm>
            <a:off x="796925" y="4829175"/>
            <a:ext cx="833438" cy="434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264795" indent="-264795" defTabSz="704850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sister</a:t>
            </a:r>
            <a:endParaRPr lang="en-US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 fill="hold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 fill="hold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 fill="hold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 fill="hold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 fill="hold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852488"/>
            <a:ext cx="6859588" cy="52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0546" tIns="35273" rIns="70546" bIns="35273">
            <a:spAutoFit/>
          </a:bodyPr>
          <a:lstStyle/>
          <a:p>
            <a:pPr defTabSz="704850">
              <a:lnSpc>
                <a:spcPct val="105000"/>
              </a:lnSpc>
              <a:spcBef>
                <a:spcPct val="20000"/>
              </a:spcBef>
            </a:pPr>
            <a:r>
              <a:rPr lang="en-US" altLang="zh-CN" sz="2800" b="1" dirty="0"/>
              <a:t>Come to the front and </a:t>
            </a:r>
            <a:r>
              <a:rPr lang="en-US" altLang="zh-CN" sz="2800" b="1" dirty="0" err="1"/>
              <a:t>introuce</a:t>
            </a:r>
            <a:r>
              <a:rPr lang="en-US" altLang="zh-CN" sz="2800" b="1" dirty="0"/>
              <a:t> your family</a:t>
            </a:r>
          </a:p>
        </p:txBody>
      </p:sp>
      <p:sp>
        <p:nvSpPr>
          <p:cNvPr id="28675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150813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704850">
              <a:spcBef>
                <a:spcPct val="50000"/>
              </a:spcBef>
            </a:pPr>
            <a:r>
              <a:rPr lang="en-US" altLang="zh-CN" sz="4000" b="1" dirty="0">
                <a:solidFill>
                  <a:srgbClr val="003399"/>
                </a:solidFill>
                <a:latin typeface="Arial" panose="020B0604020202020204" pitchFamily="34" charset="0"/>
              </a:rPr>
              <a:t>Show time</a:t>
            </a:r>
          </a:p>
        </p:txBody>
      </p:sp>
      <p:pic>
        <p:nvPicPr>
          <p:cNvPr id="28676" name="Picture 6" descr="c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2095500"/>
            <a:ext cx="1673225" cy="2952750"/>
          </a:xfrm>
          <a:prstGeom prst="rect">
            <a:avLst/>
          </a:prstGeom>
          <a:noFill/>
          <a:ln w="15875" algn="ctr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8"/>
          <p:cNvSpPr/>
          <p:nvPr>
            <p:custDataLst>
              <p:tags r:id="rId4"/>
            </p:custDataLst>
          </p:nvPr>
        </p:nvSpPr>
        <p:spPr>
          <a:xfrm>
            <a:off x="1989138" y="1447800"/>
            <a:ext cx="4752975" cy="3517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/>
          <a:p>
            <a:pPr marL="265430" indent="-265430" defTabSz="704850"/>
            <a:r>
              <a:rPr lang="en-US" altLang="zh-CN" sz="2800" b="1" dirty="0"/>
              <a:t>Hello, everyone !</a:t>
            </a:r>
          </a:p>
          <a:p>
            <a:pPr marL="265430" indent="-265430" defTabSz="704850"/>
            <a:r>
              <a:rPr lang="en-US" altLang="zh-CN" sz="2800" b="1" dirty="0"/>
              <a:t>It’s a photo of my family.</a:t>
            </a:r>
          </a:p>
          <a:p>
            <a:pPr marL="265430" indent="-265430" defTabSz="704850"/>
            <a:r>
              <a:rPr lang="en-US" altLang="zh-CN" sz="2800" b="1" dirty="0"/>
              <a:t>Look, this is my father ,</a:t>
            </a:r>
          </a:p>
          <a:p>
            <a:pPr marL="265430" indent="-265430" defTabSz="704850"/>
            <a:r>
              <a:rPr lang="en-US" altLang="zh-CN" sz="2800" b="1" dirty="0"/>
              <a:t>he is a worker. That is my …</a:t>
            </a:r>
          </a:p>
          <a:p>
            <a:pPr marL="265430" indent="-265430" defTabSz="704850"/>
            <a:r>
              <a:rPr lang="en-US" altLang="zh-CN" sz="2800" b="1" dirty="0"/>
              <a:t>These are my uncles, </a:t>
            </a:r>
          </a:p>
          <a:p>
            <a:pPr marL="265430" indent="-265430" defTabSz="704850"/>
            <a:r>
              <a:rPr lang="en-US" altLang="zh-CN" sz="2800" b="1" dirty="0"/>
              <a:t>they are policemen.</a:t>
            </a:r>
          </a:p>
          <a:p>
            <a:pPr marL="265430" indent="-265430" defTabSz="704850"/>
            <a:r>
              <a:rPr lang="en-US" altLang="zh-CN" sz="2800" b="1" dirty="0"/>
              <a:t>Those are my… </a:t>
            </a:r>
          </a:p>
          <a:p>
            <a:pPr marL="265430" indent="-265430" defTabSz="704850"/>
            <a:r>
              <a:rPr lang="en-US" altLang="zh-CN" sz="2800" b="1" dirty="0"/>
              <a:t>I love my family.</a:t>
            </a:r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5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693738" y="942975"/>
            <a:ext cx="5400675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3600">
                <a:solidFill>
                  <a:srgbClr val="FF0066"/>
                </a:solidFill>
                <a:latin typeface="Arial" panose="020B0604020202020204"/>
              </a:rPr>
              <a:t>Sum-up</a:t>
            </a:r>
            <a:endParaRPr lang="zh-CN" altLang="en-US" sz="3600">
              <a:solidFill>
                <a:srgbClr val="FF0066"/>
              </a:solidFill>
              <a:latin typeface="Arial" panose="020B0604020202020204"/>
            </a:endParaRPr>
          </a:p>
        </p:txBody>
      </p:sp>
      <p:sp>
        <p:nvSpPr>
          <p:cNvPr id="29699" name="TextBox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2455863"/>
            <a:ext cx="74882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What did you learn this lesson? </a:t>
            </a:r>
          </a:p>
          <a:p>
            <a:r>
              <a:rPr lang="zh-CN" altLang="en-US" sz="4000" b="1"/>
              <a:t>    </a:t>
            </a:r>
            <a:endParaRPr lang="en-US" altLang="zh-CN" sz="4000" b="1"/>
          </a:p>
          <a:p>
            <a:r>
              <a:rPr lang="en-US" altLang="zh-CN" sz="4000" b="1"/>
              <a:t>      </a:t>
            </a:r>
            <a:r>
              <a:rPr lang="zh-CN" altLang="en-US" sz="4000" b="1"/>
              <a:t>本节课你都学会了什么？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0838" y="266700"/>
            <a:ext cx="6173787" cy="914400"/>
          </a:xfrm>
        </p:spPr>
        <p:txBody>
          <a:bodyPr/>
          <a:lstStyle/>
          <a:p>
            <a:r>
              <a:rPr lang="en-US" altLang="zh-CN" sz="4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Homework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88913" y="1279525"/>
            <a:ext cx="6327775" cy="362108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400" b="1" dirty="0" smtClean="0"/>
              <a:t>  </a:t>
            </a:r>
            <a:r>
              <a:rPr lang="en-US" altLang="zh-CN" sz="3400" b="1" dirty="0" smtClean="0"/>
              <a:t>1.</a:t>
            </a:r>
            <a:r>
              <a:rPr lang="zh-CN" altLang="en-US" sz="3400" b="1" dirty="0" smtClean="0"/>
              <a:t>写一篇介绍家庭成员的小短 文（提示：可以写家庭成员的基本信息及兴趣，爱好等。）</a:t>
            </a:r>
          </a:p>
          <a:p>
            <a:pPr>
              <a:buFontTx/>
              <a:buNone/>
            </a:pPr>
            <a:r>
              <a:rPr lang="zh-CN" altLang="en-US" sz="3400" b="1" dirty="0" smtClean="0"/>
              <a:t>  </a:t>
            </a:r>
            <a:r>
              <a:rPr lang="en-US" altLang="zh-CN" sz="3400" b="1" dirty="0" smtClean="0"/>
              <a:t>2. </a:t>
            </a:r>
            <a:r>
              <a:rPr lang="zh-CN" altLang="en-US" sz="3400" b="1" dirty="0" smtClean="0"/>
              <a:t>预习下一个单元的生词（熟读并掌握汉语意思）</a:t>
            </a:r>
          </a:p>
        </p:txBody>
      </p:sp>
    </p:spTree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242888" y="655638"/>
            <a:ext cx="7994651" cy="2120900"/>
          </a:xfrm>
          <a:ln>
            <a:miter lim="800000"/>
          </a:ln>
        </p:spPr>
        <p:txBody>
          <a:bodyPr/>
          <a:lstStyle/>
          <a:p>
            <a:pPr algn="l"/>
            <a:r>
              <a:rPr lang="en-US" altLang="zh-CN" sz="4200" b="1" smtClean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4000" b="1" smtClean="0">
                <a:latin typeface="Times New Roman" panose="02020603050405020304" pitchFamily="18" charset="0"/>
                <a:ea typeface="宋体" panose="02010600030101010101" pitchFamily="2" charset="-122"/>
              </a:rPr>
              <a:t>Watch a video about “Family”</a:t>
            </a:r>
            <a:br>
              <a:rPr lang="en-US" altLang="zh-CN" sz="4000" b="1" smtClean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4000" b="1" smtClean="0">
                <a:latin typeface="Times New Roman" panose="02020603050405020304" pitchFamily="18" charset="0"/>
                <a:ea typeface="宋体" panose="02010600030101010101" pitchFamily="2" charset="-122"/>
              </a:rPr>
              <a:t>   Family is important for us .</a:t>
            </a:r>
            <a:br>
              <a:rPr lang="en-US" altLang="zh-CN" sz="4000" b="1" smtClean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4000" b="1" smtClean="0">
                <a:latin typeface="Times New Roman" panose="02020603050405020304" pitchFamily="18" charset="0"/>
                <a:ea typeface="宋体" panose="02010600030101010101" pitchFamily="2" charset="-122"/>
              </a:rPr>
              <a:t>   We should love our family!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42900" y="2973388"/>
            <a:ext cx="6173788" cy="19272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pic>
        <p:nvPicPr>
          <p:cNvPr id="31748" name="图片 3" descr="timg-1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2743200"/>
            <a:ext cx="3286125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图片 4" descr="timg.jpe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7563" y="2743200"/>
            <a:ext cx="34305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历届中考题训练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42900" y="1279525"/>
            <a:ext cx="6381750" cy="3621088"/>
          </a:xfrm>
          <a:noFill/>
          <a:ln>
            <a:miter lim="800000"/>
          </a:ln>
        </p:spPr>
        <p:txBody>
          <a:bodyPr/>
          <a:lstStyle>
            <a:lvl1pPr marL="265430" indent="-2654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405" indent="-22098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881380" indent="-1765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3pPr>
            <a:lvl4pPr marL="1235075" indent="-1765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87500" indent="-1765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20447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5019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9591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4163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</a:t>
            </a:r>
            <a:r>
              <a:rPr lang="en-US" altLang="zh-CN"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1. ---Who’s that boy?</a:t>
            </a:r>
          </a:p>
          <a:p>
            <a:pPr>
              <a:buFontTx/>
              <a:buNone/>
            </a:pPr>
            <a:r>
              <a:rPr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</a:t>
            </a:r>
            <a:r>
              <a:rPr lang="en-US" altLang="zh-CN"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--- He is ____ brother.</a:t>
            </a:r>
          </a:p>
          <a:p>
            <a:pPr>
              <a:buFontTx/>
              <a:buNone/>
            </a:pPr>
            <a:r>
              <a:rPr lang="en-US" altLang="zh-CN"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A.Tom     B.Tom’s     C.Toms</a:t>
            </a:r>
          </a:p>
          <a:p>
            <a:pPr>
              <a:buFontTx/>
              <a:buNone/>
            </a:pPr>
            <a:r>
              <a:rPr lang="en-US" altLang="zh-CN"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2. --- Look! What’s ____ in the sky?</a:t>
            </a:r>
          </a:p>
          <a:p>
            <a:pPr>
              <a:buFontTx/>
              <a:buNone/>
            </a:pPr>
            <a:r>
              <a:rPr lang="en-US" altLang="zh-CN"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--- It looks like a kite.</a:t>
            </a:r>
          </a:p>
          <a:p>
            <a:pPr>
              <a:buFontTx/>
              <a:buNone/>
            </a:pPr>
            <a:r>
              <a:rPr lang="en-US" altLang="zh-CN" sz="31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A. this      B.that         C. those</a:t>
            </a:r>
            <a:endParaRPr lang="en-US" altLang="zh-CN" sz="3100" b="1">
              <a:latin typeface="Times New Roman" panose="02020603050405020304" pitchFamily="18" charset="0"/>
            </a:endParaRPr>
          </a:p>
        </p:txBody>
      </p:sp>
      <p:sp>
        <p:nvSpPr>
          <p:cNvPr id="19459" name="Rectangle 4"/>
          <p:cNvSpPr/>
          <p:nvPr>
            <p:custDataLst>
              <p:tags r:id="rId3"/>
            </p:custDataLst>
          </p:nvPr>
        </p:nvSpPr>
        <p:spPr>
          <a:xfrm>
            <a:off x="2241550" y="2397125"/>
            <a:ext cx="436563" cy="71755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wrap="none" lIns="70546" tIns="35273" rIns="70546" bIns="35273">
            <a:spAutoFit/>
          </a:bodyPr>
          <a:lstStyle/>
          <a:p>
            <a:r>
              <a:rPr lang="zh-CN" altLang="en-US" sz="4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9460" name="Rectangle 5"/>
          <p:cNvSpPr/>
          <p:nvPr>
            <p:custDataLst>
              <p:tags r:id="rId4"/>
            </p:custDataLst>
          </p:nvPr>
        </p:nvSpPr>
        <p:spPr>
          <a:xfrm>
            <a:off x="2295525" y="4067175"/>
            <a:ext cx="436563" cy="717550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wrap="none" lIns="70546" tIns="35273" rIns="70546" bIns="35273">
            <a:spAutoFit/>
          </a:bodyPr>
          <a:lstStyle/>
          <a:p>
            <a:r>
              <a:rPr lang="zh-CN" altLang="en-US" sz="42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" descr="C:\Users\AppleBar\Desktop\剪头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512763" y="1993900"/>
            <a:ext cx="172878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6" name="组合 21"/>
          <p:cNvGrpSpPr/>
          <p:nvPr/>
        </p:nvGrpSpPr>
        <p:grpSpPr bwMode="auto">
          <a:xfrm>
            <a:off x="5699125" y="900113"/>
            <a:ext cx="917575" cy="2417762"/>
            <a:chOff x="4500563" y="773113"/>
            <a:chExt cx="1655762" cy="3311525"/>
          </a:xfrm>
        </p:grpSpPr>
        <p:sp>
          <p:nvSpPr>
            <p:cNvPr id="33797" name="Freeform 2"/>
            <p:cNvSpPr/>
            <p:nvPr>
              <p:custDataLst>
                <p:tags r:id="rId5"/>
              </p:custDataLst>
            </p:nvPr>
          </p:nvSpPr>
          <p:spPr bwMode="auto">
            <a:xfrm>
              <a:off x="4713288" y="773113"/>
              <a:ext cx="219075" cy="863600"/>
            </a:xfrm>
            <a:custGeom>
              <a:avLst/>
              <a:gdLst>
                <a:gd name="T0" fmla="*/ 47 w 138"/>
                <a:gd name="T1" fmla="*/ 0 h 544"/>
                <a:gd name="T2" fmla="*/ 6 w 138"/>
                <a:gd name="T3" fmla="*/ 216 h 544"/>
                <a:gd name="T4" fmla="*/ 12 w 138"/>
                <a:gd name="T5" fmla="*/ 342 h 544"/>
                <a:gd name="T6" fmla="*/ 38 w 138"/>
                <a:gd name="T7" fmla="*/ 437 h 544"/>
                <a:gd name="T8" fmla="*/ 69 w 138"/>
                <a:gd name="T9" fmla="*/ 500 h 544"/>
                <a:gd name="T10" fmla="*/ 138 w 138"/>
                <a:gd name="T11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798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32363" y="1347788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</a:ln>
          </p:spPr>
          <p:txBody>
            <a:bodyPr wrap="none" lIns="70546" tIns="35273" rIns="70546" bIns="35273" anchor="ctr"/>
            <a:lstStyle/>
            <a:p>
              <a:pPr algn="ctr" defTabSz="704850"/>
              <a:endParaRPr lang="zh-CN" altLang="zh-CN" sz="1400">
                <a:latin typeface="Arial" panose="020B0604020202020204" pitchFamily="34" charset="0"/>
              </a:endParaRPr>
            </a:p>
          </p:txBody>
        </p:sp>
        <p:sp>
          <p:nvSpPr>
            <p:cNvPr id="33799" name="Freeform 4"/>
            <p:cNvSpPr/>
            <p:nvPr>
              <p:custDataLst>
                <p:tags r:id="rId7"/>
              </p:custDataLst>
            </p:nvPr>
          </p:nvSpPr>
          <p:spPr bwMode="auto">
            <a:xfrm>
              <a:off x="5054600" y="1347788"/>
              <a:ext cx="165100" cy="288925"/>
            </a:xfrm>
            <a:custGeom>
              <a:avLst/>
              <a:gdLst>
                <a:gd name="T0" fmla="*/ 59 w 104"/>
                <a:gd name="T1" fmla="*/ 0 h 182"/>
                <a:gd name="T2" fmla="*/ 25 w 104"/>
                <a:gd name="T3" fmla="*/ 113 h 182"/>
                <a:gd name="T4" fmla="*/ 104 w 104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 algn="ctr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0" name="Freeform 5"/>
            <p:cNvSpPr/>
            <p:nvPr>
              <p:custDataLst>
                <p:tags r:id="rId8"/>
              </p:custDataLst>
            </p:nvPr>
          </p:nvSpPr>
          <p:spPr bwMode="auto">
            <a:xfrm>
              <a:off x="5292725" y="1492250"/>
              <a:ext cx="142875" cy="144463"/>
            </a:xfrm>
            <a:custGeom>
              <a:avLst/>
              <a:gdLst>
                <a:gd name="T0" fmla="*/ 0 w 90"/>
                <a:gd name="T1" fmla="*/ 0 h 91"/>
                <a:gd name="T2" fmla="*/ 65 w 90"/>
                <a:gd name="T3" fmla="*/ 35 h 91"/>
                <a:gd name="T4" fmla="*/ 90 w 90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1" name="Freeform 6"/>
            <p:cNvSpPr/>
            <p:nvPr>
              <p:custDataLst>
                <p:tags r:id="rId9"/>
              </p:custDataLst>
            </p:nvPr>
          </p:nvSpPr>
          <p:spPr bwMode="auto">
            <a:xfrm>
              <a:off x="5148263" y="1565275"/>
              <a:ext cx="792162" cy="273050"/>
            </a:xfrm>
            <a:custGeom>
              <a:avLst/>
              <a:gdLst>
                <a:gd name="T0" fmla="*/ 0 w 499"/>
                <a:gd name="T1" fmla="*/ 137 h 172"/>
                <a:gd name="T2" fmla="*/ 67 w 499"/>
                <a:gd name="T3" fmla="*/ 160 h 172"/>
                <a:gd name="T4" fmla="*/ 150 w 499"/>
                <a:gd name="T5" fmla="*/ 172 h 172"/>
                <a:gd name="T6" fmla="*/ 264 w 499"/>
                <a:gd name="T7" fmla="*/ 160 h 172"/>
                <a:gd name="T8" fmla="*/ 397 w 499"/>
                <a:gd name="T9" fmla="*/ 90 h 172"/>
                <a:gd name="T10" fmla="*/ 499 w 499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2" name="Freeform 7"/>
            <p:cNvSpPr/>
            <p:nvPr>
              <p:custDataLst>
                <p:tags r:id="rId10"/>
              </p:custDataLst>
            </p:nvPr>
          </p:nvSpPr>
          <p:spPr bwMode="auto">
            <a:xfrm>
              <a:off x="4883150" y="1735138"/>
              <a:ext cx="93663" cy="536575"/>
            </a:xfrm>
            <a:custGeom>
              <a:avLst/>
              <a:gdLst>
                <a:gd name="T0" fmla="*/ 59 w 59"/>
                <a:gd name="T1" fmla="*/ 0 h 338"/>
                <a:gd name="T2" fmla="*/ 13 w 59"/>
                <a:gd name="T3" fmla="*/ 79 h 338"/>
                <a:gd name="T4" fmla="*/ 0 w 59"/>
                <a:gd name="T5" fmla="*/ 167 h 338"/>
                <a:gd name="T6" fmla="*/ 13 w 59"/>
                <a:gd name="T7" fmla="*/ 243 h 338"/>
                <a:gd name="T8" fmla="*/ 57 w 59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3" name="Freeform 8"/>
            <p:cNvSpPr/>
            <p:nvPr>
              <p:custDataLst>
                <p:tags r:id="rId11"/>
              </p:custDataLst>
            </p:nvPr>
          </p:nvSpPr>
          <p:spPr bwMode="auto">
            <a:xfrm>
              <a:off x="4502150" y="2284413"/>
              <a:ext cx="503238" cy="360362"/>
            </a:xfrm>
            <a:custGeom>
              <a:avLst/>
              <a:gdLst>
                <a:gd name="T0" fmla="*/ 317 w 317"/>
                <a:gd name="T1" fmla="*/ 0 h 227"/>
                <a:gd name="T2" fmla="*/ 209 w 317"/>
                <a:gd name="T3" fmla="*/ 80 h 227"/>
                <a:gd name="T4" fmla="*/ 0 w 317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4" name="Freeform 9"/>
            <p:cNvSpPr/>
            <p:nvPr>
              <p:custDataLst>
                <p:tags r:id="rId12"/>
              </p:custDataLst>
            </p:nvPr>
          </p:nvSpPr>
          <p:spPr bwMode="auto">
            <a:xfrm>
              <a:off x="4500563" y="2139950"/>
              <a:ext cx="1008062" cy="661988"/>
            </a:xfrm>
            <a:custGeom>
              <a:avLst/>
              <a:gdLst>
                <a:gd name="T0" fmla="*/ 0 w 635"/>
                <a:gd name="T1" fmla="*/ 318 h 417"/>
                <a:gd name="T2" fmla="*/ 45 w 635"/>
                <a:gd name="T3" fmla="*/ 363 h 417"/>
                <a:gd name="T4" fmla="*/ 136 w 635"/>
                <a:gd name="T5" fmla="*/ 409 h 417"/>
                <a:gd name="T6" fmla="*/ 181 w 635"/>
                <a:gd name="T7" fmla="*/ 363 h 417"/>
                <a:gd name="T8" fmla="*/ 226 w 635"/>
                <a:gd name="T9" fmla="*/ 409 h 417"/>
                <a:gd name="T10" fmla="*/ 272 w 635"/>
                <a:gd name="T11" fmla="*/ 409 h 417"/>
                <a:gd name="T12" fmla="*/ 317 w 635"/>
                <a:gd name="T13" fmla="*/ 363 h 417"/>
                <a:gd name="T14" fmla="*/ 408 w 635"/>
                <a:gd name="T15" fmla="*/ 409 h 417"/>
                <a:gd name="T16" fmla="*/ 453 w 635"/>
                <a:gd name="T17" fmla="*/ 318 h 417"/>
                <a:gd name="T18" fmla="*/ 499 w 635"/>
                <a:gd name="T19" fmla="*/ 318 h 417"/>
                <a:gd name="T20" fmla="*/ 544 w 635"/>
                <a:gd name="T21" fmla="*/ 227 h 417"/>
                <a:gd name="T22" fmla="*/ 589 w 635"/>
                <a:gd name="T23" fmla="*/ 227 h 417"/>
                <a:gd name="T24" fmla="*/ 589 w 635"/>
                <a:gd name="T25" fmla="*/ 136 h 417"/>
                <a:gd name="T26" fmla="*/ 635 w 635"/>
                <a:gd name="T27" fmla="*/ 91 h 417"/>
                <a:gd name="T28" fmla="*/ 589 w 635"/>
                <a:gd name="T29" fmla="*/ 0 h 417"/>
                <a:gd name="T30" fmla="*/ 499 w 635"/>
                <a:gd name="T31" fmla="*/ 91 h 417"/>
                <a:gd name="T32" fmla="*/ 298 w 635"/>
                <a:gd name="T33" fmla="*/ 95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 algn="ctr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5" name="Freeform 10"/>
            <p:cNvSpPr/>
            <p:nvPr>
              <p:custDataLst>
                <p:tags r:id="rId13"/>
              </p:custDataLst>
            </p:nvPr>
          </p:nvSpPr>
          <p:spPr bwMode="auto">
            <a:xfrm>
              <a:off x="4903788" y="2860675"/>
              <a:ext cx="173037" cy="1079500"/>
            </a:xfrm>
            <a:custGeom>
              <a:avLst/>
              <a:gdLst>
                <a:gd name="T0" fmla="*/ 18 w 109"/>
                <a:gd name="T1" fmla="*/ 0 h 680"/>
                <a:gd name="T2" fmla="*/ 0 w 109"/>
                <a:gd name="T3" fmla="*/ 242 h 680"/>
                <a:gd name="T4" fmla="*/ 109 w 109"/>
                <a:gd name="T5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6" name="Freeform 11"/>
            <p:cNvSpPr/>
            <p:nvPr>
              <p:custDataLst>
                <p:tags r:id="rId14"/>
              </p:custDataLst>
            </p:nvPr>
          </p:nvSpPr>
          <p:spPr bwMode="auto">
            <a:xfrm>
              <a:off x="5435600" y="2068513"/>
              <a:ext cx="576263" cy="484187"/>
            </a:xfrm>
            <a:custGeom>
              <a:avLst/>
              <a:gdLst>
                <a:gd name="T0" fmla="*/ 0 w 363"/>
                <a:gd name="T1" fmla="*/ 272 h 305"/>
                <a:gd name="T2" fmla="*/ 38 w 363"/>
                <a:gd name="T3" fmla="*/ 292 h 305"/>
                <a:gd name="T4" fmla="*/ 140 w 363"/>
                <a:gd name="T5" fmla="*/ 305 h 305"/>
                <a:gd name="T6" fmla="*/ 311 w 363"/>
                <a:gd name="T7" fmla="*/ 96 h 305"/>
                <a:gd name="T8" fmla="*/ 363 w 363"/>
                <a:gd name="T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7" name="Freeform 12"/>
            <p:cNvSpPr/>
            <p:nvPr>
              <p:custDataLst>
                <p:tags r:id="rId15"/>
              </p:custDataLst>
            </p:nvPr>
          </p:nvSpPr>
          <p:spPr bwMode="auto">
            <a:xfrm>
              <a:off x="6011863" y="1925638"/>
              <a:ext cx="144462" cy="144462"/>
            </a:xfrm>
            <a:custGeom>
              <a:avLst/>
              <a:gdLst>
                <a:gd name="T0" fmla="*/ 0 w 91"/>
                <a:gd name="T1" fmla="*/ 91 h 91"/>
                <a:gd name="T2" fmla="*/ 68 w 91"/>
                <a:gd name="T3" fmla="*/ 37 h 91"/>
                <a:gd name="T4" fmla="*/ 91 w 91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8" name="Freeform 13"/>
            <p:cNvSpPr/>
            <p:nvPr>
              <p:custDataLst>
                <p:tags r:id="rId16"/>
              </p:custDataLst>
            </p:nvPr>
          </p:nvSpPr>
          <p:spPr bwMode="auto">
            <a:xfrm>
              <a:off x="4933950" y="3940175"/>
              <a:ext cx="144463" cy="144463"/>
            </a:xfrm>
            <a:custGeom>
              <a:avLst/>
              <a:gdLst>
                <a:gd name="T0" fmla="*/ 91 w 91"/>
                <a:gd name="T1" fmla="*/ 0 h 91"/>
                <a:gd name="T2" fmla="*/ 60 w 91"/>
                <a:gd name="T3" fmla="*/ 45 h 91"/>
                <a:gd name="T4" fmla="*/ 0 w 91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9" name="Freeform 14"/>
            <p:cNvSpPr/>
            <p:nvPr>
              <p:custDataLst>
                <p:tags r:id="rId17"/>
              </p:custDataLst>
            </p:nvPr>
          </p:nvSpPr>
          <p:spPr bwMode="auto">
            <a:xfrm>
              <a:off x="5076825" y="3940175"/>
              <a:ext cx="114300" cy="119063"/>
            </a:xfrm>
            <a:custGeom>
              <a:avLst/>
              <a:gdLst>
                <a:gd name="T0" fmla="*/ 0 w 72"/>
                <a:gd name="T1" fmla="*/ 0 h 75"/>
                <a:gd name="T2" fmla="*/ 62 w 72"/>
                <a:gd name="T3" fmla="*/ 6 h 75"/>
                <a:gd name="T4" fmla="*/ 62 w 72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97" name="矩形 6"/>
          <p:cNvSpPr/>
          <p:nvPr>
            <p:custDataLst>
              <p:tags r:id="rId2"/>
            </p:custDataLst>
          </p:nvPr>
        </p:nvSpPr>
        <p:spPr>
          <a:xfrm>
            <a:off x="1376363" y="2397125"/>
            <a:ext cx="5834062" cy="9604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Tx/>
              <a:buNone/>
            </a:pPr>
            <a:r>
              <a:rPr lang="en-US" altLang="zh-CN" sz="72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Good  bye!</a:t>
            </a:r>
            <a:endParaRPr lang="zh-CN" altLang="en-US" sz="7200" b="1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11" name="TextBox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0767" y="524368"/>
            <a:ext cx="53292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/>
              <a:t>We should love my family and try our best to study hard!</a:t>
            </a:r>
            <a:endParaRPr lang="zh-CN" altLang="en-US" sz="2800" b="1" dirty="0"/>
          </a:p>
        </p:txBody>
      </p:sp>
      <p:pic>
        <p:nvPicPr>
          <p:cNvPr id="33812" name="New picture" hidden="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800" y="119253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404813" y="366713"/>
            <a:ext cx="3836987" cy="922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SzTx/>
              <a:buFont typeface="Arial" panose="020B0604020202020204" pitchFamily="34" charset="0"/>
              <a:buNone/>
            </a:pPr>
            <a:r>
              <a:rPr sz="3600" b="1" kern="10" dirty="0">
                <a:ln w="12700" cap="flat" cmpd="sng" algn="ctr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  <a:tileRect l="-100000" t="-100000"/>
                </a:gradFill>
                <a:latin typeface="Arial" panose="020B0604020202020204"/>
                <a:ea typeface="宋体" panose="02010600030101010101" pitchFamily="2" charset="-122"/>
                <a:sym typeface="Wingdings" panose="05000000000000000000"/>
              </a:rPr>
              <a:t>Learning aims</a:t>
            </a:r>
          </a:p>
        </p:txBody>
      </p:sp>
      <p:sp>
        <p:nvSpPr>
          <p:cNvPr id="3074" name="Text Box 2"/>
          <p:cNvSpPr/>
          <p:nvPr/>
        </p:nvSpPr>
        <p:spPr>
          <a:xfrm>
            <a:off x="188913" y="1374775"/>
            <a:ext cx="6670675" cy="343217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  <a:miter lim="800000"/>
          </a:ln>
        </p:spPr>
        <p:txBody>
          <a:bodyPr lIns="70546" tIns="35273" rIns="70546" bIns="35273">
            <a:spAutoFit/>
          </a:bodyPr>
          <a:lstStyle/>
          <a:p>
            <a:pPr marL="342900" indent="-342900" defTabSz="704850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2800" b="1" dirty="0"/>
              <a:t>To learn some new words and phrases</a:t>
            </a:r>
          </a:p>
          <a:p>
            <a:pPr marL="342900" indent="-342900" defTabSz="704850">
              <a:lnSpc>
                <a:spcPct val="130000"/>
              </a:lnSpc>
            </a:pPr>
            <a:r>
              <a:rPr lang="en-US" altLang="zh-CN" sz="2800" b="1" dirty="0"/>
              <a:t>2. </a:t>
            </a:r>
            <a:r>
              <a:rPr lang="zh-CN" altLang="en-US" sz="2800" b="1" dirty="0"/>
              <a:t>理解</a:t>
            </a:r>
            <a:r>
              <a:rPr lang="en-US" altLang="zh-CN" sz="2800" b="1" dirty="0"/>
              <a:t> “this, these, that, those”</a:t>
            </a:r>
            <a:r>
              <a:rPr lang="zh-CN" altLang="en-US" sz="2800" b="1" dirty="0"/>
              <a:t>这四个指示代词的用法。</a:t>
            </a:r>
            <a:endParaRPr lang="en-US" altLang="zh-CN" sz="2800" b="1" dirty="0"/>
          </a:p>
          <a:p>
            <a:pPr marL="342900" indent="-342900" defTabSz="704850">
              <a:lnSpc>
                <a:spcPct val="130000"/>
              </a:lnSpc>
            </a:pPr>
            <a:r>
              <a:rPr lang="en-US" altLang="zh-CN" sz="2800" b="1" dirty="0"/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能用英语表达家庭成员间的人物关系，并能介绍自己的家庭。</a:t>
            </a:r>
          </a:p>
          <a:p>
            <a:pPr marL="342900" indent="-342900" defTabSz="704850">
              <a:lnSpc>
                <a:spcPct val="130000"/>
              </a:lnSpc>
            </a:pPr>
            <a:endParaRPr lang="zh-CN" altLang="en-US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5"/>
          <p:cNvSpPr/>
          <p:nvPr>
            <p:custDataLst>
              <p:tags r:id="rId1"/>
            </p:custDataLst>
          </p:nvPr>
        </p:nvSpPr>
        <p:spPr>
          <a:xfrm>
            <a:off x="0" y="366713"/>
            <a:ext cx="8372475" cy="34559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 anchor="ctr"/>
          <a:lstStyle/>
          <a:p>
            <a:pPr eaLnBrk="0" hangingPunct="0"/>
            <a:endParaRPr lang="en-US" altLang="zh-CN" sz="3700" b="1">
              <a:solidFill>
                <a:schemeClr val="tx2"/>
              </a:solidFill>
            </a:endParaRPr>
          </a:p>
          <a:p>
            <a:pPr eaLnBrk="0" hangingPunct="0"/>
            <a:endParaRPr lang="en-US" altLang="zh-CN" sz="3700" b="1">
              <a:solidFill>
                <a:schemeClr val="tx2"/>
              </a:solidFill>
            </a:endParaRPr>
          </a:p>
          <a:p>
            <a:pPr eaLnBrk="0" hangingPunct="0"/>
            <a:r>
              <a:rPr lang="en-US" altLang="zh-CN" sz="3700" b="1">
                <a:solidFill>
                  <a:schemeClr val="tx2"/>
                </a:solidFill>
              </a:rPr>
              <a:t>Who are the family members</a:t>
            </a:r>
          </a:p>
          <a:p>
            <a:pPr eaLnBrk="0" hangingPunct="0"/>
            <a:r>
              <a:rPr lang="en-US" altLang="zh-CN" sz="3700" b="1">
                <a:solidFill>
                  <a:schemeClr val="tx2"/>
                </a:solidFill>
              </a:rPr>
              <a:t>mentioned in this English song ?</a:t>
            </a:r>
          </a:p>
          <a:p>
            <a:pPr eaLnBrk="0" hangingPunct="0"/>
            <a:endParaRPr lang="en-US" altLang="zh-CN" sz="3700" b="1">
              <a:solidFill>
                <a:schemeClr val="tx2"/>
              </a:solidFill>
            </a:endParaRPr>
          </a:p>
          <a:p>
            <a:pPr eaLnBrk="0" hangingPunct="0"/>
            <a:r>
              <a:rPr lang="zh-CN" altLang="en-US" sz="3700" b="1">
                <a:solidFill>
                  <a:schemeClr val="tx2"/>
                </a:solidFill>
              </a:rPr>
              <a:t>这首英文歌曲里面都提及了</a:t>
            </a:r>
            <a:endParaRPr lang="en-US" altLang="zh-CN" sz="3700" b="1">
              <a:solidFill>
                <a:schemeClr val="tx2"/>
              </a:solidFill>
            </a:endParaRPr>
          </a:p>
          <a:p>
            <a:pPr eaLnBrk="0" hangingPunct="0"/>
            <a:r>
              <a:rPr lang="zh-CN" altLang="en-US" sz="3700" b="1">
                <a:solidFill>
                  <a:schemeClr val="tx2"/>
                </a:solidFill>
              </a:rPr>
              <a:t>哪些家庭成员？</a:t>
            </a:r>
            <a:endParaRPr lang="en-US" altLang="zh-CN" sz="3700" b="1">
              <a:solidFill>
                <a:schemeClr val="tx2"/>
              </a:solidFill>
            </a:endParaRPr>
          </a:p>
          <a:p>
            <a:pPr eaLnBrk="0" hangingPunct="0"/>
            <a:endParaRPr lang="zh-CN" altLang="en-US" sz="37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8913" y="366713"/>
            <a:ext cx="4700587" cy="976312"/>
          </a:xfrm>
          <a:solidFill>
            <a:schemeClr val="bg1"/>
          </a:solidFill>
          <a:ln>
            <a:miter lim="800000"/>
          </a:ln>
        </p:spPr>
        <p:txBody>
          <a:bodyPr anchor="t">
            <a:spAutoFit/>
          </a:bodyPr>
          <a:lstStyle/>
          <a:p>
            <a:pPr algn="l">
              <a:lnSpc>
                <a:spcPct val="105000"/>
              </a:lnSpc>
            </a:pPr>
            <a:r>
              <a:rPr lang="zh-CN" altLang="en-US" sz="2800" b="1" smtClean="0">
                <a:latin typeface="Arial" panose="020B0604020202020204" pitchFamily="34" charset="0"/>
                <a:ea typeface="宋体" panose="02010600030101010101" pitchFamily="2" charset="-122"/>
              </a:rPr>
              <a:t>预习检测  </a:t>
            </a:r>
            <a:r>
              <a:rPr lang="en-US" altLang="zh-CN" sz="2800" b="1" smtClean="0">
                <a:latin typeface="Arial" panose="020B0604020202020204" pitchFamily="34" charset="0"/>
                <a:ea typeface="宋体" panose="02010600030101010101" pitchFamily="2" charset="-122"/>
              </a:rPr>
              <a:t>“One by one”</a:t>
            </a:r>
            <a:r>
              <a:rPr lang="zh-CN" altLang="en-US" sz="2800" b="1" smtClean="0">
                <a:latin typeface="Arial" panose="020B0604020202020204" pitchFamily="34" charset="0"/>
                <a:ea typeface="宋体" panose="02010600030101010101" pitchFamily="2" charset="-122"/>
              </a:rPr>
              <a:t/>
            </a:r>
            <a:br>
              <a:rPr lang="zh-CN" altLang="en-US" sz="2800" b="1" smtClean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说出下列单词的对应词</a:t>
            </a:r>
          </a:p>
        </p:txBody>
      </p:sp>
      <p:sp>
        <p:nvSpPr>
          <p:cNvPr id="5122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888" y="1246188"/>
            <a:ext cx="6335712" cy="3225800"/>
          </a:xfrm>
          <a:solidFill>
            <a:srgbClr val="FFFFFF">
              <a:alpha val="59999"/>
            </a:srgbClr>
          </a:solidFill>
          <a:ln>
            <a:solidFill>
              <a:srgbClr val="FFFF66"/>
            </a:solidFill>
            <a:miter lim="800000"/>
          </a:ln>
        </p:spPr>
        <p:txBody>
          <a:bodyPr/>
          <a:lstStyle>
            <a:lvl1pPr marL="265430" indent="-2654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405" indent="-22098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881380" indent="-1765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1900">
                <a:solidFill>
                  <a:schemeClr val="tx1"/>
                </a:solidFill>
                <a:latin typeface="+mn-lt"/>
                <a:ea typeface="+mn-ea"/>
              </a:defRPr>
            </a:lvl3pPr>
            <a:lvl4pPr marL="1235075" indent="-1765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87500" indent="-176530" algn="l" defTabSz="70485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20447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5019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9591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416300" indent="-176530" algn="l" defTabSz="704850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35000"/>
              </a:lnSpc>
              <a:spcBef>
                <a:spcPct val="0"/>
              </a:spcBef>
              <a:buClr>
                <a:srgbClr val="009999"/>
              </a:buClr>
              <a:buSzPct val="70000"/>
              <a:buFont typeface="Wingdings" panose="05000000000000000000" pitchFamily="2" charset="2"/>
              <a:buNone/>
            </a:pP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1. father</a:t>
            </a:r>
            <a:r>
              <a:rPr altLang="zh-CN"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_____</a:t>
            </a: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__        2. sister________ </a:t>
            </a:r>
          </a:p>
          <a:p>
            <a:pPr>
              <a:lnSpc>
                <a:spcPct val="135000"/>
              </a:lnSpc>
              <a:spcBef>
                <a:spcPct val="0"/>
              </a:spcBef>
              <a:buClr>
                <a:srgbClr val="009999"/>
              </a:buClr>
              <a:buSzPct val="70000"/>
              <a:buFont typeface="Wingdings" panose="05000000000000000000" pitchFamily="2" charset="2"/>
              <a:buNone/>
            </a:pP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3. uncle______ </a:t>
            </a:r>
          </a:p>
          <a:p>
            <a:pPr>
              <a:lnSpc>
                <a:spcPct val="135000"/>
              </a:lnSpc>
              <a:spcBef>
                <a:spcPct val="0"/>
              </a:spcBef>
              <a:buClr>
                <a:srgbClr val="009999"/>
              </a:buClr>
              <a:buSzPct val="70000"/>
              <a:buFont typeface="Wingdings" panose="05000000000000000000" pitchFamily="2" charset="2"/>
              <a:buNone/>
            </a:pP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4. grandfather____________ </a:t>
            </a:r>
          </a:p>
          <a:p>
            <a:pPr>
              <a:lnSpc>
                <a:spcPct val="135000"/>
              </a:lnSpc>
              <a:spcBef>
                <a:spcPct val="0"/>
              </a:spcBef>
              <a:buClr>
                <a:srgbClr val="009999"/>
              </a:buClr>
              <a:buSzPct val="70000"/>
              <a:buFont typeface="Wingdings" panose="05000000000000000000" pitchFamily="2" charset="2"/>
              <a:buNone/>
            </a:pP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5. girl______              6.woman________</a:t>
            </a:r>
          </a:p>
          <a:p>
            <a:pPr>
              <a:lnSpc>
                <a:spcPct val="135000"/>
              </a:lnSpc>
              <a:spcBef>
                <a:spcPct val="0"/>
              </a:spcBef>
              <a:buClr>
                <a:srgbClr val="009999"/>
              </a:buClr>
              <a:buSzPct val="70000"/>
              <a:buFont typeface="Wingdings" panose="05000000000000000000" pitchFamily="2" charset="2"/>
              <a:buNone/>
            </a:pP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7. son_</a:t>
            </a:r>
            <a:r>
              <a:rPr altLang="zh-CN" sz="2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______</a:t>
            </a:r>
            <a:r>
              <a:rPr altLang="zh-CN" sz="28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__        8. dad_</a:t>
            </a:r>
            <a:r>
              <a:rPr altLang="zh-CN" sz="2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____</a:t>
            </a:r>
            <a:endParaRPr altLang="zh-CN" sz="2800">
              <a:latin typeface="Times New Roman" panose="02020603050405020304" pitchFamily="18" charset="0"/>
            </a:endParaRPr>
          </a:p>
        </p:txBody>
      </p:sp>
      <p:sp>
        <p:nvSpPr>
          <p:cNvPr id="5123" name="Text Box 4"/>
          <p:cNvSpPr/>
          <p:nvPr>
            <p:custDataLst>
              <p:tags r:id="rId3"/>
            </p:custDataLst>
          </p:nvPr>
        </p:nvSpPr>
        <p:spPr>
          <a:xfrm>
            <a:off x="1630363" y="1374775"/>
            <a:ext cx="1295400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mother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24" name="Text Box 5"/>
          <p:cNvSpPr/>
          <p:nvPr>
            <p:custDataLst>
              <p:tags r:id="rId4"/>
            </p:custDataLst>
          </p:nvPr>
        </p:nvSpPr>
        <p:spPr>
          <a:xfrm>
            <a:off x="1341438" y="3103563"/>
            <a:ext cx="755650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boy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25" name="Text Box 6"/>
          <p:cNvSpPr/>
          <p:nvPr>
            <p:custDataLst>
              <p:tags r:id="rId5"/>
            </p:custDataLst>
          </p:nvPr>
        </p:nvSpPr>
        <p:spPr>
          <a:xfrm>
            <a:off x="2709863" y="2455863"/>
            <a:ext cx="2214562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grandmother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26" name="Text Box 7"/>
          <p:cNvSpPr/>
          <p:nvPr>
            <p:custDataLst>
              <p:tags r:id="rId6"/>
            </p:custDataLst>
          </p:nvPr>
        </p:nvSpPr>
        <p:spPr>
          <a:xfrm>
            <a:off x="4870450" y="1374775"/>
            <a:ext cx="1655763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brother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27" name="Text Box 8"/>
          <p:cNvSpPr/>
          <p:nvPr>
            <p:custDataLst>
              <p:tags r:id="rId7"/>
            </p:custDataLst>
          </p:nvPr>
        </p:nvSpPr>
        <p:spPr>
          <a:xfrm>
            <a:off x="4654550" y="3103563"/>
            <a:ext cx="1295400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algn="ctr"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man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28" name="Text Box 9"/>
          <p:cNvSpPr/>
          <p:nvPr>
            <p:custDataLst>
              <p:tags r:id="rId8"/>
            </p:custDataLst>
          </p:nvPr>
        </p:nvSpPr>
        <p:spPr>
          <a:xfrm>
            <a:off x="1557338" y="1951038"/>
            <a:ext cx="973137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aunt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29" name="Text Box 10"/>
          <p:cNvSpPr/>
          <p:nvPr>
            <p:custDataLst>
              <p:tags r:id="rId9"/>
            </p:custDataLst>
          </p:nvPr>
        </p:nvSpPr>
        <p:spPr>
          <a:xfrm>
            <a:off x="1341438" y="3679825"/>
            <a:ext cx="1673225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daughter</a:t>
            </a:r>
            <a:endParaRPr altLang="zh-CN" sz="2800" b="1">
              <a:solidFill>
                <a:srgbClr val="FF0066"/>
              </a:solidFill>
            </a:endParaRPr>
          </a:p>
        </p:txBody>
      </p:sp>
      <p:sp>
        <p:nvSpPr>
          <p:cNvPr id="5130" name="Text Box 11"/>
          <p:cNvSpPr/>
          <p:nvPr>
            <p:custDataLst>
              <p:tags r:id="rId10"/>
            </p:custDataLst>
          </p:nvPr>
        </p:nvSpPr>
        <p:spPr>
          <a:xfrm>
            <a:off x="4581525" y="3679825"/>
            <a:ext cx="1296988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mum</a:t>
            </a:r>
            <a:endParaRPr altLang="zh-CN" sz="2800" b="1">
              <a:solidFill>
                <a:srgbClr val="FF0066"/>
              </a:solidFill>
            </a:endParaRPr>
          </a:p>
        </p:txBody>
      </p:sp>
      <p:pic>
        <p:nvPicPr>
          <p:cNvPr id="18444" name="Picture 12" descr="图片3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0" y="4989513"/>
            <a:ext cx="68595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9" grpId="0" animBg="1"/>
      <p:bldP spid="5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3"/>
          <p:cNvSpPr/>
          <p:nvPr>
            <p:custDataLst>
              <p:tags r:id="rId1"/>
            </p:custDataLst>
          </p:nvPr>
        </p:nvSpPr>
        <p:spPr>
          <a:xfrm>
            <a:off x="404813" y="1806575"/>
            <a:ext cx="3348037" cy="337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35" tIns="35267" rIns="70535" bIns="35267">
            <a:spAutoFit/>
          </a:bodyPr>
          <a:lstStyle/>
          <a:p>
            <a:pPr defTabSz="704850">
              <a:lnSpc>
                <a:spcPct val="125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1. </a:t>
            </a:r>
            <a:r>
              <a:rPr lang="zh-CN" altLang="en-US" sz="2800" b="1" dirty="0">
                <a:solidFill>
                  <a:srgbClr val="0000FF"/>
                </a:solidFill>
              </a:rPr>
              <a:t>一张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……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的照片</a:t>
            </a:r>
          </a:p>
          <a:p>
            <a:pPr defTabSz="704850">
              <a:lnSpc>
                <a:spcPct val="125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2. </a:t>
            </a:r>
            <a:r>
              <a:rPr lang="zh-CN" altLang="en-US" sz="2800" b="1" dirty="0">
                <a:solidFill>
                  <a:srgbClr val="0000FF"/>
                </a:solidFill>
              </a:rPr>
              <a:t>在左边</a:t>
            </a:r>
          </a:p>
          <a:p>
            <a:pPr defTabSz="704850">
              <a:lnSpc>
                <a:spcPct val="125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3. </a:t>
            </a:r>
            <a:r>
              <a:rPr lang="zh-CN" altLang="en-US" sz="2800" b="1" dirty="0">
                <a:solidFill>
                  <a:srgbClr val="0000FF"/>
                </a:solidFill>
              </a:rPr>
              <a:t>在右边</a:t>
            </a:r>
          </a:p>
          <a:p>
            <a:pPr defTabSz="704850">
              <a:lnSpc>
                <a:spcPct val="125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4. </a:t>
            </a:r>
            <a:r>
              <a:rPr lang="zh-CN" altLang="en-US" sz="2800" b="1" dirty="0">
                <a:solidFill>
                  <a:srgbClr val="0000FF"/>
                </a:solidFill>
              </a:rPr>
              <a:t>在</a:t>
            </a:r>
            <a:r>
              <a:rPr lang="en-US" altLang="zh-CN" sz="2800" b="1" dirty="0">
                <a:solidFill>
                  <a:srgbClr val="0000FF"/>
                </a:solidFill>
                <a:sym typeface="Arial" panose="020B0604020202020204" pitchFamily="34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sym typeface="Arial" panose="020B0604020202020204" pitchFamily="34" charset="0"/>
              </a:rPr>
              <a:t>的旁边</a:t>
            </a:r>
          </a:p>
          <a:p>
            <a:pPr defTabSz="704850">
              <a:lnSpc>
                <a:spcPct val="125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5. </a:t>
            </a:r>
            <a:r>
              <a:rPr lang="zh-CN" altLang="en-US" sz="2800" b="1" dirty="0">
                <a:solidFill>
                  <a:srgbClr val="0000FF"/>
                </a:solidFill>
              </a:rPr>
              <a:t>在</a:t>
            </a:r>
            <a:r>
              <a:rPr lang="en-US" altLang="zh-CN" sz="2800" b="1" dirty="0">
                <a:solidFill>
                  <a:srgbClr val="0000FF"/>
                </a:solidFill>
                <a:sym typeface="Arial" panose="020B0604020202020204" pitchFamily="34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sym typeface="Arial" panose="020B0604020202020204" pitchFamily="34" charset="0"/>
              </a:rPr>
              <a:t>的前面</a:t>
            </a:r>
          </a:p>
          <a:p>
            <a:pPr defTabSz="704850">
              <a:lnSpc>
                <a:spcPct val="125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6. </a:t>
            </a:r>
            <a:r>
              <a:rPr lang="zh-CN" altLang="en-US" sz="2800" b="1" dirty="0">
                <a:solidFill>
                  <a:srgbClr val="0000FF"/>
                </a:solidFill>
              </a:rPr>
              <a:t>一个大家庭 </a:t>
            </a:r>
          </a:p>
        </p:txBody>
      </p:sp>
      <p:sp>
        <p:nvSpPr>
          <p:cNvPr id="19459" name="Text Box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9138" y="439738"/>
            <a:ext cx="287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>
            <a:spAutoFit/>
          </a:bodyPr>
          <a:lstStyle/>
          <a:p>
            <a:pPr defTabSz="704850"/>
            <a:r>
              <a:rPr lang="en-US" altLang="zh-CN" sz="4000" b="1" dirty="0"/>
              <a:t>Key phrases</a:t>
            </a:r>
          </a:p>
        </p:txBody>
      </p:sp>
      <p:sp>
        <p:nvSpPr>
          <p:cNvPr id="19460" name="TextBox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8913" y="366713"/>
            <a:ext cx="10810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预习检测</a:t>
            </a:r>
          </a:p>
        </p:txBody>
      </p:sp>
      <p:sp>
        <p:nvSpPr>
          <p:cNvPr id="6148" name="TextBox 5"/>
          <p:cNvSpPr/>
          <p:nvPr>
            <p:custDataLst>
              <p:tags r:id="rId4"/>
            </p:custDataLst>
          </p:nvPr>
        </p:nvSpPr>
        <p:spPr>
          <a:xfrm>
            <a:off x="4078288" y="1806575"/>
            <a:ext cx="2781300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defTabSz="704850">
              <a:lnSpc>
                <a:spcPct val="125000"/>
              </a:lnSpc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1. a photo of </a:t>
            </a:r>
            <a:endParaRPr lang="en-US" altLang="zh-CN" sz="3200" b="1"/>
          </a:p>
        </p:txBody>
      </p:sp>
      <p:sp>
        <p:nvSpPr>
          <p:cNvPr id="6149" name="TextBox 6"/>
          <p:cNvSpPr/>
          <p:nvPr>
            <p:custDataLst>
              <p:tags r:id="rId5"/>
            </p:custDataLst>
          </p:nvPr>
        </p:nvSpPr>
        <p:spPr>
          <a:xfrm>
            <a:off x="4078288" y="2311400"/>
            <a:ext cx="2376487" cy="649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defTabSz="704850">
              <a:lnSpc>
                <a:spcPct val="125000"/>
              </a:lnSpc>
            </a:pP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2. on the left </a:t>
            </a:r>
            <a:endParaRPr lang="en-US" altLang="zh-CN" sz="3200" b="1" dirty="0"/>
          </a:p>
        </p:txBody>
      </p:sp>
      <p:sp>
        <p:nvSpPr>
          <p:cNvPr id="6150" name="TextBox 7"/>
          <p:cNvSpPr/>
          <p:nvPr>
            <p:custDataLst>
              <p:tags r:id="rId6"/>
            </p:custDataLst>
          </p:nvPr>
        </p:nvSpPr>
        <p:spPr>
          <a:xfrm>
            <a:off x="4078288" y="2814638"/>
            <a:ext cx="2781300" cy="650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defTabSz="704850">
              <a:lnSpc>
                <a:spcPct val="125000"/>
              </a:lnSpc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3. on the right</a:t>
            </a:r>
            <a:endParaRPr lang="en-US" altLang="zh-CN" sz="3200" b="1"/>
          </a:p>
        </p:txBody>
      </p:sp>
      <p:sp>
        <p:nvSpPr>
          <p:cNvPr id="6151" name="TextBox 8"/>
          <p:cNvSpPr/>
          <p:nvPr>
            <p:custDataLst>
              <p:tags r:id="rId7"/>
            </p:custDataLst>
          </p:nvPr>
        </p:nvSpPr>
        <p:spPr>
          <a:xfrm>
            <a:off x="4078288" y="3319463"/>
            <a:ext cx="2087562" cy="649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defTabSz="704850">
              <a:lnSpc>
                <a:spcPct val="125000"/>
              </a:lnSpc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4. next to </a:t>
            </a:r>
            <a:endParaRPr lang="en-US" altLang="zh-CN" sz="3200" b="1"/>
          </a:p>
        </p:txBody>
      </p:sp>
      <p:sp>
        <p:nvSpPr>
          <p:cNvPr id="6152" name="TextBox 9"/>
          <p:cNvSpPr/>
          <p:nvPr>
            <p:custDataLst>
              <p:tags r:id="rId8"/>
            </p:custDataLst>
          </p:nvPr>
        </p:nvSpPr>
        <p:spPr>
          <a:xfrm>
            <a:off x="4078288" y="3822700"/>
            <a:ext cx="2519362" cy="650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defTabSz="704850">
              <a:lnSpc>
                <a:spcPct val="125000"/>
              </a:lnSpc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5. in front of  </a:t>
            </a:r>
            <a:endParaRPr lang="en-US" altLang="zh-CN" sz="3200" b="1"/>
          </a:p>
        </p:txBody>
      </p:sp>
      <p:sp>
        <p:nvSpPr>
          <p:cNvPr id="6153" name="TextBox 11"/>
          <p:cNvSpPr/>
          <p:nvPr>
            <p:custDataLst>
              <p:tags r:id="rId9"/>
            </p:custDataLst>
          </p:nvPr>
        </p:nvSpPr>
        <p:spPr>
          <a:xfrm>
            <a:off x="4078288" y="4398963"/>
            <a:ext cx="2951162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defTabSz="704850">
              <a:lnSpc>
                <a:spcPct val="125000"/>
              </a:lnSpc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6. a big family </a:t>
            </a:r>
            <a:endParaRPr lang="en-US" altLang="zh-CN" sz="3200" b="1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 descr="20181022_235415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30588" y="150813"/>
            <a:ext cx="3429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标题 10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511175"/>
            <a:ext cx="3141663" cy="1706563"/>
          </a:xfrm>
          <a:ln>
            <a:miter lim="800000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对话</a:t>
            </a:r>
            <a:r>
              <a:rPr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/>
            </a:r>
            <a:b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A: This / That is …</a:t>
            </a:r>
            <a:b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B: Is this / that …?</a:t>
            </a:r>
            <a:r>
              <a:rPr lang="en-US" altLang="zh-CN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/>
            </a:r>
            <a:br>
              <a:rPr lang="en-US" altLang="zh-CN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A: Yes, it is.</a:t>
            </a:r>
          </a:p>
        </p:txBody>
      </p:sp>
      <p:sp>
        <p:nvSpPr>
          <p:cNvPr id="7171" name="矩形 12"/>
          <p:cNvSpPr/>
          <p:nvPr>
            <p:custDataLst>
              <p:tags r:id="rId3"/>
            </p:custDataLst>
          </p:nvPr>
        </p:nvSpPr>
        <p:spPr>
          <a:xfrm>
            <a:off x="0" y="2527300"/>
            <a:ext cx="3429000" cy="3108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/>
              <a:t>拿出自己的家庭照片</a:t>
            </a:r>
            <a:r>
              <a:rPr lang="en-US" altLang="zh-CN" sz="2800" b="1"/>
              <a:t/>
            </a:r>
            <a:br>
              <a:rPr lang="en-US" altLang="zh-CN" sz="2800" b="1"/>
            </a:br>
            <a:r>
              <a:rPr lang="en-US" altLang="zh-CN" sz="2800" b="1"/>
              <a:t>Practice your own dialogues with your partners</a:t>
            </a:r>
            <a:br>
              <a:rPr lang="en-US" altLang="zh-CN" sz="2800" b="1"/>
            </a:br>
            <a:r>
              <a:rPr lang="zh-CN" altLang="en-US" sz="2800" b="1"/>
              <a:t>和你的同伴练习自己的对话（单数人称）</a:t>
            </a:r>
            <a:br>
              <a:rPr lang="zh-CN" altLang="en-US" sz="2800" b="1"/>
            </a:br>
            <a:endParaRPr lang="zh-CN" altLang="en-US" sz="2800" b="1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 fill="hold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1" descr="2a8aac261d5d4063b837bfd3348c8cb9_th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9363" y="2743200"/>
            <a:ext cx="292576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Box 3"/>
          <p:cNvSpPr/>
          <p:nvPr>
            <p:custDataLst>
              <p:tags r:id="rId2"/>
            </p:custDataLst>
          </p:nvPr>
        </p:nvSpPr>
        <p:spPr>
          <a:xfrm>
            <a:off x="3141663" y="582613"/>
            <a:ext cx="3455987" cy="20494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263525" indent="-263525"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b="1"/>
              <a:t>对话</a:t>
            </a:r>
            <a:r>
              <a:rPr lang="en-US" altLang="zh-CN" b="1"/>
              <a:t>2</a:t>
            </a:r>
          </a:p>
          <a:p>
            <a:pPr marL="263525" indent="-263525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b="1"/>
              <a:t>A: These / Those are …</a:t>
            </a:r>
          </a:p>
          <a:p>
            <a:pPr marL="263525" indent="-263525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b="1"/>
              <a:t>B: Are these / those…?</a:t>
            </a:r>
          </a:p>
          <a:p>
            <a:pPr marL="263525" indent="-263525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b="1"/>
              <a:t>A: Yes , they are.</a:t>
            </a:r>
          </a:p>
          <a:p>
            <a:pPr marL="263525" indent="-263525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b="1"/>
              <a:t>     No ,  they aren’t</a:t>
            </a:r>
          </a:p>
        </p:txBody>
      </p:sp>
      <p:sp>
        <p:nvSpPr>
          <p:cNvPr id="8195" name="矩形 4"/>
          <p:cNvSpPr/>
          <p:nvPr>
            <p:custDataLst>
              <p:tags r:id="rId3"/>
            </p:custDataLst>
          </p:nvPr>
        </p:nvSpPr>
        <p:spPr>
          <a:xfrm>
            <a:off x="117475" y="3670300"/>
            <a:ext cx="3455988" cy="1816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/>
              <a:t>根据自己的家庭照片</a:t>
            </a:r>
            <a:r>
              <a:rPr lang="en-US" altLang="zh-CN" sz="2800" b="1"/>
              <a:t/>
            </a:r>
            <a:br>
              <a:rPr lang="en-US" altLang="zh-CN" sz="2800" b="1"/>
            </a:br>
            <a:r>
              <a:rPr lang="zh-CN" altLang="en-US" sz="2800" b="1"/>
              <a:t>和你的同伴练习（复数人称）的对话</a:t>
            </a:r>
            <a:br>
              <a:rPr lang="zh-CN" altLang="en-US" sz="2800" b="1"/>
            </a:br>
            <a:endParaRPr lang="zh-CN" altLang="en-US" sz="2800" b="1"/>
          </a:p>
        </p:txBody>
      </p:sp>
      <p:pic>
        <p:nvPicPr>
          <p:cNvPr id="21509" name="图片 5" descr="006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0"/>
            <a:ext cx="3141663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WordArt 3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2565400" y="1820863"/>
            <a:ext cx="1998663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 algn="ctr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黑体" panose="02010609060101010101" charset="-122"/>
                <a:ea typeface="黑体" panose="02010609060101010101" charset="-122"/>
              </a:rPr>
              <a:t>指示代词</a:t>
            </a:r>
          </a:p>
        </p:txBody>
      </p:sp>
      <p:graphicFrame>
        <p:nvGraphicFramePr>
          <p:cNvPr id="22531" name="Group 46"/>
          <p:cNvGraphicFramePr>
            <a:graphicFrameLocks noGrp="1"/>
          </p:cNvGraphicFramePr>
          <p:nvPr/>
        </p:nvGraphicFramePr>
        <p:xfrm>
          <a:off x="1809750" y="2859088"/>
          <a:ext cx="3727450" cy="2016126"/>
        </p:xfrm>
        <a:graphic>
          <a:graphicData uri="http://schemas.openxmlformats.org/drawingml/2006/table">
            <a:tbl>
              <a:tblPr/>
              <a:tblGrid>
                <a:gridCol w="11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charset="-122"/>
                      </a:endParaRP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单数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复数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指近处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this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these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</a:rPr>
                        <a:t>指远处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those</a:t>
                      </a:r>
                    </a:p>
                  </a:txBody>
                  <a:tcPr marL="71989" marR="71989" marT="35995" marB="35995" anchor="ctr" anchorCtr="1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49" name="Text Box 2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93963" y="727075"/>
            <a:ext cx="221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>
            <a:spAutoFit/>
          </a:bodyPr>
          <a:lstStyle/>
          <a:p>
            <a:pPr defTabSz="704850"/>
            <a:r>
              <a:rPr lang="en-US" altLang="zh-CN" sz="3600" b="1" dirty="0">
                <a:solidFill>
                  <a:srgbClr val="0000FF"/>
                </a:solidFill>
              </a:rPr>
              <a:t>Grammar</a:t>
            </a:r>
          </a:p>
        </p:txBody>
      </p:sp>
      <p:grpSp>
        <p:nvGrpSpPr>
          <p:cNvPr id="22550" name="Group 30"/>
          <p:cNvGrpSpPr/>
          <p:nvPr/>
        </p:nvGrpSpPr>
        <p:grpSpPr bwMode="auto">
          <a:xfrm flipH="1">
            <a:off x="0" y="3895725"/>
            <a:ext cx="1630363" cy="1484313"/>
            <a:chOff x="1955" y="1224"/>
            <a:chExt cx="1911" cy="1911"/>
          </a:xfrm>
        </p:grpSpPr>
        <p:sp>
          <p:nvSpPr>
            <p:cNvPr id="9238" name="Oval 31"/>
            <p:cNvSpPr/>
            <p:nvPr>
              <p:custDataLst>
                <p:tags r:id="rId10"/>
              </p:custDataLst>
            </p:nvPr>
          </p:nvSpPr>
          <p:spPr>
            <a:xfrm>
              <a:off x="1955" y="1224"/>
              <a:ext cx="1911" cy="1911"/>
            </a:xfrm>
            <a:prstGeom prst="ellipse">
              <a:avLst/>
            </a:prstGeom>
            <a:noFill/>
            <a:ln w="1270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9" name="Oval 32"/>
            <p:cNvSpPr/>
            <p:nvPr>
              <p:custDataLst>
                <p:tags r:id="rId11"/>
              </p:custDataLst>
            </p:nvPr>
          </p:nvSpPr>
          <p:spPr>
            <a:xfrm>
              <a:off x="2080" y="1355"/>
              <a:ext cx="1660" cy="1660"/>
            </a:xfrm>
            <a:prstGeom prst="ellipse">
              <a:avLst/>
            </a:prstGeom>
            <a:noFill/>
            <a:ln w="28575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0" name="Oval 33"/>
            <p:cNvSpPr/>
            <p:nvPr>
              <p:custDataLst>
                <p:tags r:id="rId12"/>
              </p:custDataLst>
            </p:nvPr>
          </p:nvSpPr>
          <p:spPr>
            <a:xfrm>
              <a:off x="2217" y="1500"/>
              <a:ext cx="1397" cy="1396"/>
            </a:xfrm>
            <a:prstGeom prst="ellipse">
              <a:avLst/>
            </a:prstGeom>
            <a:noFill/>
            <a:ln w="3810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1" name="Oval 34"/>
            <p:cNvSpPr/>
            <p:nvPr>
              <p:custDataLst>
                <p:tags r:id="rId13"/>
              </p:custDataLst>
            </p:nvPr>
          </p:nvSpPr>
          <p:spPr>
            <a:xfrm>
              <a:off x="2338" y="1643"/>
              <a:ext cx="1131" cy="1132"/>
            </a:xfrm>
            <a:prstGeom prst="ellipse">
              <a:avLst/>
            </a:prstGeom>
            <a:noFill/>
            <a:ln w="5715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2" name="Oval 35"/>
            <p:cNvSpPr/>
            <p:nvPr>
              <p:custDataLst>
                <p:tags r:id="rId14"/>
              </p:custDataLst>
            </p:nvPr>
          </p:nvSpPr>
          <p:spPr>
            <a:xfrm>
              <a:off x="2476" y="1782"/>
              <a:ext cx="867" cy="867"/>
            </a:xfrm>
            <a:prstGeom prst="ellipse">
              <a:avLst/>
            </a:prstGeom>
            <a:noFill/>
            <a:ln w="5715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3" name="Oval 36"/>
            <p:cNvSpPr/>
            <p:nvPr>
              <p:custDataLst>
                <p:tags r:id="rId15"/>
              </p:custDataLst>
            </p:nvPr>
          </p:nvSpPr>
          <p:spPr>
            <a:xfrm>
              <a:off x="2603" y="1901"/>
              <a:ext cx="616" cy="617"/>
            </a:xfrm>
            <a:prstGeom prst="ellipse">
              <a:avLst/>
            </a:prstGeom>
            <a:noFill/>
            <a:ln w="7620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4" name="Oval 37"/>
            <p:cNvSpPr/>
            <p:nvPr>
              <p:custDataLst>
                <p:tags r:id="rId16"/>
              </p:custDataLst>
            </p:nvPr>
          </p:nvSpPr>
          <p:spPr>
            <a:xfrm>
              <a:off x="2716" y="2021"/>
              <a:ext cx="387" cy="388"/>
            </a:xfrm>
            <a:prstGeom prst="ellipse">
              <a:avLst/>
            </a:prstGeom>
            <a:noFill/>
            <a:ln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2558" name="Group 38"/>
          <p:cNvGrpSpPr/>
          <p:nvPr/>
        </p:nvGrpSpPr>
        <p:grpSpPr bwMode="auto">
          <a:xfrm flipH="1">
            <a:off x="5229225" y="222250"/>
            <a:ext cx="1630363" cy="1484313"/>
            <a:chOff x="1955" y="1224"/>
            <a:chExt cx="1911" cy="1911"/>
          </a:xfrm>
        </p:grpSpPr>
        <p:sp>
          <p:nvSpPr>
            <p:cNvPr id="9246" name="Oval 39"/>
            <p:cNvSpPr/>
            <p:nvPr>
              <p:custDataLst>
                <p:tags r:id="rId3"/>
              </p:custDataLst>
            </p:nvPr>
          </p:nvSpPr>
          <p:spPr>
            <a:xfrm>
              <a:off x="1955" y="1224"/>
              <a:ext cx="1911" cy="1911"/>
            </a:xfrm>
            <a:prstGeom prst="ellipse">
              <a:avLst/>
            </a:prstGeom>
            <a:noFill/>
            <a:ln w="1270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7" name="Oval 40"/>
            <p:cNvSpPr/>
            <p:nvPr>
              <p:custDataLst>
                <p:tags r:id="rId4"/>
              </p:custDataLst>
            </p:nvPr>
          </p:nvSpPr>
          <p:spPr>
            <a:xfrm>
              <a:off x="2080" y="1355"/>
              <a:ext cx="1660" cy="1660"/>
            </a:xfrm>
            <a:prstGeom prst="ellipse">
              <a:avLst/>
            </a:prstGeom>
            <a:noFill/>
            <a:ln w="28575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8" name="Oval 41"/>
            <p:cNvSpPr/>
            <p:nvPr>
              <p:custDataLst>
                <p:tags r:id="rId5"/>
              </p:custDataLst>
            </p:nvPr>
          </p:nvSpPr>
          <p:spPr>
            <a:xfrm>
              <a:off x="2217" y="1500"/>
              <a:ext cx="1397" cy="1396"/>
            </a:xfrm>
            <a:prstGeom prst="ellipse">
              <a:avLst/>
            </a:prstGeom>
            <a:noFill/>
            <a:ln w="3810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9" name="Oval 42"/>
            <p:cNvSpPr/>
            <p:nvPr>
              <p:custDataLst>
                <p:tags r:id="rId6"/>
              </p:custDataLst>
            </p:nvPr>
          </p:nvSpPr>
          <p:spPr>
            <a:xfrm>
              <a:off x="2338" y="1643"/>
              <a:ext cx="1131" cy="1132"/>
            </a:xfrm>
            <a:prstGeom prst="ellipse">
              <a:avLst/>
            </a:prstGeom>
            <a:noFill/>
            <a:ln w="5715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0" name="Oval 43"/>
            <p:cNvSpPr/>
            <p:nvPr>
              <p:custDataLst>
                <p:tags r:id="rId7"/>
              </p:custDataLst>
            </p:nvPr>
          </p:nvSpPr>
          <p:spPr>
            <a:xfrm>
              <a:off x="2476" y="1782"/>
              <a:ext cx="867" cy="867"/>
            </a:xfrm>
            <a:prstGeom prst="ellipse">
              <a:avLst/>
            </a:prstGeom>
            <a:noFill/>
            <a:ln w="5715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1" name="Oval 44"/>
            <p:cNvSpPr/>
            <p:nvPr>
              <p:custDataLst>
                <p:tags r:id="rId8"/>
              </p:custDataLst>
            </p:nvPr>
          </p:nvSpPr>
          <p:spPr>
            <a:xfrm>
              <a:off x="2603" y="1901"/>
              <a:ext cx="616" cy="617"/>
            </a:xfrm>
            <a:prstGeom prst="ellipse">
              <a:avLst/>
            </a:prstGeom>
            <a:noFill/>
            <a:ln w="76200"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2" name="Oval 45"/>
            <p:cNvSpPr/>
            <p:nvPr>
              <p:custDataLst>
                <p:tags r:id="rId9"/>
              </p:custDataLst>
            </p:nvPr>
          </p:nvSpPr>
          <p:spPr>
            <a:xfrm>
              <a:off x="2716" y="2021"/>
              <a:ext cx="387" cy="388"/>
            </a:xfrm>
            <a:prstGeom prst="ellipse">
              <a:avLst/>
            </a:prstGeom>
            <a:noFill/>
            <a:ln>
              <a:solidFill>
                <a:srgbClr val="A6B0DA">
                  <a:alpha val="50195"/>
                </a:srgbClr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88913" y="381000"/>
            <a:ext cx="6670675" cy="3859213"/>
          </a:xfrm>
          <a:noFill/>
          <a:ln>
            <a:miter lim="800000"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700" b="1" dirty="0" smtClean="0">
                <a:latin typeface="Times New Roman" panose="02020603050405020304" pitchFamily="18" charset="0"/>
              </a:rPr>
              <a:t>     </a:t>
            </a:r>
            <a:r>
              <a:rPr lang="en-US" altLang="zh-CN" sz="3700" b="1" dirty="0" smtClean="0">
                <a:latin typeface="Times New Roman" panose="02020603050405020304" pitchFamily="18" charset="0"/>
              </a:rPr>
              <a:t>Watch the video and try to answer these two questions.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700" b="1" dirty="0" smtClean="0">
                <a:latin typeface="Times New Roman" panose="02020603050405020304" pitchFamily="18" charset="0"/>
              </a:rPr>
              <a:t> 1. Is Tony’s family a big    	  	family?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37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700" b="1" dirty="0" smtClean="0">
                <a:latin typeface="Times New Roman" panose="02020603050405020304" pitchFamily="18" charset="0"/>
              </a:rPr>
              <a:t>2. How many cousins does Tony 	have?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700" b="1" dirty="0" smtClean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0242" name="Text Box 5"/>
          <p:cNvSpPr/>
          <p:nvPr>
            <p:custDataLst>
              <p:tags r:id="rId2"/>
            </p:custDataLst>
          </p:nvPr>
        </p:nvSpPr>
        <p:spPr>
          <a:xfrm>
            <a:off x="782638" y="2627313"/>
            <a:ext cx="1944687" cy="6588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3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Yes, it is.</a:t>
            </a:r>
            <a:endParaRPr lang="en-US" altLang="zh-CN" sz="3700" b="1">
              <a:solidFill>
                <a:srgbClr val="FF0000"/>
              </a:solidFill>
            </a:endParaRPr>
          </a:p>
        </p:txBody>
      </p:sp>
      <p:sp>
        <p:nvSpPr>
          <p:cNvPr id="10243" name="Text Box 6"/>
          <p:cNvSpPr/>
          <p:nvPr>
            <p:custDataLst>
              <p:tags r:id="rId3"/>
            </p:custDataLst>
          </p:nvPr>
        </p:nvSpPr>
        <p:spPr>
          <a:xfrm>
            <a:off x="836613" y="4471988"/>
            <a:ext cx="5564187" cy="6588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70546" tIns="35273" rIns="70546" bIns="35273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2400" b="0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3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He has two cousins. / Two.</a:t>
            </a:r>
            <a:endParaRPr lang="en-US" altLang="zh-CN" sz="37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70546" tIns="35273" rIns="70546" bIns="35273" numCol="1" anchor="t" anchorCtr="0" compatLnSpc="1"/>
      <a:lstStyle>
        <a:defPPr marL="265430" marR="0" indent="-265430" algn="l" defTabSz="704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70546" tIns="35273" rIns="70546" bIns="35273" numCol="1" anchor="t" anchorCtr="0" compatLnSpc="1"/>
      <a:lstStyle>
        <a:defPPr marL="265430" marR="0" indent="-265430" algn="l" defTabSz="704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自定义</PresentationFormat>
  <Paragraphs>126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预习检测  “One by one” 说出下列单词的对应词</vt:lpstr>
      <vt:lpstr>PowerPoint 演示文稿</vt:lpstr>
      <vt:lpstr>对话1 A: This / That is … B: Is this / that …? A: Yes, it is.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看看哪一组读的最棒！ Read the dialogue in your groups 评分标准（满分5分） 全员参与  1分 声音洪亮  1分 语音语调  1分 准确无误  1分 站姿端正  1分</vt:lpstr>
      <vt:lpstr>This is a photo of Tony’s family.</vt:lpstr>
      <vt:lpstr>PowerPoint 演示文稿</vt:lpstr>
      <vt:lpstr>PowerPoint 演示文稿</vt:lpstr>
      <vt:lpstr>Homework</vt:lpstr>
      <vt:lpstr>   Watch a video about “Family”    Family is important for us .    We should love our family!</vt:lpstr>
      <vt:lpstr>历届中考题训练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2009-05-21T06:57:00Z</dcterms:created>
  <dcterms:modified xsi:type="dcterms:W3CDTF">2023-01-16T19:53:05Z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C88C5722E6A646349BA4A75D6BF0B5A9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