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359" r:id="rId5"/>
    <p:sldId id="259" r:id="rId6"/>
    <p:sldId id="360" r:id="rId7"/>
    <p:sldId id="361" r:id="rId8"/>
    <p:sldId id="260" r:id="rId9"/>
    <p:sldId id="363" r:id="rId10"/>
    <p:sldId id="265" r:id="rId11"/>
    <p:sldId id="270" r:id="rId12"/>
    <p:sldId id="364" r:id="rId13"/>
    <p:sldId id="365" r:id="rId14"/>
    <p:sldId id="366" r:id="rId15"/>
    <p:sldId id="271" r:id="rId16"/>
    <p:sldId id="272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3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DA893-2857-4900-AFE5-AD49044089F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29156-4D92-443C-8FFF-DFB6FE13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806" y="3305176"/>
            <a:ext cx="7772221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806" y="2180035"/>
            <a:ext cx="7772221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60" y="1200151"/>
            <a:ext cx="405698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62" y="1200151"/>
            <a:ext cx="405817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65" y="1151335"/>
            <a:ext cx="404031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65" y="1631156"/>
            <a:ext cx="404031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40" y="1151335"/>
            <a:ext cx="404150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40" y="1631156"/>
            <a:ext cx="404150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04787"/>
            <a:ext cx="3007910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725" y="204791"/>
            <a:ext cx="5112019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60" y="1076328"/>
            <a:ext cx="300791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24" y="3600451"/>
            <a:ext cx="5487114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24" y="459581"/>
            <a:ext cx="5487114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24" y="4025506"/>
            <a:ext cx="5487114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270" y="205980"/>
            <a:ext cx="2056477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5" y="205980"/>
            <a:ext cx="6058689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iming>
    <p:tnLst>
      <p:par>
        <p:cTn id="1" dur="indefinite" restart="never" nodeType="tmRoot"/>
      </p:par>
    </p:tnLst>
  </p:timing>
  <p:txStyles>
    <p:titleStyle>
      <a:lvl1pPr algn="ctr" defTabSz="685165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895" indent="-213995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2.emf"/><Relationship Id="rId7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4.xml"/><Relationship Id="rId4" Type="http://schemas.openxmlformats.org/officeDocument/2006/relationships/slide" Target="slide2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8.wmf"/><Relationship Id="rId10" Type="http://schemas.openxmlformats.org/officeDocument/2006/relationships/image" Target="../media/image20.e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25.wmf"/><Relationship Id="rId3" Type="http://schemas.openxmlformats.org/officeDocument/2006/relationships/image" Target="../media/image26.png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slide" Target="slide3.xml"/><Relationship Id="rId1" Type="http://schemas.openxmlformats.org/officeDocument/2006/relationships/vmlDrawing" Target="../drawings/vmlDrawing6.v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4" Type="http://schemas.openxmlformats.org/officeDocument/2006/relationships/image" Target="../media/image27.png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2.emf"/><Relationship Id="rId3" Type="http://schemas.openxmlformats.org/officeDocument/2006/relationships/image" Target="../media/image14.e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11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3.e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5.png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青岛版  数学  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五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5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6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7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8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8830" y="445727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矩形 25"/>
          <p:cNvSpPr/>
          <p:nvPr/>
        </p:nvSpPr>
        <p:spPr>
          <a:xfrm>
            <a:off x="473171" y="2283722"/>
            <a:ext cx="7978028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时</a:t>
            </a:r>
          </a:p>
        </p:txBody>
      </p:sp>
      <p:sp>
        <p:nvSpPr>
          <p:cNvPr id="27" name="矩形 26"/>
          <p:cNvSpPr/>
          <p:nvPr/>
        </p:nvSpPr>
        <p:spPr>
          <a:xfrm>
            <a:off x="2044641" y="1009749"/>
            <a:ext cx="6360115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走进军</a:t>
            </a:r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r>
              <a:rPr lang="en-US" altLang="zh-CN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2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</a:t>
            </a:r>
            <a:r>
              <a:rPr lang="zh-CN" altLang="en-US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向与位置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203392" y="1067457"/>
            <a:ext cx="654821" cy="675948"/>
            <a:chOff x="1306635" y="1412469"/>
            <a:chExt cx="654821" cy="675948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0" name="文本框 10"/>
            <p:cNvSpPr txBox="1"/>
            <p:nvPr/>
          </p:nvSpPr>
          <p:spPr>
            <a:xfrm>
              <a:off x="1375370" y="141246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4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440226" y="441981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图片1111_副本_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8013" y="929820"/>
            <a:ext cx="3538538" cy="258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7007073" y="2279987"/>
            <a:ext cx="91797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泉城广场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7114233" y="1308437"/>
            <a:ext cx="75604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大明湖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7654773" y="3197958"/>
            <a:ext cx="6477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千佛山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196261" y="2441912"/>
            <a:ext cx="64889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趵突泉</a:t>
            </a:r>
          </a:p>
        </p:txBody>
      </p:sp>
      <p:sp>
        <p:nvSpPr>
          <p:cNvPr id="10" name="Arc 24"/>
          <p:cNvSpPr/>
          <p:nvPr/>
        </p:nvSpPr>
        <p:spPr bwMode="auto">
          <a:xfrm rot="8567525">
            <a:off x="6715373" y="2395477"/>
            <a:ext cx="385763" cy="323850"/>
          </a:xfrm>
          <a:custGeom>
            <a:avLst/>
            <a:gdLst>
              <a:gd name="T0" fmla="*/ 203333 w 17568"/>
              <a:gd name="T1" fmla="*/ 0 h 20453"/>
              <a:gd name="T2" fmla="*/ 514321 w 17568"/>
              <a:gd name="T3" fmla="*/ 166488 h 20453"/>
              <a:gd name="T4" fmla="*/ 203333 w 17568"/>
              <a:gd name="T5" fmla="*/ 0 h 20453"/>
              <a:gd name="T6" fmla="*/ 514321 w 17568"/>
              <a:gd name="T7" fmla="*/ 166488 h 20453"/>
              <a:gd name="T8" fmla="*/ 0 w 17568"/>
              <a:gd name="T9" fmla="*/ 431800 h 20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68"/>
              <a:gd name="T16" fmla="*/ 0 h 20453"/>
              <a:gd name="T17" fmla="*/ 17568 w 17568"/>
              <a:gd name="T18" fmla="*/ 20453 h 204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68" h="20453" fill="none" extrusionOk="0">
                <a:moveTo>
                  <a:pt x="6945" y="0"/>
                </a:moveTo>
                <a:cubicBezTo>
                  <a:pt x="11224" y="1453"/>
                  <a:pt x="14939" y="4211"/>
                  <a:pt x="17567" y="7886"/>
                </a:cubicBezTo>
              </a:path>
              <a:path w="17568" h="20453" stroke="0" extrusionOk="0">
                <a:moveTo>
                  <a:pt x="6945" y="0"/>
                </a:moveTo>
                <a:cubicBezTo>
                  <a:pt x="11224" y="1453"/>
                  <a:pt x="14939" y="4211"/>
                  <a:pt x="17567" y="7886"/>
                </a:cubicBezTo>
                <a:lnTo>
                  <a:pt x="0" y="20453"/>
                </a:lnTo>
                <a:lnTo>
                  <a:pt x="6945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6780859" y="2279987"/>
            <a:ext cx="707231" cy="971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2" name="Arc 27"/>
          <p:cNvSpPr/>
          <p:nvPr/>
        </p:nvSpPr>
        <p:spPr bwMode="auto">
          <a:xfrm rot="20676021">
            <a:off x="6683228" y="1632286"/>
            <a:ext cx="269081" cy="270272"/>
          </a:xfrm>
          <a:custGeom>
            <a:avLst/>
            <a:gdLst>
              <a:gd name="T0" fmla="*/ 144162 w 17284"/>
              <a:gd name="T1" fmla="*/ 0 h 20453"/>
              <a:gd name="T2" fmla="*/ 358754 w 17284"/>
              <a:gd name="T3" fmla="*/ 132107 h 20453"/>
              <a:gd name="T4" fmla="*/ 144162 w 17284"/>
              <a:gd name="T5" fmla="*/ 0 h 20453"/>
              <a:gd name="T6" fmla="*/ 358754 w 17284"/>
              <a:gd name="T7" fmla="*/ 132107 h 20453"/>
              <a:gd name="T8" fmla="*/ 0 w 17284"/>
              <a:gd name="T9" fmla="*/ 360362 h 20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84"/>
              <a:gd name="T16" fmla="*/ 0 h 20453"/>
              <a:gd name="T17" fmla="*/ 17284 w 17284"/>
              <a:gd name="T18" fmla="*/ 20453 h 204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84" h="20453" fill="none" extrusionOk="0">
                <a:moveTo>
                  <a:pt x="6945" y="0"/>
                </a:moveTo>
                <a:cubicBezTo>
                  <a:pt x="11068" y="1400"/>
                  <a:pt x="14672" y="4013"/>
                  <a:pt x="17283" y="7498"/>
                </a:cubicBezTo>
              </a:path>
              <a:path w="17284" h="20453" stroke="0" extrusionOk="0">
                <a:moveTo>
                  <a:pt x="6945" y="0"/>
                </a:moveTo>
                <a:cubicBezTo>
                  <a:pt x="11068" y="1400"/>
                  <a:pt x="14672" y="4013"/>
                  <a:pt x="17283" y="7498"/>
                </a:cubicBezTo>
                <a:lnTo>
                  <a:pt x="0" y="20453"/>
                </a:lnTo>
                <a:lnTo>
                  <a:pt x="6945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790379" y="1200091"/>
          <a:ext cx="270272" cy="240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r:id="rId4" imgW="228600" imgH="203200" progId="Equation.3">
                  <p:embed/>
                </p:oleObj>
              </mc:Choice>
              <mc:Fallback>
                <p:oleObj r:id="rId4" imgW="2286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0379" y="1200091"/>
                        <a:ext cx="270272" cy="240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29"/>
          <p:cNvSpPr>
            <a:spLocks noChangeShapeType="1"/>
          </p:cNvSpPr>
          <p:nvPr/>
        </p:nvSpPr>
        <p:spPr bwMode="auto">
          <a:xfrm flipH="1">
            <a:off x="6780855" y="1415595"/>
            <a:ext cx="216694" cy="8643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6" name="Oval 19"/>
          <p:cNvSpPr>
            <a:spLocks noChangeArrowheads="1"/>
          </p:cNvSpPr>
          <p:nvPr/>
        </p:nvSpPr>
        <p:spPr bwMode="auto">
          <a:xfrm>
            <a:off x="6952308" y="1383448"/>
            <a:ext cx="108347" cy="108347"/>
          </a:xfrm>
          <a:prstGeom prst="ellipse">
            <a:avLst/>
          </a:prstGeom>
          <a:solidFill>
            <a:srgbClr val="4733D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17" name="Oval 21"/>
          <p:cNvSpPr>
            <a:spLocks noChangeArrowheads="1"/>
          </p:cNvSpPr>
          <p:nvPr/>
        </p:nvSpPr>
        <p:spPr bwMode="auto">
          <a:xfrm>
            <a:off x="7453558" y="3226536"/>
            <a:ext cx="107156" cy="108347"/>
          </a:xfrm>
          <a:prstGeom prst="ellipse">
            <a:avLst/>
          </a:prstGeom>
          <a:solidFill>
            <a:srgbClr val="6744C8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7007073" y="1632286"/>
            <a:ext cx="124182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35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北偏东</a:t>
            </a:r>
            <a:r>
              <a:rPr lang="en-US" altLang="zh-CN" sz="135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15°</a:t>
            </a:r>
            <a:endParaRPr lang="zh-CN" altLang="en-US" sz="135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6304608" y="2928876"/>
            <a:ext cx="1566863" cy="6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35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南偏东</a:t>
            </a:r>
          </a:p>
          <a:p>
            <a:pPr algn="ctr" eaLnBrk="1" hangingPunct="1">
              <a:spcBef>
                <a:spcPct val="50000"/>
              </a:spcBef>
            </a:pPr>
            <a:endParaRPr lang="zh-CN" altLang="en-US" sz="135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6736801" y="2658605"/>
            <a:ext cx="53091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35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35°</a:t>
            </a:r>
            <a:endParaRPr lang="zh-CN" altLang="en-US" sz="135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736291" y="1571826"/>
            <a:ext cx="42575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千佛山在泉城广场南偏东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35°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方向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米处。     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736295" y="812409"/>
            <a:ext cx="42575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ea typeface="楷体" panose="02010609060101010101" pitchFamily="49" charset="-122"/>
              </a:rPr>
              <a:t>）以泉城广场为观测点，千佛山在什么位置？大明湖呢？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736291" y="3993942"/>
            <a:ext cx="6282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趵突泉在泉城广场的西面大约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750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米处。 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36291" y="3542301"/>
            <a:ext cx="4928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70C0"/>
                </a:solidFill>
                <a:ea typeface="楷体" panose="02010609060101010101" pitchFamily="49" charset="-122"/>
              </a:rPr>
              <a:t>趵突泉在泉城广场的什么位置？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736291" y="3090660"/>
            <a:ext cx="3752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ea typeface="楷体" panose="02010609060101010101" pitchFamily="49" charset="-122"/>
              </a:rPr>
              <a:t>）你还能提出什么问题？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736294" y="2331243"/>
            <a:ext cx="41447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大明湖在泉城广场北偏东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15°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方向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16" grpId="0" animBg="1" autoUpdateAnimBg="0"/>
      <p:bldP spid="17" grpId="0" animBg="1" autoUpdateAnimBg="0"/>
      <p:bldP spid="18" grpId="0" autoUpdateAnimBg="0"/>
      <p:bldP spid="19" grpId="0" autoUpdateAnimBg="0"/>
      <p:bldP spid="20" grpId="0" autoUpdateAnimBg="0"/>
      <p:bldP spid="21" grpId="0" autoUpdateAnimBg="0"/>
      <p:bldP spid="23" grpId="0" autoUpdateAnimBg="0"/>
      <p:bldP spid="24" grpId="0" autoUpdateAnimBg="0"/>
      <p:bldP spid="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图片1000_副本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726365" y="1194456"/>
            <a:ext cx="2843212" cy="243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2131302" y="1518306"/>
            <a:ext cx="0" cy="8632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7" name="Group 4"/>
          <p:cNvGrpSpPr/>
          <p:nvPr/>
        </p:nvGrpSpPr>
        <p:grpSpPr bwMode="auto">
          <a:xfrm rot="20825414">
            <a:off x="2076537" y="1788577"/>
            <a:ext cx="485775" cy="539354"/>
            <a:chOff x="0" y="0"/>
            <a:chExt cx="544" cy="589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0" y="0"/>
              <a:ext cx="544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27" y="272"/>
              <a:ext cx="45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10" name="Arc 7"/>
          <p:cNvSpPr/>
          <p:nvPr/>
        </p:nvSpPr>
        <p:spPr bwMode="auto">
          <a:xfrm rot="21371609">
            <a:off x="1969377" y="1895734"/>
            <a:ext cx="381000" cy="264319"/>
          </a:xfrm>
          <a:custGeom>
            <a:avLst/>
            <a:gdLst>
              <a:gd name="T0" fmla="*/ 236874 w 17427"/>
              <a:gd name="T1" fmla="*/ 0 h 20013"/>
              <a:gd name="T2" fmla="*/ 507971 w 17427"/>
              <a:gd name="T3" fmla="*/ 127689 h 20013"/>
              <a:gd name="T4" fmla="*/ 236874 w 17427"/>
              <a:gd name="T5" fmla="*/ 0 h 20013"/>
              <a:gd name="T6" fmla="*/ 507971 w 17427"/>
              <a:gd name="T7" fmla="*/ 127689 h 20013"/>
              <a:gd name="T8" fmla="*/ 0 w 17427"/>
              <a:gd name="T9" fmla="*/ 352425 h 200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27"/>
              <a:gd name="T16" fmla="*/ 0 h 20013"/>
              <a:gd name="T17" fmla="*/ 17427 w 17427"/>
              <a:gd name="T18" fmla="*/ 20013 h 200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27" h="20013" fill="none" extrusionOk="0">
                <a:moveTo>
                  <a:pt x="8126" y="0"/>
                </a:moveTo>
                <a:cubicBezTo>
                  <a:pt x="11839" y="1507"/>
                  <a:pt x="15059" y="4018"/>
                  <a:pt x="17426" y="7251"/>
                </a:cubicBezTo>
              </a:path>
              <a:path w="17427" h="20013" stroke="0" extrusionOk="0">
                <a:moveTo>
                  <a:pt x="8126" y="0"/>
                </a:moveTo>
                <a:cubicBezTo>
                  <a:pt x="11839" y="1507"/>
                  <a:pt x="15059" y="4018"/>
                  <a:pt x="17426" y="7251"/>
                </a:cubicBezTo>
                <a:lnTo>
                  <a:pt x="0" y="20013"/>
                </a:lnTo>
                <a:lnTo>
                  <a:pt x="8126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2184880" y="1680229"/>
          <a:ext cx="270272" cy="227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r:id="rId4" imgW="241300" imgH="203200" progId="Equation.3">
                  <p:embed/>
                </p:oleObj>
              </mc:Choice>
              <mc:Fallback>
                <p:oleObj r:id="rId4" imgW="2413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880" y="1680229"/>
                        <a:ext cx="270272" cy="227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158562" y="1571881"/>
            <a:ext cx="70127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350" b="1">
                <a:solidFill>
                  <a:srgbClr val="FF0000"/>
                </a:solidFill>
                <a:ea typeface="楷体" panose="02010609060101010101" pitchFamily="49" charset="-122"/>
              </a:rPr>
              <a:t>大门</a:t>
            </a:r>
          </a:p>
        </p:txBody>
      </p:sp>
      <p:sp>
        <p:nvSpPr>
          <p:cNvPr id="13" name="Arc 11"/>
          <p:cNvSpPr/>
          <p:nvPr/>
        </p:nvSpPr>
        <p:spPr bwMode="auto">
          <a:xfrm rot="18326398">
            <a:off x="1765783" y="1990983"/>
            <a:ext cx="481013" cy="290513"/>
          </a:xfrm>
          <a:custGeom>
            <a:avLst/>
            <a:gdLst>
              <a:gd name="T0" fmla="*/ 378486 w 19270"/>
              <a:gd name="T1" fmla="*/ 0 h 18364"/>
              <a:gd name="T2" fmla="*/ 641350 w 19270"/>
              <a:gd name="T3" fmla="*/ 181504 h 18364"/>
              <a:gd name="T4" fmla="*/ 378486 w 19270"/>
              <a:gd name="T5" fmla="*/ 0 h 18364"/>
              <a:gd name="T6" fmla="*/ 641350 w 19270"/>
              <a:gd name="T7" fmla="*/ 181504 h 18364"/>
              <a:gd name="T8" fmla="*/ 0 w 19270"/>
              <a:gd name="T9" fmla="*/ 387350 h 18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70"/>
              <a:gd name="T16" fmla="*/ 0 h 18364"/>
              <a:gd name="T17" fmla="*/ 19270 w 19270"/>
              <a:gd name="T18" fmla="*/ 18364 h 183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70" h="18364" fill="none" extrusionOk="0">
                <a:moveTo>
                  <a:pt x="11372" y="0"/>
                </a:moveTo>
                <a:cubicBezTo>
                  <a:pt x="14745" y="2089"/>
                  <a:pt x="17477" y="5066"/>
                  <a:pt x="19270" y="8605"/>
                </a:cubicBezTo>
              </a:path>
              <a:path w="19270" h="18364" stroke="0" extrusionOk="0">
                <a:moveTo>
                  <a:pt x="11372" y="0"/>
                </a:moveTo>
                <a:cubicBezTo>
                  <a:pt x="14745" y="2089"/>
                  <a:pt x="17477" y="5066"/>
                  <a:pt x="19270" y="8605"/>
                </a:cubicBezTo>
                <a:lnTo>
                  <a:pt x="0" y="18364"/>
                </a:lnTo>
                <a:lnTo>
                  <a:pt x="11372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1861033" y="1625461"/>
          <a:ext cx="295275" cy="24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r:id="rId6" imgW="241300" imgH="203200" progId="Equation.3">
                  <p:embed/>
                </p:oleObj>
              </mc:Choice>
              <mc:Fallback>
                <p:oleObj r:id="rId6" imgW="2413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1033" y="1625461"/>
                        <a:ext cx="295275" cy="248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3"/>
          <p:cNvGrpSpPr/>
          <p:nvPr/>
        </p:nvGrpSpPr>
        <p:grpSpPr bwMode="auto">
          <a:xfrm rot="17073344">
            <a:off x="1651481" y="1787385"/>
            <a:ext cx="539354" cy="541734"/>
            <a:chOff x="0" y="0"/>
            <a:chExt cx="544" cy="589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0" y="0"/>
              <a:ext cx="544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27" y="272"/>
              <a:ext cx="45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456342" y="1567119"/>
            <a:ext cx="75485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350" b="1">
                <a:solidFill>
                  <a:srgbClr val="FF0000"/>
                </a:solidFill>
                <a:ea typeface="楷体" panose="02010609060101010101" pitchFamily="49" charset="-122"/>
              </a:rPr>
              <a:t>图书馆</a:t>
            </a:r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>
            <a:off x="2101539" y="2381508"/>
            <a:ext cx="53579" cy="5357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2393239" y="2626777"/>
            <a:ext cx="53578" cy="5357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21" name="Oval 27"/>
          <p:cNvSpPr>
            <a:spLocks noChangeArrowheads="1"/>
          </p:cNvSpPr>
          <p:nvPr/>
        </p:nvSpPr>
        <p:spPr bwMode="auto">
          <a:xfrm>
            <a:off x="1295483" y="3195896"/>
            <a:ext cx="53578" cy="5357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2473014" y="1719521"/>
            <a:ext cx="53579" cy="5357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1713396" y="1730235"/>
            <a:ext cx="53579" cy="5357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24" name="Rectangle 40"/>
          <p:cNvSpPr>
            <a:spLocks noChangeArrowheads="1"/>
          </p:cNvSpPr>
          <p:nvPr/>
        </p:nvSpPr>
        <p:spPr bwMode="auto">
          <a:xfrm>
            <a:off x="4180606" y="1064078"/>
            <a:ext cx="2808685" cy="23229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>
              <a:ea typeface="楷体" panose="02010609060101010101" pitchFamily="49" charset="-122"/>
            </a:endParaRP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3782120" y="834344"/>
            <a:ext cx="4687153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）大门在教学楼的北偏西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30°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米处；图书馆在教学楼北偏东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30°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米处。请在图上标出大门和图书馆的位置。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）实验楼在教学楼的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 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方向上，距教学楼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米处。</a:t>
            </a:r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616858" y="3879490"/>
            <a:ext cx="82490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）科技楼在教学楼的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 _____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方向上，距教学楼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米处。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502321" y="2894786"/>
            <a:ext cx="540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ea typeface="楷体" panose="02010609060101010101" pitchFamily="49" charset="-122"/>
              </a:rPr>
              <a:t>南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7176036" y="2894786"/>
            <a:ext cx="540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ea typeface="楷体" panose="02010609060101010101" pitchFamily="49" charset="-122"/>
              </a:rPr>
              <a:t>东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828039" y="3323768"/>
            <a:ext cx="595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3436703" y="3860201"/>
            <a:ext cx="589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ea typeface="楷体" panose="02010609060101010101" pitchFamily="49" charset="-122"/>
              </a:rPr>
              <a:t>南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4197857" y="3860201"/>
            <a:ext cx="589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ea typeface="楷体" panose="02010609060101010101" pitchFamily="49" charset="-122"/>
              </a:rPr>
              <a:t>西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946144" y="3886139"/>
          <a:ext cx="456580" cy="302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r:id="rId7" imgW="330200" imgH="254000" progId="Equation.3">
                  <p:embed/>
                </p:oleObj>
              </mc:Choice>
              <mc:Fallback>
                <p:oleObj r:id="rId7" imgW="330200" imgH="2540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144" y="3886139"/>
                        <a:ext cx="456580" cy="302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7422040" y="3860201"/>
            <a:ext cx="5890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300</a:t>
            </a:r>
          </a:p>
        </p:txBody>
      </p: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619212" y="1139685"/>
            <a:ext cx="1133475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36" name="Text Box 42"/>
          <p:cNvSpPr txBox="1">
            <a:spLocks noChangeArrowheads="1"/>
          </p:cNvSpPr>
          <p:nvPr/>
        </p:nvSpPr>
        <p:spPr bwMode="auto">
          <a:xfrm>
            <a:off x="681663" y="538460"/>
            <a:ext cx="18538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填一填。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7848517" y="2931790"/>
          <a:ext cx="374526" cy="315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r:id="rId9" imgW="304800" imgH="254000" progId="Equation.3">
                  <p:embed/>
                </p:oleObj>
              </mc:Choice>
              <mc:Fallback>
                <p:oleObj r:id="rId9" imgW="304800" imgH="2540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517" y="2931790"/>
                        <a:ext cx="374526" cy="315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8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1654377" y="2552727"/>
            <a:ext cx="70247" cy="7024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09146" y="2601540"/>
            <a:ext cx="1052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721177" y="2557489"/>
            <a:ext cx="80963" cy="80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790229" y="1771674"/>
            <a:ext cx="917972" cy="8108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685580" y="1718098"/>
            <a:ext cx="80963" cy="80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761780" y="1771674"/>
            <a:ext cx="194429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679880" y="1718098"/>
            <a:ext cx="80963" cy="80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759649" y="1775249"/>
            <a:ext cx="1188244" cy="8108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6894317" y="2528914"/>
            <a:ext cx="80963" cy="80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601990" y="2258640"/>
            <a:ext cx="113466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35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向东走</a:t>
            </a:r>
            <a:r>
              <a:rPr lang="en-US" altLang="zh-CN" sz="135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300m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 rot="2056832">
            <a:off x="5706070" y="1862735"/>
            <a:ext cx="15656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35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南偏东</a:t>
            </a:r>
            <a:r>
              <a:rPr lang="en-US" altLang="zh-CN" sz="135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50°450m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 rot="19193291">
            <a:off x="2614021" y="1813919"/>
            <a:ext cx="222765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35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北偏东</a:t>
            </a:r>
            <a:r>
              <a:rPr lang="en-US" altLang="zh-CN" sz="135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50°320m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032051" y="1502593"/>
            <a:ext cx="15120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35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向东走</a:t>
            </a:r>
            <a:r>
              <a:rPr lang="en-US" altLang="zh-CN" sz="135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600m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31714" y="2582493"/>
            <a:ext cx="9179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>
                <a:ea typeface="楷体" panose="02010609060101010101" pitchFamily="49" charset="-122"/>
              </a:rPr>
              <a:t>学校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519958" y="2582493"/>
            <a:ext cx="9179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>
                <a:ea typeface="楷体" panose="02010609060101010101" pitchFamily="49" charset="-122"/>
              </a:rPr>
              <a:t>书店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459361" y="1366864"/>
            <a:ext cx="9179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>
                <a:ea typeface="楷体" panose="02010609060101010101" pitchFamily="49" charset="-122"/>
              </a:rPr>
              <a:t>电厂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350073" y="1351385"/>
            <a:ext cx="9179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>
                <a:ea typeface="楷体" panose="02010609060101010101" pitchFamily="49" charset="-122"/>
              </a:rPr>
              <a:t>公园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6570464" y="2744418"/>
            <a:ext cx="9179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>
                <a:ea typeface="楷体" panose="02010609060101010101" pitchFamily="49" charset="-122"/>
              </a:rPr>
              <a:t>少年宫</a:t>
            </a: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V="1">
            <a:off x="7271742" y="1375198"/>
            <a:ext cx="0" cy="4321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7271747" y="1447827"/>
            <a:ext cx="26908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>
                <a:ea typeface="楷体" panose="02010609060101010101" pitchFamily="49" charset="-122"/>
              </a:rPr>
              <a:t>北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768798" y="1810967"/>
            <a:ext cx="0" cy="75604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5709642" y="1780011"/>
            <a:ext cx="0" cy="75604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aphicFrame>
        <p:nvGraphicFramePr>
          <p:cNvPr id="27" name="Object 24"/>
          <p:cNvGraphicFramePr>
            <a:graphicFrameLocks noChangeAspect="1"/>
          </p:cNvGraphicFramePr>
          <p:nvPr/>
        </p:nvGraphicFramePr>
        <p:xfrm>
          <a:off x="2843809" y="2096718"/>
          <a:ext cx="302419" cy="254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r:id="rId3" imgW="241300" imgH="203200" progId="Equation.3">
                  <p:embed/>
                </p:oleObj>
              </mc:Choice>
              <mc:Fallback>
                <p:oleObj r:id="rId3" imgW="241300" imgH="203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9" y="2096718"/>
                        <a:ext cx="302419" cy="254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5"/>
          <p:cNvGraphicFramePr>
            <a:graphicFrameLocks noChangeAspect="1"/>
          </p:cNvGraphicFramePr>
          <p:nvPr/>
        </p:nvGraphicFramePr>
        <p:xfrm>
          <a:off x="5759648" y="1938364"/>
          <a:ext cx="32385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r:id="rId5" imgW="241300" imgH="203200" progId="Equation.3">
                  <p:embed/>
                </p:oleObj>
              </mc:Choice>
              <mc:Fallback>
                <p:oleObj r:id="rId5" imgW="241300" imgH="203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648" y="1938364"/>
                        <a:ext cx="323850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Arc 26"/>
          <p:cNvSpPr/>
          <p:nvPr/>
        </p:nvSpPr>
        <p:spPr bwMode="auto">
          <a:xfrm rot="7547859">
            <a:off x="5498308" y="1482950"/>
            <a:ext cx="648890" cy="500063"/>
          </a:xfrm>
          <a:custGeom>
            <a:avLst/>
            <a:gdLst>
              <a:gd name="T0" fmla="*/ 519843 w 17284"/>
              <a:gd name="T1" fmla="*/ -35 h 18939"/>
              <a:gd name="T2" fmla="*/ 865137 w 17284"/>
              <a:gd name="T3" fmla="*/ 210668 h 18939"/>
              <a:gd name="T4" fmla="*/ 519843 w 17284"/>
              <a:gd name="T5" fmla="*/ -35 h 18939"/>
              <a:gd name="T6" fmla="*/ 865137 w 17284"/>
              <a:gd name="T7" fmla="*/ 210668 h 18939"/>
              <a:gd name="T8" fmla="*/ 0 w 17284"/>
              <a:gd name="T9" fmla="*/ 666750 h 189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84"/>
              <a:gd name="T16" fmla="*/ 0 h 18939"/>
              <a:gd name="T17" fmla="*/ 17284 w 17284"/>
              <a:gd name="T18" fmla="*/ 18939 h 189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84" h="18939" fill="none" extrusionOk="0">
                <a:moveTo>
                  <a:pt x="10385" y="-1"/>
                </a:moveTo>
                <a:cubicBezTo>
                  <a:pt x="13085" y="1479"/>
                  <a:pt x="15437" y="3520"/>
                  <a:pt x="17283" y="5984"/>
                </a:cubicBezTo>
              </a:path>
              <a:path w="17284" h="18939" stroke="0" extrusionOk="0">
                <a:moveTo>
                  <a:pt x="10385" y="-1"/>
                </a:moveTo>
                <a:cubicBezTo>
                  <a:pt x="13085" y="1479"/>
                  <a:pt x="15437" y="3520"/>
                  <a:pt x="17283" y="5984"/>
                </a:cubicBezTo>
                <a:lnTo>
                  <a:pt x="0" y="18939"/>
                </a:lnTo>
                <a:lnTo>
                  <a:pt x="10385" y="-1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0" name="Arc 27"/>
          <p:cNvSpPr/>
          <p:nvPr/>
        </p:nvSpPr>
        <p:spPr bwMode="auto">
          <a:xfrm>
            <a:off x="2624736" y="2312218"/>
            <a:ext cx="363141" cy="323850"/>
          </a:xfrm>
          <a:custGeom>
            <a:avLst/>
            <a:gdLst>
              <a:gd name="T0" fmla="*/ 202449 w 16610"/>
              <a:gd name="T1" fmla="*/ 0 h 20453"/>
              <a:gd name="T2" fmla="*/ 484188 w 16610"/>
              <a:gd name="T3" fmla="*/ 140267 h 20453"/>
              <a:gd name="T4" fmla="*/ 202449 w 16610"/>
              <a:gd name="T5" fmla="*/ 0 h 20453"/>
              <a:gd name="T6" fmla="*/ 484188 w 16610"/>
              <a:gd name="T7" fmla="*/ 140267 h 20453"/>
              <a:gd name="T8" fmla="*/ 0 w 16610"/>
              <a:gd name="T9" fmla="*/ 431800 h 20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10"/>
              <a:gd name="T16" fmla="*/ 0 h 20453"/>
              <a:gd name="T17" fmla="*/ 16610 w 16610"/>
              <a:gd name="T18" fmla="*/ 20453 h 204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10" h="20453" fill="none" extrusionOk="0">
                <a:moveTo>
                  <a:pt x="6945" y="0"/>
                </a:moveTo>
                <a:cubicBezTo>
                  <a:pt x="10718" y="1281"/>
                  <a:pt x="14063" y="3581"/>
                  <a:pt x="16610" y="6644"/>
                </a:cubicBezTo>
              </a:path>
              <a:path w="16610" h="20453" stroke="0" extrusionOk="0">
                <a:moveTo>
                  <a:pt x="6945" y="0"/>
                </a:moveTo>
                <a:cubicBezTo>
                  <a:pt x="10718" y="1281"/>
                  <a:pt x="14063" y="3581"/>
                  <a:pt x="16610" y="6644"/>
                </a:cubicBezTo>
                <a:lnTo>
                  <a:pt x="0" y="20453"/>
                </a:lnTo>
                <a:lnTo>
                  <a:pt x="6945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89347" y="758529"/>
            <a:ext cx="5940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说一说张平从学校到少年宫的行走路线。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459962" y="2954684"/>
            <a:ext cx="843279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行走路线：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张平从学校出发向东走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300m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到达书店，然后再沿着北偏东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50°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320m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到达电厂，再向东走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600m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到达公园，最后再沿着南偏东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50°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450m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到达少年宫。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644977" y="3828428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r:id="rId7" imgW="114300" imgH="215900" progId="Equation.3">
                  <p:embed/>
                </p:oleObj>
              </mc:Choice>
              <mc:Fallback>
                <p:oleObj r:id="rId7" imgW="114300" imgH="2159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977" y="3828428"/>
                        <a:ext cx="857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7" grpId="0" animBg="1" autoUpdateAnimBg="0"/>
      <p:bldP spid="7" grpId="1" animBg="1" autoUpdateAnimBg="0"/>
      <p:bldP spid="9" grpId="0" animBg="1" autoUpdateAnimBg="0"/>
      <p:bldP spid="9" grpId="1" animBg="1" autoUpdateAnimBg="0"/>
      <p:bldP spid="11" grpId="0" animBg="1" autoUpdateAnimBg="0"/>
      <p:bldP spid="11" grpId="1" animBg="1" autoUpdateAnimBg="0"/>
      <p:bldP spid="13" grpId="0" animBg="1" autoUpdateAnimBg="0"/>
      <p:bldP spid="13" grpId="1" animBg="1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19" grpId="1" autoUpdateAnimBg="0"/>
      <p:bldP spid="20" grpId="0" autoUpdateAnimBg="0"/>
      <p:bldP spid="20" grpId="1" autoUpdateAnimBg="0"/>
      <p:bldP spid="21" grpId="0" autoUpdateAnimBg="0"/>
      <p:bldP spid="21" grpId="1" autoUpdateAnimBg="0"/>
      <p:bldP spid="22" grpId="0" autoUpdateAnimBg="0"/>
      <p:bldP spid="24" grpId="0" autoUpdateAnimBg="0"/>
      <p:bldP spid="3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2714" y="2517609"/>
            <a:ext cx="4050506" cy="183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09140" y="2236622"/>
            <a:ext cx="1278731" cy="2437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560471" y="8207606"/>
            <a:ext cx="51197" cy="47625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</a:ln>
        </p:spPr>
        <p:txBody>
          <a:bodyPr wrap="none" lIns="67500" tIns="35100" rIns="67500" bIns="35100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 flipH="1">
            <a:off x="4038980" y="2518800"/>
            <a:ext cx="53579" cy="53579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9" name="Arc 9"/>
          <p:cNvSpPr/>
          <p:nvPr/>
        </p:nvSpPr>
        <p:spPr bwMode="auto">
          <a:xfrm rot="17581071">
            <a:off x="4154471" y="2862891"/>
            <a:ext cx="747713" cy="676275"/>
          </a:xfrm>
          <a:custGeom>
            <a:avLst/>
            <a:gdLst>
              <a:gd name="T0" fmla="*/ 728151 w 19201"/>
              <a:gd name="T1" fmla="*/ -55 h 16428"/>
              <a:gd name="T2" fmla="*/ 996950 w 19201"/>
              <a:gd name="T3" fmla="*/ 358638 h 16428"/>
              <a:gd name="T4" fmla="*/ 728151 w 19201"/>
              <a:gd name="T5" fmla="*/ -55 h 16428"/>
              <a:gd name="T6" fmla="*/ 996950 w 19201"/>
              <a:gd name="T7" fmla="*/ 358638 h 16428"/>
              <a:gd name="T8" fmla="*/ 0 w 19201"/>
              <a:gd name="T9" fmla="*/ 901700 h 164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01"/>
              <a:gd name="T16" fmla="*/ 0 h 16428"/>
              <a:gd name="T17" fmla="*/ 19201 w 19201"/>
              <a:gd name="T18" fmla="*/ 16428 h 164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01" h="16428" fill="none" extrusionOk="0">
                <a:moveTo>
                  <a:pt x="14024" y="-1"/>
                </a:moveTo>
                <a:cubicBezTo>
                  <a:pt x="16157" y="1821"/>
                  <a:pt x="17916" y="4041"/>
                  <a:pt x="19201" y="6534"/>
                </a:cubicBezTo>
              </a:path>
              <a:path w="19201" h="16428" stroke="0" extrusionOk="0">
                <a:moveTo>
                  <a:pt x="14024" y="-1"/>
                </a:moveTo>
                <a:cubicBezTo>
                  <a:pt x="16157" y="1821"/>
                  <a:pt x="17916" y="4041"/>
                  <a:pt x="19201" y="6534"/>
                </a:cubicBezTo>
                <a:lnTo>
                  <a:pt x="0" y="16428"/>
                </a:lnTo>
                <a:lnTo>
                  <a:pt x="14024" y="-1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10" name="Group 10"/>
          <p:cNvGrpSpPr/>
          <p:nvPr/>
        </p:nvGrpSpPr>
        <p:grpSpPr bwMode="auto">
          <a:xfrm rot="14405244">
            <a:off x="866556" y="1043019"/>
            <a:ext cx="5237560" cy="323850"/>
            <a:chOff x="0" y="0"/>
            <a:chExt cx="5664" cy="632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0" y="8"/>
              <a:ext cx="5664" cy="624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  <a:miter lim="800000"/>
            </a:ln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grpSp>
          <p:nvGrpSpPr>
            <p:cNvPr id="12" name="Group 12"/>
            <p:cNvGrpSpPr/>
            <p:nvPr/>
          </p:nvGrpSpPr>
          <p:grpSpPr bwMode="auto">
            <a:xfrm>
              <a:off x="121" y="8"/>
              <a:ext cx="5441" cy="249"/>
              <a:chOff x="0" y="0"/>
              <a:chExt cx="5441" cy="249"/>
            </a:xfrm>
          </p:grpSpPr>
          <p:sp>
            <p:nvSpPr>
              <p:cNvPr id="38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" name="Line 14"/>
              <p:cNvSpPr>
                <a:spLocks noChangeShapeType="1"/>
              </p:cNvSpPr>
              <p:nvPr/>
            </p:nvSpPr>
            <p:spPr bwMode="auto">
              <a:xfrm>
                <a:off x="453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" name="Line 15"/>
              <p:cNvSpPr>
                <a:spLocks noChangeShapeType="1"/>
              </p:cNvSpPr>
              <p:nvPr/>
            </p:nvSpPr>
            <p:spPr bwMode="auto">
              <a:xfrm>
                <a:off x="906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" name="Line 16"/>
              <p:cNvSpPr>
                <a:spLocks noChangeShapeType="1"/>
              </p:cNvSpPr>
              <p:nvPr/>
            </p:nvSpPr>
            <p:spPr bwMode="auto">
              <a:xfrm>
                <a:off x="1360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2" name="Line 17"/>
              <p:cNvSpPr>
                <a:spLocks noChangeShapeType="1"/>
              </p:cNvSpPr>
              <p:nvPr/>
            </p:nvSpPr>
            <p:spPr bwMode="auto">
              <a:xfrm>
                <a:off x="1813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>
                <a:off x="2267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>
                <a:off x="2720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>
                <a:off x="3173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>
                <a:off x="3627" y="0"/>
                <a:ext cx="0" cy="24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>
                <a:off x="4080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>
                <a:off x="4534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>
                <a:off x="4987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" name="Line 25"/>
              <p:cNvSpPr>
                <a:spLocks noChangeShapeType="1"/>
              </p:cNvSpPr>
              <p:nvPr/>
            </p:nvSpPr>
            <p:spPr bwMode="auto">
              <a:xfrm>
                <a:off x="4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1" name="Line 26"/>
              <p:cNvSpPr>
                <a:spLocks noChangeShapeType="1"/>
              </p:cNvSpPr>
              <p:nvPr/>
            </p:nvSpPr>
            <p:spPr bwMode="auto">
              <a:xfrm>
                <a:off x="18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2" name="Line 27"/>
              <p:cNvSpPr>
                <a:spLocks noChangeShapeType="1"/>
              </p:cNvSpPr>
              <p:nvPr/>
            </p:nvSpPr>
            <p:spPr bwMode="auto">
              <a:xfrm>
                <a:off x="90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3" name="Line 28"/>
              <p:cNvSpPr>
                <a:spLocks noChangeShapeType="1"/>
              </p:cNvSpPr>
              <p:nvPr/>
            </p:nvSpPr>
            <p:spPr bwMode="auto">
              <a:xfrm>
                <a:off x="13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4" name="Line 29"/>
              <p:cNvSpPr>
                <a:spLocks noChangeShapeType="1"/>
              </p:cNvSpPr>
              <p:nvPr/>
            </p:nvSpPr>
            <p:spPr bwMode="auto">
              <a:xfrm>
                <a:off x="27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5" name="Line 30"/>
              <p:cNvSpPr>
                <a:spLocks noChangeShapeType="1"/>
              </p:cNvSpPr>
              <p:nvPr/>
            </p:nvSpPr>
            <p:spPr bwMode="auto">
              <a:xfrm>
                <a:off x="36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6" name="Line 31"/>
              <p:cNvSpPr>
                <a:spLocks noChangeShapeType="1"/>
              </p:cNvSpPr>
              <p:nvPr/>
            </p:nvSpPr>
            <p:spPr bwMode="auto">
              <a:xfrm>
                <a:off x="31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40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226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9" name="Line 34"/>
              <p:cNvSpPr>
                <a:spLocks noChangeShapeType="1"/>
              </p:cNvSpPr>
              <p:nvPr/>
            </p:nvSpPr>
            <p:spPr bwMode="auto">
              <a:xfrm>
                <a:off x="5441" y="0"/>
                <a:ext cx="0" cy="2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0" name="Line 35"/>
              <p:cNvSpPr>
                <a:spLocks noChangeShapeType="1"/>
              </p:cNvSpPr>
              <p:nvPr/>
            </p:nvSpPr>
            <p:spPr bwMode="auto">
              <a:xfrm>
                <a:off x="50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1" name="Line 36"/>
              <p:cNvSpPr>
                <a:spLocks noChangeShapeType="1"/>
              </p:cNvSpPr>
              <p:nvPr/>
            </p:nvSpPr>
            <p:spPr bwMode="auto">
              <a:xfrm>
                <a:off x="63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2" name="Line 37"/>
              <p:cNvSpPr>
                <a:spLocks noChangeShapeType="1"/>
              </p:cNvSpPr>
              <p:nvPr/>
            </p:nvSpPr>
            <p:spPr bwMode="auto">
              <a:xfrm>
                <a:off x="54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3" name="Line 38"/>
              <p:cNvSpPr>
                <a:spLocks noChangeShapeType="1"/>
              </p:cNvSpPr>
              <p:nvPr/>
            </p:nvSpPr>
            <p:spPr bwMode="auto">
              <a:xfrm>
                <a:off x="59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4" name="Line 39"/>
              <p:cNvSpPr>
                <a:spLocks noChangeShapeType="1"/>
              </p:cNvSpPr>
              <p:nvPr/>
            </p:nvSpPr>
            <p:spPr bwMode="auto">
              <a:xfrm>
                <a:off x="72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5" name="Line 40"/>
              <p:cNvSpPr>
                <a:spLocks noChangeShapeType="1"/>
              </p:cNvSpPr>
              <p:nvPr/>
            </p:nvSpPr>
            <p:spPr bwMode="auto">
              <a:xfrm>
                <a:off x="819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6" name="Line 41"/>
              <p:cNvSpPr>
                <a:spLocks noChangeShapeType="1"/>
              </p:cNvSpPr>
              <p:nvPr/>
            </p:nvSpPr>
            <p:spPr bwMode="auto">
              <a:xfrm>
                <a:off x="77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7" name="Line 42"/>
              <p:cNvSpPr>
                <a:spLocks noChangeShapeType="1"/>
              </p:cNvSpPr>
              <p:nvPr/>
            </p:nvSpPr>
            <p:spPr bwMode="auto">
              <a:xfrm>
                <a:off x="86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8" name="Line 43"/>
              <p:cNvSpPr>
                <a:spLocks noChangeShapeType="1"/>
              </p:cNvSpPr>
              <p:nvPr/>
            </p:nvSpPr>
            <p:spPr bwMode="auto">
              <a:xfrm>
                <a:off x="683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69" name="Line 44"/>
              <p:cNvSpPr>
                <a:spLocks noChangeShapeType="1"/>
              </p:cNvSpPr>
              <p:nvPr/>
            </p:nvSpPr>
            <p:spPr bwMode="auto">
              <a:xfrm>
                <a:off x="95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0" name="Line 45"/>
              <p:cNvSpPr>
                <a:spLocks noChangeShapeType="1"/>
              </p:cNvSpPr>
              <p:nvPr/>
            </p:nvSpPr>
            <p:spPr bwMode="auto">
              <a:xfrm>
                <a:off x="108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1" name="Line 46"/>
              <p:cNvSpPr>
                <a:spLocks noChangeShapeType="1"/>
              </p:cNvSpPr>
              <p:nvPr/>
            </p:nvSpPr>
            <p:spPr bwMode="auto">
              <a:xfrm>
                <a:off x="996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2" name="Line 47"/>
              <p:cNvSpPr>
                <a:spLocks noChangeShapeType="1"/>
              </p:cNvSpPr>
              <p:nvPr/>
            </p:nvSpPr>
            <p:spPr bwMode="auto">
              <a:xfrm>
                <a:off x="104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3" name="Line 48"/>
              <p:cNvSpPr>
                <a:spLocks noChangeShapeType="1"/>
              </p:cNvSpPr>
              <p:nvPr/>
            </p:nvSpPr>
            <p:spPr bwMode="auto">
              <a:xfrm>
                <a:off x="117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4" name="Line 49"/>
              <p:cNvSpPr>
                <a:spLocks noChangeShapeType="1"/>
              </p:cNvSpPr>
              <p:nvPr/>
            </p:nvSpPr>
            <p:spPr bwMode="auto">
              <a:xfrm>
                <a:off x="1269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5" name="Line 50"/>
              <p:cNvSpPr>
                <a:spLocks noChangeShapeType="1"/>
              </p:cNvSpPr>
              <p:nvPr/>
            </p:nvSpPr>
            <p:spPr bwMode="auto">
              <a:xfrm>
                <a:off x="1223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6" name="Line 51"/>
              <p:cNvSpPr>
                <a:spLocks noChangeShapeType="1"/>
              </p:cNvSpPr>
              <p:nvPr/>
            </p:nvSpPr>
            <p:spPr bwMode="auto">
              <a:xfrm>
                <a:off x="131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7" name="Line 52"/>
              <p:cNvSpPr>
                <a:spLocks noChangeShapeType="1"/>
              </p:cNvSpPr>
              <p:nvPr/>
            </p:nvSpPr>
            <p:spPr bwMode="auto">
              <a:xfrm>
                <a:off x="1133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8" name="Line 53"/>
              <p:cNvSpPr>
                <a:spLocks noChangeShapeType="1"/>
              </p:cNvSpPr>
              <p:nvPr/>
            </p:nvSpPr>
            <p:spPr bwMode="auto">
              <a:xfrm>
                <a:off x="140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9" name="Line 54"/>
              <p:cNvSpPr>
                <a:spLocks noChangeShapeType="1"/>
              </p:cNvSpPr>
              <p:nvPr/>
            </p:nvSpPr>
            <p:spPr bwMode="auto">
              <a:xfrm>
                <a:off x="154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0" name="Line 55"/>
              <p:cNvSpPr>
                <a:spLocks noChangeShapeType="1"/>
              </p:cNvSpPr>
              <p:nvPr/>
            </p:nvSpPr>
            <p:spPr bwMode="auto">
              <a:xfrm>
                <a:off x="1450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1" name="Line 56"/>
              <p:cNvSpPr>
                <a:spLocks noChangeShapeType="1"/>
              </p:cNvSpPr>
              <p:nvPr/>
            </p:nvSpPr>
            <p:spPr bwMode="auto">
              <a:xfrm>
                <a:off x="149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2" name="Line 57"/>
              <p:cNvSpPr>
                <a:spLocks noChangeShapeType="1"/>
              </p:cNvSpPr>
              <p:nvPr/>
            </p:nvSpPr>
            <p:spPr bwMode="auto">
              <a:xfrm>
                <a:off x="163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3" name="Line 58"/>
              <p:cNvSpPr>
                <a:spLocks noChangeShapeType="1"/>
              </p:cNvSpPr>
              <p:nvPr/>
            </p:nvSpPr>
            <p:spPr bwMode="auto">
              <a:xfrm>
                <a:off x="172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4" name="Line 59"/>
              <p:cNvSpPr>
                <a:spLocks noChangeShapeType="1"/>
              </p:cNvSpPr>
              <p:nvPr/>
            </p:nvSpPr>
            <p:spPr bwMode="auto">
              <a:xfrm>
                <a:off x="167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5" name="Line 60"/>
              <p:cNvSpPr>
                <a:spLocks noChangeShapeType="1"/>
              </p:cNvSpPr>
              <p:nvPr/>
            </p:nvSpPr>
            <p:spPr bwMode="auto">
              <a:xfrm>
                <a:off x="176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6" name="Line 61"/>
              <p:cNvSpPr>
                <a:spLocks noChangeShapeType="1"/>
              </p:cNvSpPr>
              <p:nvPr/>
            </p:nvSpPr>
            <p:spPr bwMode="auto">
              <a:xfrm>
                <a:off x="1586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7" name="Line 62"/>
              <p:cNvSpPr>
                <a:spLocks noChangeShapeType="1"/>
              </p:cNvSpPr>
              <p:nvPr/>
            </p:nvSpPr>
            <p:spPr bwMode="auto">
              <a:xfrm>
                <a:off x="185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8" name="Line 63"/>
              <p:cNvSpPr>
                <a:spLocks noChangeShapeType="1"/>
              </p:cNvSpPr>
              <p:nvPr/>
            </p:nvSpPr>
            <p:spPr bwMode="auto">
              <a:xfrm>
                <a:off x="199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89" name="Line 64"/>
              <p:cNvSpPr>
                <a:spLocks noChangeShapeType="1"/>
              </p:cNvSpPr>
              <p:nvPr/>
            </p:nvSpPr>
            <p:spPr bwMode="auto">
              <a:xfrm>
                <a:off x="1903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0" name="Line 65"/>
              <p:cNvSpPr>
                <a:spLocks noChangeShapeType="1"/>
              </p:cNvSpPr>
              <p:nvPr/>
            </p:nvSpPr>
            <p:spPr bwMode="auto">
              <a:xfrm>
                <a:off x="1949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1" name="Line 66"/>
              <p:cNvSpPr>
                <a:spLocks noChangeShapeType="1"/>
              </p:cNvSpPr>
              <p:nvPr/>
            </p:nvSpPr>
            <p:spPr bwMode="auto">
              <a:xfrm>
                <a:off x="208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2" name="Line 67"/>
              <p:cNvSpPr>
                <a:spLocks noChangeShapeType="1"/>
              </p:cNvSpPr>
              <p:nvPr/>
            </p:nvSpPr>
            <p:spPr bwMode="auto">
              <a:xfrm>
                <a:off x="2176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3" name="Line 68"/>
              <p:cNvSpPr>
                <a:spLocks noChangeShapeType="1"/>
              </p:cNvSpPr>
              <p:nvPr/>
            </p:nvSpPr>
            <p:spPr bwMode="auto">
              <a:xfrm>
                <a:off x="2130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4" name="Line 69"/>
              <p:cNvSpPr>
                <a:spLocks noChangeShapeType="1"/>
              </p:cNvSpPr>
              <p:nvPr/>
            </p:nvSpPr>
            <p:spPr bwMode="auto">
              <a:xfrm>
                <a:off x="222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5" name="Line 70"/>
              <p:cNvSpPr>
                <a:spLocks noChangeShapeType="1"/>
              </p:cNvSpPr>
              <p:nvPr/>
            </p:nvSpPr>
            <p:spPr bwMode="auto">
              <a:xfrm>
                <a:off x="2040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6" name="Line 71"/>
              <p:cNvSpPr>
                <a:spLocks noChangeShapeType="1"/>
              </p:cNvSpPr>
              <p:nvPr/>
            </p:nvSpPr>
            <p:spPr bwMode="auto">
              <a:xfrm>
                <a:off x="231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7" name="Line 72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8" name="Line 73"/>
              <p:cNvSpPr>
                <a:spLocks noChangeShapeType="1"/>
              </p:cNvSpPr>
              <p:nvPr/>
            </p:nvSpPr>
            <p:spPr bwMode="auto">
              <a:xfrm>
                <a:off x="235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9" name="Line 74"/>
              <p:cNvSpPr>
                <a:spLocks noChangeShapeType="1"/>
              </p:cNvSpPr>
              <p:nvPr/>
            </p:nvSpPr>
            <p:spPr bwMode="auto">
              <a:xfrm>
                <a:off x="240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0" name="Line 75"/>
              <p:cNvSpPr>
                <a:spLocks noChangeShapeType="1"/>
              </p:cNvSpPr>
              <p:nvPr/>
            </p:nvSpPr>
            <p:spPr bwMode="auto">
              <a:xfrm>
                <a:off x="253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1" name="Line 76"/>
              <p:cNvSpPr>
                <a:spLocks noChangeShapeType="1"/>
              </p:cNvSpPr>
              <p:nvPr/>
            </p:nvSpPr>
            <p:spPr bwMode="auto">
              <a:xfrm>
                <a:off x="2629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2" name="Line 77"/>
              <p:cNvSpPr>
                <a:spLocks noChangeShapeType="1"/>
              </p:cNvSpPr>
              <p:nvPr/>
            </p:nvSpPr>
            <p:spPr bwMode="auto">
              <a:xfrm>
                <a:off x="258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3" name="Line 78"/>
              <p:cNvSpPr>
                <a:spLocks noChangeShapeType="1"/>
              </p:cNvSpPr>
              <p:nvPr/>
            </p:nvSpPr>
            <p:spPr bwMode="auto">
              <a:xfrm>
                <a:off x="267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4" name="Line 79"/>
              <p:cNvSpPr>
                <a:spLocks noChangeShapeType="1"/>
              </p:cNvSpPr>
              <p:nvPr/>
            </p:nvSpPr>
            <p:spPr bwMode="auto">
              <a:xfrm>
                <a:off x="2493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5" name="Line 80"/>
              <p:cNvSpPr>
                <a:spLocks noChangeShapeType="1"/>
              </p:cNvSpPr>
              <p:nvPr/>
            </p:nvSpPr>
            <p:spPr bwMode="auto">
              <a:xfrm>
                <a:off x="276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6" name="Line 81"/>
              <p:cNvSpPr>
                <a:spLocks noChangeShapeType="1"/>
              </p:cNvSpPr>
              <p:nvPr/>
            </p:nvSpPr>
            <p:spPr bwMode="auto">
              <a:xfrm>
                <a:off x="290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7" name="Line 82"/>
              <p:cNvSpPr>
                <a:spLocks noChangeShapeType="1"/>
              </p:cNvSpPr>
              <p:nvPr/>
            </p:nvSpPr>
            <p:spPr bwMode="auto">
              <a:xfrm>
                <a:off x="2810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8" name="Line 83"/>
              <p:cNvSpPr>
                <a:spLocks noChangeShapeType="1"/>
              </p:cNvSpPr>
              <p:nvPr/>
            </p:nvSpPr>
            <p:spPr bwMode="auto">
              <a:xfrm>
                <a:off x="285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09" name="Line 84"/>
              <p:cNvSpPr>
                <a:spLocks noChangeShapeType="1"/>
              </p:cNvSpPr>
              <p:nvPr/>
            </p:nvSpPr>
            <p:spPr bwMode="auto">
              <a:xfrm>
                <a:off x="299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0" name="Line 85"/>
              <p:cNvSpPr>
                <a:spLocks noChangeShapeType="1"/>
              </p:cNvSpPr>
              <p:nvPr/>
            </p:nvSpPr>
            <p:spPr bwMode="auto">
              <a:xfrm>
                <a:off x="308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1" name="Line 86"/>
              <p:cNvSpPr>
                <a:spLocks noChangeShapeType="1"/>
              </p:cNvSpPr>
              <p:nvPr/>
            </p:nvSpPr>
            <p:spPr bwMode="auto">
              <a:xfrm>
                <a:off x="303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2" name="Line 87"/>
              <p:cNvSpPr>
                <a:spLocks noChangeShapeType="1"/>
              </p:cNvSpPr>
              <p:nvPr/>
            </p:nvSpPr>
            <p:spPr bwMode="auto">
              <a:xfrm>
                <a:off x="312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3" name="Line 88"/>
              <p:cNvSpPr>
                <a:spLocks noChangeShapeType="1"/>
              </p:cNvSpPr>
              <p:nvPr/>
            </p:nvSpPr>
            <p:spPr bwMode="auto">
              <a:xfrm>
                <a:off x="2946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4" name="Line 89"/>
              <p:cNvSpPr>
                <a:spLocks noChangeShapeType="1"/>
              </p:cNvSpPr>
              <p:nvPr/>
            </p:nvSpPr>
            <p:spPr bwMode="auto">
              <a:xfrm>
                <a:off x="321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5" name="Line 90"/>
              <p:cNvSpPr>
                <a:spLocks noChangeShapeType="1"/>
              </p:cNvSpPr>
              <p:nvPr/>
            </p:nvSpPr>
            <p:spPr bwMode="auto">
              <a:xfrm>
                <a:off x="335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6" name="Line 91"/>
              <p:cNvSpPr>
                <a:spLocks noChangeShapeType="1"/>
              </p:cNvSpPr>
              <p:nvPr/>
            </p:nvSpPr>
            <p:spPr bwMode="auto">
              <a:xfrm>
                <a:off x="3263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7" name="Line 92"/>
              <p:cNvSpPr>
                <a:spLocks noChangeShapeType="1"/>
              </p:cNvSpPr>
              <p:nvPr/>
            </p:nvSpPr>
            <p:spPr bwMode="auto">
              <a:xfrm>
                <a:off x="3309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8" name="Line 93"/>
              <p:cNvSpPr>
                <a:spLocks noChangeShapeType="1"/>
              </p:cNvSpPr>
              <p:nvPr/>
            </p:nvSpPr>
            <p:spPr bwMode="auto">
              <a:xfrm>
                <a:off x="344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19" name="Line 94"/>
              <p:cNvSpPr>
                <a:spLocks noChangeShapeType="1"/>
              </p:cNvSpPr>
              <p:nvPr/>
            </p:nvSpPr>
            <p:spPr bwMode="auto">
              <a:xfrm>
                <a:off x="3536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0" name="Line 95"/>
              <p:cNvSpPr>
                <a:spLocks noChangeShapeType="1"/>
              </p:cNvSpPr>
              <p:nvPr/>
            </p:nvSpPr>
            <p:spPr bwMode="auto">
              <a:xfrm>
                <a:off x="3490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1" name="Line 96"/>
              <p:cNvSpPr>
                <a:spLocks noChangeShapeType="1"/>
              </p:cNvSpPr>
              <p:nvPr/>
            </p:nvSpPr>
            <p:spPr bwMode="auto">
              <a:xfrm>
                <a:off x="358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2" name="Line 97"/>
              <p:cNvSpPr>
                <a:spLocks noChangeShapeType="1"/>
              </p:cNvSpPr>
              <p:nvPr/>
            </p:nvSpPr>
            <p:spPr bwMode="auto">
              <a:xfrm>
                <a:off x="3400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3" name="Line 98"/>
              <p:cNvSpPr>
                <a:spLocks noChangeShapeType="1"/>
              </p:cNvSpPr>
              <p:nvPr/>
            </p:nvSpPr>
            <p:spPr bwMode="auto">
              <a:xfrm>
                <a:off x="3669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4" name="Line 99"/>
              <p:cNvSpPr>
                <a:spLocks noChangeShapeType="1"/>
              </p:cNvSpPr>
              <p:nvPr/>
            </p:nvSpPr>
            <p:spPr bwMode="auto">
              <a:xfrm>
                <a:off x="380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5" name="Line 100"/>
              <p:cNvSpPr>
                <a:spLocks noChangeShapeType="1"/>
              </p:cNvSpPr>
              <p:nvPr/>
            </p:nvSpPr>
            <p:spPr bwMode="auto">
              <a:xfrm>
                <a:off x="371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6" name="Line 101"/>
              <p:cNvSpPr>
                <a:spLocks noChangeShapeType="1"/>
              </p:cNvSpPr>
              <p:nvPr/>
            </p:nvSpPr>
            <p:spPr bwMode="auto">
              <a:xfrm>
                <a:off x="3760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7" name="Line 102"/>
              <p:cNvSpPr>
                <a:spLocks noChangeShapeType="1"/>
              </p:cNvSpPr>
              <p:nvPr/>
            </p:nvSpPr>
            <p:spPr bwMode="auto">
              <a:xfrm>
                <a:off x="3896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8" name="Line 103"/>
              <p:cNvSpPr>
                <a:spLocks noChangeShapeType="1"/>
              </p:cNvSpPr>
              <p:nvPr/>
            </p:nvSpPr>
            <p:spPr bwMode="auto">
              <a:xfrm>
                <a:off x="398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9" name="Line 104"/>
              <p:cNvSpPr>
                <a:spLocks noChangeShapeType="1"/>
              </p:cNvSpPr>
              <p:nvPr/>
            </p:nvSpPr>
            <p:spPr bwMode="auto">
              <a:xfrm>
                <a:off x="394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0" name="Line 105"/>
              <p:cNvSpPr>
                <a:spLocks noChangeShapeType="1"/>
              </p:cNvSpPr>
              <p:nvPr/>
            </p:nvSpPr>
            <p:spPr bwMode="auto">
              <a:xfrm>
                <a:off x="403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1" name="Line 106"/>
              <p:cNvSpPr>
                <a:spLocks noChangeShapeType="1"/>
              </p:cNvSpPr>
              <p:nvPr/>
            </p:nvSpPr>
            <p:spPr bwMode="auto">
              <a:xfrm>
                <a:off x="3851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2" name="Line 107"/>
              <p:cNvSpPr>
                <a:spLocks noChangeShapeType="1"/>
              </p:cNvSpPr>
              <p:nvPr/>
            </p:nvSpPr>
            <p:spPr bwMode="auto">
              <a:xfrm>
                <a:off x="412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3" name="Line 108"/>
              <p:cNvSpPr>
                <a:spLocks noChangeShapeType="1"/>
              </p:cNvSpPr>
              <p:nvPr/>
            </p:nvSpPr>
            <p:spPr bwMode="auto">
              <a:xfrm>
                <a:off x="426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4" name="Line 109"/>
              <p:cNvSpPr>
                <a:spLocks noChangeShapeType="1"/>
              </p:cNvSpPr>
              <p:nvPr/>
            </p:nvSpPr>
            <p:spPr bwMode="auto">
              <a:xfrm>
                <a:off x="4170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5" name="Line 110"/>
              <p:cNvSpPr>
                <a:spLocks noChangeShapeType="1"/>
              </p:cNvSpPr>
              <p:nvPr/>
            </p:nvSpPr>
            <p:spPr bwMode="auto">
              <a:xfrm>
                <a:off x="4216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6" name="Line 111"/>
              <p:cNvSpPr>
                <a:spLocks noChangeShapeType="1"/>
              </p:cNvSpPr>
              <p:nvPr/>
            </p:nvSpPr>
            <p:spPr bwMode="auto">
              <a:xfrm>
                <a:off x="435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7" name="Line 112"/>
              <p:cNvSpPr>
                <a:spLocks noChangeShapeType="1"/>
              </p:cNvSpPr>
              <p:nvPr/>
            </p:nvSpPr>
            <p:spPr bwMode="auto">
              <a:xfrm>
                <a:off x="4443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8" name="Line 113"/>
              <p:cNvSpPr>
                <a:spLocks noChangeShapeType="1"/>
              </p:cNvSpPr>
              <p:nvPr/>
            </p:nvSpPr>
            <p:spPr bwMode="auto">
              <a:xfrm>
                <a:off x="439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9" name="Line 114"/>
              <p:cNvSpPr>
                <a:spLocks noChangeShapeType="1"/>
              </p:cNvSpPr>
              <p:nvPr/>
            </p:nvSpPr>
            <p:spPr bwMode="auto">
              <a:xfrm>
                <a:off x="448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0" name="Line 115"/>
              <p:cNvSpPr>
                <a:spLocks noChangeShapeType="1"/>
              </p:cNvSpPr>
              <p:nvPr/>
            </p:nvSpPr>
            <p:spPr bwMode="auto">
              <a:xfrm>
                <a:off x="4307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1" name="Line 116"/>
              <p:cNvSpPr>
                <a:spLocks noChangeShapeType="1"/>
              </p:cNvSpPr>
              <p:nvPr/>
            </p:nvSpPr>
            <p:spPr bwMode="auto">
              <a:xfrm>
                <a:off x="4581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2" name="Line 117"/>
              <p:cNvSpPr>
                <a:spLocks noChangeShapeType="1"/>
              </p:cNvSpPr>
              <p:nvPr/>
            </p:nvSpPr>
            <p:spPr bwMode="auto">
              <a:xfrm>
                <a:off x="471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3" name="Line 118"/>
              <p:cNvSpPr>
                <a:spLocks noChangeShapeType="1"/>
              </p:cNvSpPr>
              <p:nvPr/>
            </p:nvSpPr>
            <p:spPr bwMode="auto">
              <a:xfrm>
                <a:off x="4626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4" name="Line 119"/>
              <p:cNvSpPr>
                <a:spLocks noChangeShapeType="1"/>
              </p:cNvSpPr>
              <p:nvPr/>
            </p:nvSpPr>
            <p:spPr bwMode="auto">
              <a:xfrm>
                <a:off x="467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5" name="Line 120"/>
              <p:cNvSpPr>
                <a:spLocks noChangeShapeType="1"/>
              </p:cNvSpPr>
              <p:nvPr/>
            </p:nvSpPr>
            <p:spPr bwMode="auto">
              <a:xfrm>
                <a:off x="480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6" name="Line 121"/>
              <p:cNvSpPr>
                <a:spLocks noChangeShapeType="1"/>
              </p:cNvSpPr>
              <p:nvPr/>
            </p:nvSpPr>
            <p:spPr bwMode="auto">
              <a:xfrm>
                <a:off x="4899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7" name="Line 122"/>
              <p:cNvSpPr>
                <a:spLocks noChangeShapeType="1"/>
              </p:cNvSpPr>
              <p:nvPr/>
            </p:nvSpPr>
            <p:spPr bwMode="auto">
              <a:xfrm>
                <a:off x="4853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8" name="Line 123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9" name="Line 124"/>
              <p:cNvSpPr>
                <a:spLocks noChangeShapeType="1"/>
              </p:cNvSpPr>
              <p:nvPr/>
            </p:nvSpPr>
            <p:spPr bwMode="auto">
              <a:xfrm>
                <a:off x="4763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0" name="Line 125"/>
              <p:cNvSpPr>
                <a:spLocks noChangeShapeType="1"/>
              </p:cNvSpPr>
              <p:nvPr/>
            </p:nvSpPr>
            <p:spPr bwMode="auto">
              <a:xfrm>
                <a:off x="5032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1" name="Line 126"/>
              <p:cNvSpPr>
                <a:spLocks noChangeShapeType="1"/>
              </p:cNvSpPr>
              <p:nvPr/>
            </p:nvSpPr>
            <p:spPr bwMode="auto">
              <a:xfrm>
                <a:off x="5168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2" name="Line 127"/>
              <p:cNvSpPr>
                <a:spLocks noChangeShapeType="1"/>
              </p:cNvSpPr>
              <p:nvPr/>
            </p:nvSpPr>
            <p:spPr bwMode="auto">
              <a:xfrm>
                <a:off x="5077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3" name="Line 128"/>
              <p:cNvSpPr>
                <a:spLocks noChangeShapeType="1"/>
              </p:cNvSpPr>
              <p:nvPr/>
            </p:nvSpPr>
            <p:spPr bwMode="auto">
              <a:xfrm>
                <a:off x="5123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4" name="Line 129"/>
              <p:cNvSpPr>
                <a:spLocks noChangeShapeType="1"/>
              </p:cNvSpPr>
              <p:nvPr/>
            </p:nvSpPr>
            <p:spPr bwMode="auto">
              <a:xfrm>
                <a:off x="5259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5" name="Line 130"/>
              <p:cNvSpPr>
                <a:spLocks noChangeShapeType="1"/>
              </p:cNvSpPr>
              <p:nvPr/>
            </p:nvSpPr>
            <p:spPr bwMode="auto">
              <a:xfrm>
                <a:off x="5350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6" name="Line 131"/>
              <p:cNvSpPr>
                <a:spLocks noChangeShapeType="1"/>
              </p:cNvSpPr>
              <p:nvPr/>
            </p:nvSpPr>
            <p:spPr bwMode="auto">
              <a:xfrm>
                <a:off x="5304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7" name="Line 132"/>
              <p:cNvSpPr>
                <a:spLocks noChangeShapeType="1"/>
              </p:cNvSpPr>
              <p:nvPr/>
            </p:nvSpPr>
            <p:spPr bwMode="auto">
              <a:xfrm>
                <a:off x="5395" y="0"/>
                <a:ext cx="0" cy="14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8" name="Line 133"/>
              <p:cNvSpPr>
                <a:spLocks noChangeShapeType="1"/>
              </p:cNvSpPr>
              <p:nvPr/>
            </p:nvSpPr>
            <p:spPr bwMode="auto">
              <a:xfrm>
                <a:off x="5214" y="0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sp>
          <p:nvSpPr>
            <p:cNvPr id="13" name="WordArt 134"/>
            <p:cNvSpPr>
              <a:spLocks noChangeArrowheads="1" noChangeShapeType="1" noTextEdit="1"/>
            </p:cNvSpPr>
            <p:nvPr/>
          </p:nvSpPr>
          <p:spPr bwMode="auto">
            <a:xfrm>
              <a:off x="546" y="341"/>
              <a:ext cx="48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WordArt 135"/>
            <p:cNvSpPr>
              <a:spLocks noChangeArrowheads="1" noChangeShapeType="1" noTextEdit="1"/>
            </p:cNvSpPr>
            <p:nvPr/>
          </p:nvSpPr>
          <p:spPr bwMode="auto">
            <a:xfrm>
              <a:off x="57" y="332"/>
              <a:ext cx="125" cy="227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WordArt 136"/>
            <p:cNvSpPr>
              <a:spLocks noChangeArrowheads="1" noChangeShapeType="1" noTextEdit="1"/>
            </p:cNvSpPr>
            <p:nvPr/>
          </p:nvSpPr>
          <p:spPr bwMode="auto">
            <a:xfrm>
              <a:off x="975" y="335"/>
              <a:ext cx="96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WordArt 137"/>
            <p:cNvSpPr>
              <a:spLocks noChangeArrowheads="1" noChangeShapeType="1" noTextEdit="1"/>
            </p:cNvSpPr>
            <p:nvPr/>
          </p:nvSpPr>
          <p:spPr bwMode="auto">
            <a:xfrm>
              <a:off x="1428" y="335"/>
              <a:ext cx="96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WordArt 138"/>
            <p:cNvSpPr>
              <a:spLocks noChangeArrowheads="1" noChangeShapeType="1" noTextEdit="1"/>
            </p:cNvSpPr>
            <p:nvPr/>
          </p:nvSpPr>
          <p:spPr bwMode="auto">
            <a:xfrm>
              <a:off x="1890" y="335"/>
              <a:ext cx="96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WordArt 139"/>
            <p:cNvSpPr>
              <a:spLocks noChangeArrowheads="1" noChangeShapeType="1" noTextEdit="1"/>
            </p:cNvSpPr>
            <p:nvPr/>
          </p:nvSpPr>
          <p:spPr bwMode="auto">
            <a:xfrm>
              <a:off x="2340" y="335"/>
              <a:ext cx="96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WordArt 140"/>
            <p:cNvSpPr>
              <a:spLocks noChangeArrowheads="1" noChangeShapeType="1" noTextEdit="1"/>
            </p:cNvSpPr>
            <p:nvPr/>
          </p:nvSpPr>
          <p:spPr bwMode="auto">
            <a:xfrm>
              <a:off x="2802" y="335"/>
              <a:ext cx="96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WordArt 141"/>
            <p:cNvSpPr>
              <a:spLocks noChangeArrowheads="1" noChangeShapeType="1" noTextEdit="1"/>
            </p:cNvSpPr>
            <p:nvPr/>
          </p:nvSpPr>
          <p:spPr bwMode="auto">
            <a:xfrm>
              <a:off x="3252" y="335"/>
              <a:ext cx="96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" name="WordArt 142"/>
            <p:cNvSpPr>
              <a:spLocks noChangeArrowheads="1" noChangeShapeType="1" noTextEdit="1"/>
            </p:cNvSpPr>
            <p:nvPr/>
          </p:nvSpPr>
          <p:spPr bwMode="auto">
            <a:xfrm>
              <a:off x="3702" y="335"/>
              <a:ext cx="96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2" name="WordArt 143"/>
            <p:cNvSpPr>
              <a:spLocks noChangeArrowheads="1" noChangeShapeType="1" noTextEdit="1"/>
            </p:cNvSpPr>
            <p:nvPr/>
          </p:nvSpPr>
          <p:spPr bwMode="auto">
            <a:xfrm>
              <a:off x="4164" y="335"/>
              <a:ext cx="96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WordArt 144"/>
            <p:cNvSpPr>
              <a:spLocks noChangeArrowheads="1" noChangeShapeType="1" noTextEdit="1"/>
            </p:cNvSpPr>
            <p:nvPr/>
          </p:nvSpPr>
          <p:spPr bwMode="auto">
            <a:xfrm>
              <a:off x="4548" y="335"/>
              <a:ext cx="227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" name="WordArt 145"/>
            <p:cNvSpPr>
              <a:spLocks noChangeArrowheads="1" noChangeShapeType="1" noTextEdit="1"/>
            </p:cNvSpPr>
            <p:nvPr/>
          </p:nvSpPr>
          <p:spPr bwMode="auto">
            <a:xfrm>
              <a:off x="5010" y="335"/>
              <a:ext cx="183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11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WordArt 146"/>
            <p:cNvSpPr>
              <a:spLocks noChangeArrowheads="1" noChangeShapeType="1" noTextEdit="1"/>
            </p:cNvSpPr>
            <p:nvPr/>
          </p:nvSpPr>
          <p:spPr bwMode="auto">
            <a:xfrm>
              <a:off x="5439" y="335"/>
              <a:ext cx="204" cy="20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altLang="zh-CN" sz="27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endParaRPr lang="zh-CN" altLang="en-US" sz="27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Oval 14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97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27" name="Oval 148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051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28" name="Oval 149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505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29" name="Oval 150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958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30" name="Oval 151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412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31" name="Oval 152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65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32" name="Oval 153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319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33" name="Oval 154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773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34" name="Oval 155">
              <a:hlinkClick r:id="rId1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226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35" name="Oval 156">
              <a:hlinkClick r:id="rId1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80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36" name="Oval 157">
              <a:hlinkClick r:id="rId1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133" y="0"/>
              <a:ext cx="408" cy="36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  <p:sp>
          <p:nvSpPr>
            <p:cNvPr id="37" name="Oval 158">
              <a:hlinkClick r:id="rId1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8" y="45"/>
              <a:ext cx="534" cy="31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 b="1">
                <a:ea typeface="楷体" panose="02010609060101010101" pitchFamily="49" charset="-122"/>
              </a:endParaRPr>
            </a:p>
          </p:txBody>
        </p:sp>
      </p:grpSp>
      <p:sp>
        <p:nvSpPr>
          <p:cNvPr id="159" name="Line 160"/>
          <p:cNvSpPr>
            <a:spLocks noChangeShapeType="1"/>
          </p:cNvSpPr>
          <p:nvPr/>
        </p:nvSpPr>
        <p:spPr bwMode="auto">
          <a:xfrm>
            <a:off x="3948492" y="2334254"/>
            <a:ext cx="648891" cy="1133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aphicFrame>
        <p:nvGraphicFramePr>
          <p:cNvPr id="160" name="Object 157"/>
          <p:cNvGraphicFramePr>
            <a:graphicFrameLocks noChangeAspect="1"/>
          </p:cNvGraphicFramePr>
          <p:nvPr/>
        </p:nvGraphicFramePr>
        <p:xfrm>
          <a:off x="4273530" y="2509276"/>
          <a:ext cx="377428" cy="317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r:id="rId17" imgW="241300" imgH="203200" progId="Equation.3">
                  <p:embed/>
                </p:oleObj>
              </mc:Choice>
              <mc:Fallback>
                <p:oleObj r:id="rId17" imgW="241300" imgH="203200" progId="Equation.3">
                  <p:embed/>
                  <p:pic>
                    <p:nvPicPr>
                      <p:cNvPr id="0" name="Object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30" y="2509276"/>
                        <a:ext cx="377428" cy="317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Text Box 162"/>
          <p:cNvSpPr txBox="1">
            <a:spLocks noChangeArrowheads="1"/>
          </p:cNvSpPr>
          <p:nvPr/>
        </p:nvSpPr>
        <p:spPr bwMode="auto">
          <a:xfrm>
            <a:off x="3290073" y="2100892"/>
            <a:ext cx="8643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>
                <a:ea typeface="楷体" panose="02010609060101010101" pitchFamily="49" charset="-122"/>
              </a:rPr>
              <a:t>凤凰岛</a:t>
            </a:r>
          </a:p>
        </p:txBody>
      </p:sp>
      <p:sp>
        <p:nvSpPr>
          <p:cNvPr id="162" name="Rectangle 164"/>
          <p:cNvSpPr>
            <a:spLocks noChangeArrowheads="1"/>
          </p:cNvSpPr>
          <p:nvPr/>
        </p:nvSpPr>
        <p:spPr bwMode="auto">
          <a:xfrm>
            <a:off x="5353426" y="2509274"/>
            <a:ext cx="594122" cy="485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163" name="Rectangle 165"/>
          <p:cNvSpPr>
            <a:spLocks noChangeArrowheads="1"/>
          </p:cNvSpPr>
          <p:nvPr/>
        </p:nvSpPr>
        <p:spPr bwMode="auto">
          <a:xfrm>
            <a:off x="6109473" y="3697517"/>
            <a:ext cx="594122" cy="485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grpSp>
        <p:nvGrpSpPr>
          <p:cNvPr id="164" name="Group 166"/>
          <p:cNvGrpSpPr/>
          <p:nvPr/>
        </p:nvGrpSpPr>
        <p:grpSpPr bwMode="auto">
          <a:xfrm>
            <a:off x="5730854" y="2723587"/>
            <a:ext cx="270272" cy="325041"/>
            <a:chOff x="0" y="0"/>
            <a:chExt cx="227" cy="273"/>
          </a:xfrm>
        </p:grpSpPr>
        <p:sp>
          <p:nvSpPr>
            <p:cNvPr id="165" name="Line 167"/>
            <p:cNvSpPr>
              <a:spLocks noChangeShapeType="1"/>
            </p:cNvSpPr>
            <p:nvPr/>
          </p:nvSpPr>
          <p:spPr bwMode="auto">
            <a:xfrm flipV="1">
              <a:off x="227" y="0"/>
              <a:ext cx="0" cy="2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6" name="Text Box 168"/>
            <p:cNvSpPr txBox="1">
              <a:spLocks noChangeArrowheads="1"/>
            </p:cNvSpPr>
            <p:nvPr/>
          </p:nvSpPr>
          <p:spPr bwMode="auto">
            <a:xfrm>
              <a:off x="0" y="46"/>
              <a:ext cx="13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050" b="1">
                  <a:ea typeface="楷体" panose="02010609060101010101" pitchFamily="49" charset="-122"/>
                </a:rPr>
                <a:t>北</a:t>
              </a:r>
            </a:p>
          </p:txBody>
        </p:sp>
      </p:grpSp>
      <p:sp>
        <p:nvSpPr>
          <p:cNvPr id="167" name="Text Box 169"/>
          <p:cNvSpPr txBox="1">
            <a:spLocks noChangeArrowheads="1"/>
          </p:cNvSpPr>
          <p:nvPr/>
        </p:nvSpPr>
        <p:spPr bwMode="auto">
          <a:xfrm>
            <a:off x="5460586" y="4074946"/>
            <a:ext cx="64889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050" b="1">
                <a:ea typeface="楷体" panose="02010609060101010101" pitchFamily="49" charset="-122"/>
              </a:rPr>
              <a:t>10</a:t>
            </a:r>
            <a:r>
              <a:rPr lang="zh-CN" altLang="en-US" sz="1050" b="1">
                <a:ea typeface="楷体" panose="02010609060101010101" pitchFamily="49" charset="-122"/>
              </a:rPr>
              <a:t>千米</a:t>
            </a:r>
          </a:p>
        </p:txBody>
      </p:sp>
      <p:grpSp>
        <p:nvGrpSpPr>
          <p:cNvPr id="168" name="Group 170"/>
          <p:cNvGrpSpPr/>
          <p:nvPr/>
        </p:nvGrpSpPr>
        <p:grpSpPr bwMode="auto">
          <a:xfrm>
            <a:off x="5441537" y="4020178"/>
            <a:ext cx="451247" cy="52388"/>
            <a:chOff x="0" y="0"/>
            <a:chExt cx="363" cy="91"/>
          </a:xfrm>
        </p:grpSpPr>
        <p:sp>
          <p:nvSpPr>
            <p:cNvPr id="169" name="Line 171"/>
            <p:cNvSpPr>
              <a:spLocks noChangeShapeType="1"/>
            </p:cNvSpPr>
            <p:nvPr/>
          </p:nvSpPr>
          <p:spPr bwMode="auto">
            <a:xfrm>
              <a:off x="0" y="91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0" name="Line 172"/>
            <p:cNvSpPr>
              <a:spLocks noChangeShapeType="1"/>
            </p:cNvSpPr>
            <p:nvPr/>
          </p:nvSpPr>
          <p:spPr bwMode="auto">
            <a:xfrm>
              <a:off x="0" y="0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1" name="Line 173"/>
            <p:cNvSpPr>
              <a:spLocks noChangeShapeType="1"/>
            </p:cNvSpPr>
            <p:nvPr/>
          </p:nvSpPr>
          <p:spPr bwMode="auto">
            <a:xfrm>
              <a:off x="363" y="0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172" name="Oval 23"/>
          <p:cNvSpPr>
            <a:spLocks noChangeArrowheads="1"/>
          </p:cNvSpPr>
          <p:nvPr/>
        </p:nvSpPr>
        <p:spPr bwMode="auto">
          <a:xfrm flipH="1">
            <a:off x="3937773" y="2334252"/>
            <a:ext cx="52388" cy="5357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solidFill>
                <a:schemeClr val="hlink"/>
              </a:solidFill>
              <a:ea typeface="楷体" panose="02010609060101010101" pitchFamily="49" charset="-122"/>
            </a:endParaRPr>
          </a:p>
        </p:txBody>
      </p:sp>
      <p:sp>
        <p:nvSpPr>
          <p:cNvPr id="173" name="Text Box 29"/>
          <p:cNvSpPr txBox="1">
            <a:spLocks noChangeArrowheads="1"/>
          </p:cNvSpPr>
          <p:nvPr/>
        </p:nvSpPr>
        <p:spPr bwMode="auto">
          <a:xfrm>
            <a:off x="677656" y="670727"/>
            <a:ext cx="861614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海面上有一座灯塔，灯塔北偏西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千米处是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凤凰岛。你能在图上标出凤凰岛大约在什么位置吗？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8" grpId="1" animBg="1" autoUpdateAnimBg="0"/>
      <p:bldP spid="161" grpId="0" autoUpdateAnimBg="0"/>
      <p:bldP spid="167" grpId="0" autoUpdateAnimBg="0"/>
      <p:bldP spid="17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0814" y="1559770"/>
            <a:ext cx="7500895" cy="2943968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1600" y="1623264"/>
            <a:ext cx="8694730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方向和距离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确定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位置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的方法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先找准方向、确定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角度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再测量出被测点到观测点的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图上距离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然后计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算两者之间的实际距离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方向和距离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准确描述物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体的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位置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。利用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方向和距离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描述物体的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位置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要将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已有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参照物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作为前提。</a:t>
            </a:r>
            <a:endParaRPr lang="zh-CN" altLang="en-US" sz="3600" b="1" dirty="0">
              <a:solidFill>
                <a:srgbClr val="0099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40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57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7" name="Q5-11.EPS" descr="id:214750273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38625" y="1099798"/>
            <a:ext cx="6120680" cy="2448272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 flipH="1" flipV="1">
            <a:off x="1164327" y="3569215"/>
            <a:ext cx="2861458" cy="1118204"/>
            <a:chOff x="5298143" y="3217856"/>
            <a:chExt cx="2861458" cy="1118204"/>
          </a:xfrm>
        </p:grpSpPr>
        <p:sp>
          <p:nvSpPr>
            <p:cNvPr id="10" name="云形标注 82"/>
            <p:cNvSpPr>
              <a:spLocks noChangeArrowheads="1"/>
            </p:cNvSpPr>
            <p:nvPr/>
          </p:nvSpPr>
          <p:spPr bwMode="auto">
            <a:xfrm rot="170006">
              <a:off x="5298143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4"/>
            <p:cNvSpPr>
              <a:spLocks noChangeArrowheads="1"/>
            </p:cNvSpPr>
            <p:nvPr/>
          </p:nvSpPr>
          <p:spPr bwMode="auto">
            <a:xfrm flipV="1">
              <a:off x="5347518" y="3282862"/>
              <a:ext cx="2140386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buNone/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从图中，你了解到哪些数学信息？</a:t>
              </a:r>
            </a:p>
          </p:txBody>
        </p:sp>
      </p:grp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4068403" y="3712818"/>
            <a:ext cx="42970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大沙河、指挥部、红军阵地、蓝军阵地、蓝军宿营地的位置。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7" name="Q5-11.EPS" descr="id:214750273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38625" y="1099798"/>
            <a:ext cx="6120680" cy="2448272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 flipH="1" flipV="1">
            <a:off x="1164327" y="3569215"/>
            <a:ext cx="2861458" cy="1145531"/>
            <a:chOff x="5298143" y="3190529"/>
            <a:chExt cx="2861458" cy="1145531"/>
          </a:xfrm>
        </p:grpSpPr>
        <p:sp>
          <p:nvSpPr>
            <p:cNvPr id="10" name="云形标注 82"/>
            <p:cNvSpPr>
              <a:spLocks noChangeArrowheads="1"/>
            </p:cNvSpPr>
            <p:nvPr/>
          </p:nvSpPr>
          <p:spPr bwMode="auto">
            <a:xfrm rot="170006">
              <a:off x="5298143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4"/>
            <p:cNvSpPr>
              <a:spLocks noChangeArrowheads="1"/>
            </p:cNvSpPr>
            <p:nvPr/>
          </p:nvSpPr>
          <p:spPr bwMode="auto">
            <a:xfrm flipV="1">
              <a:off x="5347518" y="3190529"/>
              <a:ext cx="2140386" cy="9233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zh-CN" altLang="en-US" sz="2000" b="1" dirty="0">
                  <a:ea typeface="楷体" panose="02010609060101010101" pitchFamily="49" charset="-122"/>
                </a:rPr>
                <a:t>根据这些信息，你能提出什么问题？</a:t>
              </a:r>
            </a:p>
          </p:txBody>
        </p:sp>
      </p:grp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4078005" y="3685775"/>
            <a:ext cx="556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红军阵地在指挥部的什么位置？ 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4078005" y="4058441"/>
            <a:ext cx="556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从指挥部到蓝军宿营地怎么走？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681292" y="2010966"/>
            <a:ext cx="162044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12" name="Text Box 94"/>
          <p:cNvSpPr txBox="1">
            <a:spLocks noChangeArrowheads="1"/>
          </p:cNvSpPr>
          <p:nvPr/>
        </p:nvSpPr>
        <p:spPr bwMode="auto">
          <a:xfrm>
            <a:off x="1278287" y="1148993"/>
            <a:ext cx="5689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红军阵地在指挥部的什么位置？</a:t>
            </a: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4108133" y="1770302"/>
            <a:ext cx="4320480" cy="68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50"/>
              </a:lnSpc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判断红军阵地在指挥部的什么位置，以谁为</a:t>
            </a:r>
            <a:r>
              <a:rPr lang="zh-CN" altLang="en-US" sz="2400" b="1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观测点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4108133" y="3533858"/>
            <a:ext cx="4479856" cy="68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5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红军阵地在指挥部的什么方向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距离指挥部多少千米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   </a:t>
            </a:r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4108133" y="2652080"/>
            <a:ext cx="4400168" cy="68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50"/>
              </a:lnSpc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怎样才能准确地确定红军阵地在指挥部的什么位置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5" name="Picture 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00864" y="1816251"/>
            <a:ext cx="2823064" cy="235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椭圆 25"/>
          <p:cNvSpPr/>
          <p:nvPr/>
        </p:nvSpPr>
        <p:spPr>
          <a:xfrm>
            <a:off x="1008015" y="1247835"/>
            <a:ext cx="289321" cy="2893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utoUpdateAnimBg="0"/>
      <p:bldP spid="15" grpId="0" autoUpdateAnimBg="0"/>
      <p:bldP spid="16" grpId="0" autoUpdateAnimBg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1818089" y="2842022"/>
            <a:ext cx="12406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3006333" y="1977630"/>
            <a:ext cx="28575" cy="8643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 flipV="1">
            <a:off x="3038480" y="2842023"/>
            <a:ext cx="21431" cy="7012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 flipH="1">
            <a:off x="3033713" y="2842022"/>
            <a:ext cx="126801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2630095" y="2499125"/>
            <a:ext cx="375047" cy="3214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2185987" y="2174081"/>
            <a:ext cx="566738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zh-CN" altLang="en-US" sz="1200" b="1" dirty="0">
                <a:latin typeface="楷体" panose="02010609060101010101" pitchFamily="49" charset="-122"/>
                <a:ea typeface="楷体" panose="02010609060101010101" pitchFamily="49" charset="-122"/>
              </a:rPr>
              <a:t>红军</a:t>
            </a:r>
          </a:p>
          <a:p>
            <a:pPr algn="ctr" eaLnBrk="1" hangingPunct="1">
              <a:lnSpc>
                <a:spcPct val="80000"/>
              </a:lnSpc>
            </a:pPr>
            <a:r>
              <a:rPr lang="zh-CN" altLang="en-US" sz="1200" b="1" dirty="0">
                <a:latin typeface="楷体" panose="02010609060101010101" pitchFamily="49" charset="-122"/>
                <a:ea typeface="楷体" panose="02010609060101010101" pitchFamily="49" charset="-122"/>
              </a:rPr>
              <a:t>阵地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H="1">
            <a:off x="3033713" y="2139556"/>
            <a:ext cx="647700" cy="7024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5" name="Line 178"/>
          <p:cNvSpPr>
            <a:spLocks noChangeShapeType="1"/>
          </p:cNvSpPr>
          <p:nvPr/>
        </p:nvSpPr>
        <p:spPr bwMode="auto">
          <a:xfrm>
            <a:off x="3681417" y="2139554"/>
            <a:ext cx="4321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6" name="Text Box 180"/>
          <p:cNvSpPr txBox="1">
            <a:spLocks noChangeArrowheads="1"/>
          </p:cNvSpPr>
          <p:nvPr/>
        </p:nvSpPr>
        <p:spPr bwMode="auto">
          <a:xfrm>
            <a:off x="3752851" y="2174084"/>
            <a:ext cx="784622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蓝军</a:t>
            </a:r>
          </a:p>
          <a:p>
            <a:pPr algn="ctr" eaLnBrk="1" hangingPunct="1">
              <a:lnSpc>
                <a:spcPct val="85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宿营地</a:t>
            </a:r>
          </a:p>
        </p:txBody>
      </p:sp>
      <p:sp>
        <p:nvSpPr>
          <p:cNvPr id="17" name="Text Box 181"/>
          <p:cNvSpPr txBox="1">
            <a:spLocks noChangeArrowheads="1"/>
          </p:cNvSpPr>
          <p:nvPr/>
        </p:nvSpPr>
        <p:spPr bwMode="auto">
          <a:xfrm>
            <a:off x="3381375" y="1762127"/>
            <a:ext cx="6477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蓝军</a:t>
            </a:r>
          </a:p>
          <a:p>
            <a:pPr algn="ctr" eaLnBrk="1" hangingPunct="1">
              <a:lnSpc>
                <a:spcPct val="85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阵地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006328" y="2851550"/>
            <a:ext cx="7084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指挥部</a:t>
            </a: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 flipH="1">
            <a:off x="2620566" y="2489598"/>
            <a:ext cx="52388" cy="53578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25" name="Line 204"/>
          <p:cNvSpPr>
            <a:spLocks noChangeShapeType="1"/>
          </p:cNvSpPr>
          <p:nvPr/>
        </p:nvSpPr>
        <p:spPr bwMode="auto">
          <a:xfrm flipV="1">
            <a:off x="4788694" y="1762125"/>
            <a:ext cx="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6" name="Text Box 205"/>
          <p:cNvSpPr txBox="1">
            <a:spLocks noChangeArrowheads="1"/>
          </p:cNvSpPr>
          <p:nvPr/>
        </p:nvSpPr>
        <p:spPr bwMode="auto">
          <a:xfrm>
            <a:off x="4842272" y="1815704"/>
            <a:ext cx="27027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北</a:t>
            </a:r>
          </a:p>
        </p:txBody>
      </p:sp>
      <p:grpSp>
        <p:nvGrpSpPr>
          <p:cNvPr id="27" name="Group 223"/>
          <p:cNvGrpSpPr/>
          <p:nvPr/>
        </p:nvGrpSpPr>
        <p:grpSpPr bwMode="auto">
          <a:xfrm>
            <a:off x="4626769" y="2950369"/>
            <a:ext cx="772716" cy="277416"/>
            <a:chOff x="0" y="0"/>
            <a:chExt cx="545" cy="233"/>
          </a:xfrm>
        </p:grpSpPr>
        <p:sp>
          <p:nvSpPr>
            <p:cNvPr id="28" name="Text Box 218"/>
            <p:cNvSpPr txBox="1">
              <a:spLocks noChangeArrowheads="1"/>
            </p:cNvSpPr>
            <p:nvPr/>
          </p:nvSpPr>
          <p:spPr bwMode="auto">
            <a:xfrm>
              <a:off x="0" y="0"/>
              <a:ext cx="5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200" b="1"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r>
                <a:rPr lang="zh-CN" altLang="en-US" sz="1200" b="1">
                  <a:latin typeface="楷体" panose="02010609060101010101" pitchFamily="49" charset="-122"/>
                  <a:ea typeface="楷体" panose="02010609060101010101" pitchFamily="49" charset="-122"/>
                </a:rPr>
                <a:t>千米</a:t>
              </a:r>
            </a:p>
          </p:txBody>
        </p:sp>
        <p:grpSp>
          <p:nvGrpSpPr>
            <p:cNvPr id="29" name="Group 219"/>
            <p:cNvGrpSpPr/>
            <p:nvPr/>
          </p:nvGrpSpPr>
          <p:grpSpPr bwMode="auto">
            <a:xfrm>
              <a:off x="46" y="91"/>
              <a:ext cx="363" cy="91"/>
              <a:chOff x="0" y="0"/>
              <a:chExt cx="363" cy="91"/>
            </a:xfrm>
          </p:grpSpPr>
          <p:sp>
            <p:nvSpPr>
              <p:cNvPr id="30" name="Line 220"/>
              <p:cNvSpPr>
                <a:spLocks noChangeShapeType="1"/>
              </p:cNvSpPr>
              <p:nvPr/>
            </p:nvSpPr>
            <p:spPr bwMode="auto">
              <a:xfrm>
                <a:off x="0" y="91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" name="Line 22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" name="Line 222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</p:grpSp>
      <p:sp>
        <p:nvSpPr>
          <p:cNvPr id="34" name="Oval 23"/>
          <p:cNvSpPr>
            <a:spLocks noChangeArrowheads="1"/>
          </p:cNvSpPr>
          <p:nvPr/>
        </p:nvSpPr>
        <p:spPr bwMode="auto">
          <a:xfrm flipH="1">
            <a:off x="4086225" y="2105027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 flipH="1">
            <a:off x="3001566" y="2807496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 flipH="1">
            <a:off x="3654028" y="2114552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37" name="Text Box 206"/>
          <p:cNvSpPr txBox="1">
            <a:spLocks noChangeArrowheads="1"/>
          </p:cNvSpPr>
          <p:nvPr/>
        </p:nvSpPr>
        <p:spPr bwMode="auto">
          <a:xfrm>
            <a:off x="1160667" y="4016136"/>
            <a:ext cx="37540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红军阵地在指挥部的西北方向。</a:t>
            </a:r>
          </a:p>
        </p:txBody>
      </p:sp>
      <p:sp>
        <p:nvSpPr>
          <p:cNvPr id="39" name="Text Box 206"/>
          <p:cNvSpPr txBox="1">
            <a:spLocks noChangeArrowheads="1"/>
          </p:cNvSpPr>
          <p:nvPr/>
        </p:nvSpPr>
        <p:spPr bwMode="auto">
          <a:xfrm>
            <a:off x="5543554" y="2945607"/>
            <a:ext cx="2665711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表示实际距离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 flipH="1" flipV="1">
            <a:off x="5219701" y="3112294"/>
            <a:ext cx="27027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41" name="Text Box 206"/>
          <p:cNvSpPr txBox="1">
            <a:spLocks noChangeArrowheads="1"/>
          </p:cNvSpPr>
          <p:nvPr/>
        </p:nvSpPr>
        <p:spPr bwMode="auto">
          <a:xfrm>
            <a:off x="4842276" y="4016136"/>
            <a:ext cx="3133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西北方向也叫“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北偏西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”。</a:t>
            </a:r>
          </a:p>
        </p:txBody>
      </p:sp>
      <p:sp>
        <p:nvSpPr>
          <p:cNvPr id="43" name="Text Box 94"/>
          <p:cNvSpPr txBox="1">
            <a:spLocks noChangeArrowheads="1"/>
          </p:cNvSpPr>
          <p:nvPr/>
        </p:nvSpPr>
        <p:spPr bwMode="auto">
          <a:xfrm>
            <a:off x="1278287" y="1148993"/>
            <a:ext cx="5689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红军阵地在指挥部的什么位置？</a:t>
            </a:r>
          </a:p>
        </p:txBody>
      </p:sp>
      <p:sp>
        <p:nvSpPr>
          <p:cNvPr id="44" name="椭圆 43"/>
          <p:cNvSpPr/>
          <p:nvPr/>
        </p:nvSpPr>
        <p:spPr>
          <a:xfrm>
            <a:off x="1008015" y="1247835"/>
            <a:ext cx="289321" cy="2893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37" grpId="0" autoUpdateAnimBg="0"/>
      <p:bldP spid="39" grpId="0" animBg="1" autoUpdateAnimBg="0"/>
      <p:bldP spid="41" grpId="0" autoUpdateAnimBg="0"/>
      <p:bldP spid="43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8573" y="1528763"/>
            <a:ext cx="1554956" cy="292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125267" y="3005138"/>
            <a:ext cx="12406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3330179" y="2139554"/>
            <a:ext cx="11906" cy="8655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V="1">
            <a:off x="3330179" y="3005139"/>
            <a:ext cx="15478" cy="7012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 flipH="1">
            <a:off x="3340894" y="3005138"/>
            <a:ext cx="126801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2937276" y="2662240"/>
            <a:ext cx="375047" cy="3214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2481262" y="2356247"/>
            <a:ext cx="566738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红军</a:t>
            </a:r>
          </a:p>
          <a:p>
            <a:pPr algn="ctr" eaLnBrk="1" hangingPunct="1">
              <a:lnSpc>
                <a:spcPct val="80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阵地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H="1">
            <a:off x="3340894" y="2302671"/>
            <a:ext cx="647700" cy="7024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5" name="Line 178"/>
          <p:cNvSpPr>
            <a:spLocks noChangeShapeType="1"/>
          </p:cNvSpPr>
          <p:nvPr/>
        </p:nvSpPr>
        <p:spPr bwMode="auto">
          <a:xfrm>
            <a:off x="3988598" y="2302669"/>
            <a:ext cx="4321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6" name="Text Box 180"/>
          <p:cNvSpPr txBox="1">
            <a:spLocks noChangeArrowheads="1"/>
          </p:cNvSpPr>
          <p:nvPr/>
        </p:nvSpPr>
        <p:spPr bwMode="auto">
          <a:xfrm>
            <a:off x="4060032" y="2337200"/>
            <a:ext cx="784622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蓝军</a:t>
            </a:r>
          </a:p>
          <a:p>
            <a:pPr algn="ctr" eaLnBrk="1" hangingPunct="1">
              <a:lnSpc>
                <a:spcPct val="85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宿营地</a:t>
            </a:r>
          </a:p>
        </p:txBody>
      </p:sp>
      <p:sp>
        <p:nvSpPr>
          <p:cNvPr id="17" name="Text Box 181"/>
          <p:cNvSpPr txBox="1">
            <a:spLocks noChangeArrowheads="1"/>
          </p:cNvSpPr>
          <p:nvPr/>
        </p:nvSpPr>
        <p:spPr bwMode="auto">
          <a:xfrm>
            <a:off x="3688556" y="1925243"/>
            <a:ext cx="6477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蓝军</a:t>
            </a:r>
          </a:p>
          <a:p>
            <a:pPr algn="ctr" eaLnBrk="1" hangingPunct="1">
              <a:lnSpc>
                <a:spcPct val="85000"/>
              </a:lnSpc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阵地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313510" y="3014665"/>
            <a:ext cx="7084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</a:rPr>
              <a:t>指挥部</a:t>
            </a: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 flipH="1">
            <a:off x="2927747" y="2652714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25" name="Line 204"/>
          <p:cNvSpPr>
            <a:spLocks noChangeShapeType="1"/>
          </p:cNvSpPr>
          <p:nvPr/>
        </p:nvSpPr>
        <p:spPr bwMode="auto">
          <a:xfrm flipV="1">
            <a:off x="4933950" y="1816894"/>
            <a:ext cx="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6" name="Text Box 205"/>
          <p:cNvSpPr txBox="1">
            <a:spLocks noChangeArrowheads="1"/>
          </p:cNvSpPr>
          <p:nvPr/>
        </p:nvSpPr>
        <p:spPr bwMode="auto">
          <a:xfrm>
            <a:off x="4987528" y="1870472"/>
            <a:ext cx="27027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北</a:t>
            </a:r>
          </a:p>
        </p:txBody>
      </p:sp>
      <p:grpSp>
        <p:nvGrpSpPr>
          <p:cNvPr id="27" name="Group 223"/>
          <p:cNvGrpSpPr/>
          <p:nvPr/>
        </p:nvGrpSpPr>
        <p:grpSpPr bwMode="auto">
          <a:xfrm>
            <a:off x="4933950" y="3113485"/>
            <a:ext cx="772716" cy="277416"/>
            <a:chOff x="0" y="0"/>
            <a:chExt cx="545" cy="233"/>
          </a:xfrm>
        </p:grpSpPr>
        <p:sp>
          <p:nvSpPr>
            <p:cNvPr id="28" name="Text Box 218"/>
            <p:cNvSpPr txBox="1">
              <a:spLocks noChangeArrowheads="1"/>
            </p:cNvSpPr>
            <p:nvPr/>
          </p:nvSpPr>
          <p:spPr bwMode="auto">
            <a:xfrm>
              <a:off x="0" y="0"/>
              <a:ext cx="5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200" b="1"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r>
                <a:rPr lang="zh-CN" altLang="en-US" sz="1200" b="1">
                  <a:latin typeface="楷体" panose="02010609060101010101" pitchFamily="49" charset="-122"/>
                  <a:ea typeface="楷体" panose="02010609060101010101" pitchFamily="49" charset="-122"/>
                </a:rPr>
                <a:t>千米</a:t>
              </a:r>
            </a:p>
          </p:txBody>
        </p:sp>
        <p:grpSp>
          <p:nvGrpSpPr>
            <p:cNvPr id="29" name="Group 219"/>
            <p:cNvGrpSpPr/>
            <p:nvPr/>
          </p:nvGrpSpPr>
          <p:grpSpPr bwMode="auto">
            <a:xfrm>
              <a:off x="46" y="91"/>
              <a:ext cx="363" cy="91"/>
              <a:chOff x="0" y="0"/>
              <a:chExt cx="363" cy="91"/>
            </a:xfrm>
          </p:grpSpPr>
          <p:sp>
            <p:nvSpPr>
              <p:cNvPr id="30" name="Line 220"/>
              <p:cNvSpPr>
                <a:spLocks noChangeShapeType="1"/>
              </p:cNvSpPr>
              <p:nvPr/>
            </p:nvSpPr>
            <p:spPr bwMode="auto">
              <a:xfrm>
                <a:off x="0" y="91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" name="Line 22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" name="Line 222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</p:grpSp>
      <p:sp>
        <p:nvSpPr>
          <p:cNvPr id="33" name="Oval 23"/>
          <p:cNvSpPr>
            <a:spLocks noChangeArrowheads="1"/>
          </p:cNvSpPr>
          <p:nvPr/>
        </p:nvSpPr>
        <p:spPr bwMode="auto">
          <a:xfrm flipH="1">
            <a:off x="4393406" y="2268141"/>
            <a:ext cx="52388" cy="53578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 flipH="1">
            <a:off x="3308747" y="2970610"/>
            <a:ext cx="52388" cy="53578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 flipH="1">
            <a:off x="3961210" y="2277666"/>
            <a:ext cx="52388" cy="53578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36" name="Line 200"/>
          <p:cNvSpPr>
            <a:spLocks noChangeShapeType="1"/>
          </p:cNvSpPr>
          <p:nvPr/>
        </p:nvSpPr>
        <p:spPr bwMode="auto">
          <a:xfrm flipH="1" flipV="1">
            <a:off x="2016923" y="1851425"/>
            <a:ext cx="1296591" cy="113466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7" name="Arc 192"/>
          <p:cNvSpPr/>
          <p:nvPr/>
        </p:nvSpPr>
        <p:spPr bwMode="auto">
          <a:xfrm rot="16396260">
            <a:off x="2909294" y="2621164"/>
            <a:ext cx="788194" cy="627459"/>
          </a:xfrm>
          <a:custGeom>
            <a:avLst/>
            <a:gdLst>
              <a:gd name="T0" fmla="*/ 793359 w 20246"/>
              <a:gd name="T1" fmla="*/ -55 h 15263"/>
              <a:gd name="T2" fmla="*/ 1050873 w 20246"/>
              <a:gd name="T3" fmla="*/ 423924 h 15263"/>
              <a:gd name="T4" fmla="*/ 793359 w 20246"/>
              <a:gd name="T5" fmla="*/ -55 h 15263"/>
              <a:gd name="T6" fmla="*/ 1050873 w 20246"/>
              <a:gd name="T7" fmla="*/ 423924 h 15263"/>
              <a:gd name="T8" fmla="*/ 0 w 20246"/>
              <a:gd name="T9" fmla="*/ 836612 h 152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46"/>
              <a:gd name="T16" fmla="*/ 0 h 15263"/>
              <a:gd name="T17" fmla="*/ 20246 w 20246"/>
              <a:gd name="T18" fmla="*/ 15263 h 152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46" h="15263" fill="none" extrusionOk="0">
                <a:moveTo>
                  <a:pt x="15284" y="-1"/>
                </a:moveTo>
                <a:cubicBezTo>
                  <a:pt x="17473" y="2192"/>
                  <a:pt x="19165" y="4830"/>
                  <a:pt x="20245" y="7734"/>
                </a:cubicBezTo>
              </a:path>
              <a:path w="20246" h="15263" stroke="0" extrusionOk="0">
                <a:moveTo>
                  <a:pt x="15284" y="-1"/>
                </a:moveTo>
                <a:cubicBezTo>
                  <a:pt x="17473" y="2192"/>
                  <a:pt x="19165" y="4830"/>
                  <a:pt x="20245" y="7734"/>
                </a:cubicBezTo>
                <a:lnTo>
                  <a:pt x="0" y="15263"/>
                </a:lnTo>
                <a:lnTo>
                  <a:pt x="15284" y="-1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 rot="20813134">
            <a:off x="2871792" y="2270403"/>
            <a:ext cx="7024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50°</a:t>
            </a:r>
          </a:p>
        </p:txBody>
      </p:sp>
      <p:sp>
        <p:nvSpPr>
          <p:cNvPr id="39" name="Text Box 202"/>
          <p:cNvSpPr txBox="1">
            <a:spLocks noChangeArrowheads="1"/>
          </p:cNvSpPr>
          <p:nvPr/>
        </p:nvSpPr>
        <p:spPr bwMode="auto">
          <a:xfrm>
            <a:off x="1654547" y="3835064"/>
            <a:ext cx="6558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红军阵地在指挥部的北偏西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50°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千米处。</a:t>
            </a:r>
          </a:p>
        </p:txBody>
      </p:sp>
      <p:sp>
        <p:nvSpPr>
          <p:cNvPr id="42" name="Text Box 202"/>
          <p:cNvSpPr txBox="1">
            <a:spLocks noChangeArrowheads="1"/>
          </p:cNvSpPr>
          <p:nvPr/>
        </p:nvSpPr>
        <p:spPr bwMode="auto">
          <a:xfrm>
            <a:off x="1654543" y="4266407"/>
            <a:ext cx="60472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知道了方向和距离就能确定物体的位置。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689074" y="1262072"/>
            <a:ext cx="3268838" cy="2145531"/>
            <a:chOff x="5840100" y="1576790"/>
            <a:chExt cx="2843208" cy="2145531"/>
          </a:xfrm>
        </p:grpSpPr>
        <p:sp>
          <p:nvSpPr>
            <p:cNvPr id="46" name="Rectangle 69"/>
            <p:cNvSpPr/>
            <p:nvPr/>
          </p:nvSpPr>
          <p:spPr>
            <a:xfrm>
              <a:off x="5847349" y="1576790"/>
              <a:ext cx="2787060" cy="2145531"/>
            </a:xfrm>
            <a:prstGeom prst="rect">
              <a:avLst/>
            </a:prstGeom>
            <a:noFill/>
            <a:ln w="38100" cap="flat" cmpd="sng" algn="ctr">
              <a:solidFill>
                <a:srgbClr val="96E12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2400" b="1" kern="0" dirty="0">
                <a:solidFill>
                  <a:srgbClr val="EEECE1">
                    <a:lumMod val="1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43" name="Text Box 206"/>
            <p:cNvSpPr txBox="1">
              <a:spLocks noChangeArrowheads="1"/>
            </p:cNvSpPr>
            <p:nvPr/>
          </p:nvSpPr>
          <p:spPr bwMode="auto">
            <a:xfrm>
              <a:off x="5840100" y="1683956"/>
              <a:ext cx="2843208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在描述物体位置时，一般以南北为主要方向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,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用北偏东（西）或南偏东（西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)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多少度来描述。</a:t>
              </a:r>
            </a:p>
          </p:txBody>
        </p:sp>
      </p:grpSp>
      <p:sp>
        <p:nvSpPr>
          <p:cNvPr id="47" name="Text Box 94"/>
          <p:cNvSpPr txBox="1">
            <a:spLocks noChangeArrowheads="1"/>
          </p:cNvSpPr>
          <p:nvPr/>
        </p:nvSpPr>
        <p:spPr bwMode="auto">
          <a:xfrm>
            <a:off x="1278287" y="1148993"/>
            <a:ext cx="5689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红军阵地在指挥部的什么位置？</a:t>
            </a:r>
          </a:p>
        </p:txBody>
      </p:sp>
      <p:sp>
        <p:nvSpPr>
          <p:cNvPr id="48" name="椭圆 47"/>
          <p:cNvSpPr/>
          <p:nvPr/>
        </p:nvSpPr>
        <p:spPr>
          <a:xfrm>
            <a:off x="1008015" y="1247835"/>
            <a:ext cx="289321" cy="2893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78 L -0.23524 -0.09352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48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38" grpId="1" autoUpdateAnimBg="0"/>
      <p:bldP spid="39" grpId="0" autoUpdateAnimBg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28849" y="1391295"/>
            <a:ext cx="1684734" cy="292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1727471" y="2859336"/>
            <a:ext cx="161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347912" y="1347242"/>
            <a:ext cx="0" cy="15132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3347912" y="2859338"/>
            <a:ext cx="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3347916" y="2859336"/>
            <a:ext cx="178236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3376487" y="2310459"/>
            <a:ext cx="647700" cy="5405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537100" y="2265213"/>
            <a:ext cx="702469" cy="36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zh-CN" altLang="en-US" sz="1050" b="1">
                <a:ea typeface="楷体" panose="02010609060101010101" pitchFamily="49" charset="-122"/>
              </a:rPr>
              <a:t>红军</a:t>
            </a:r>
          </a:p>
          <a:p>
            <a:pPr eaLnBrk="1" hangingPunct="1">
              <a:lnSpc>
                <a:spcPct val="85000"/>
              </a:lnSpc>
            </a:pPr>
            <a:r>
              <a:rPr lang="zh-CN" altLang="en-US" sz="1050" b="1">
                <a:ea typeface="楷体" panose="02010609060101010101" pitchFamily="49" charset="-122"/>
              </a:rPr>
              <a:t>阵地</a:t>
            </a: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4049194" y="2318792"/>
            <a:ext cx="4321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049189" y="2319983"/>
            <a:ext cx="863204" cy="36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zh-CN" altLang="en-US" sz="1050" b="1">
                <a:ea typeface="楷体" panose="02010609060101010101" pitchFamily="49" charset="-122"/>
              </a:rPr>
              <a:t>蓝军</a:t>
            </a:r>
          </a:p>
          <a:p>
            <a:pPr algn="ctr" eaLnBrk="1" hangingPunct="1">
              <a:lnSpc>
                <a:spcPct val="85000"/>
              </a:lnSpc>
            </a:pPr>
            <a:r>
              <a:rPr lang="zh-CN" altLang="en-US" sz="1050" b="1">
                <a:ea typeface="楷体" panose="02010609060101010101" pitchFamily="49" charset="-122"/>
              </a:rPr>
              <a:t>宿营地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844406" y="1985417"/>
            <a:ext cx="485775" cy="36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zh-CN" altLang="en-US" sz="1050" b="1">
                <a:ea typeface="楷体" panose="02010609060101010101" pitchFamily="49" charset="-122"/>
              </a:rPr>
              <a:t>蓝军</a:t>
            </a:r>
          </a:p>
          <a:p>
            <a:pPr algn="ctr" eaLnBrk="1" hangingPunct="1">
              <a:lnSpc>
                <a:spcPct val="85000"/>
              </a:lnSpc>
            </a:pPr>
            <a:r>
              <a:rPr lang="zh-CN" altLang="en-US" sz="1050" b="1">
                <a:ea typeface="楷体" panose="02010609060101010101" pitchFamily="49" charset="-122"/>
              </a:rPr>
              <a:t>阵地</a:t>
            </a:r>
          </a:p>
        </p:txBody>
      </p:sp>
      <p:sp>
        <p:nvSpPr>
          <p:cNvPr id="24" name="Arc 32"/>
          <p:cNvSpPr/>
          <p:nvPr/>
        </p:nvSpPr>
        <p:spPr bwMode="auto">
          <a:xfrm rot="19992144">
            <a:off x="3024066" y="2427141"/>
            <a:ext cx="745331" cy="703660"/>
          </a:xfrm>
          <a:custGeom>
            <a:avLst/>
            <a:gdLst>
              <a:gd name="T0" fmla="*/ 685785 w 19134"/>
              <a:gd name="T1" fmla="*/ -55 h 17094"/>
              <a:gd name="T2" fmla="*/ 993723 w 19134"/>
              <a:gd name="T3" fmla="*/ 388095 h 17094"/>
              <a:gd name="T4" fmla="*/ 685785 w 19134"/>
              <a:gd name="T5" fmla="*/ -55 h 17094"/>
              <a:gd name="T6" fmla="*/ 993723 w 19134"/>
              <a:gd name="T7" fmla="*/ 388095 h 17094"/>
              <a:gd name="T8" fmla="*/ 0 w 19134"/>
              <a:gd name="T9" fmla="*/ 938213 h 170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34"/>
              <a:gd name="T16" fmla="*/ 0 h 17094"/>
              <a:gd name="T17" fmla="*/ 19134 w 19134"/>
              <a:gd name="T18" fmla="*/ 17094 h 170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34" h="17094" fill="none" extrusionOk="0">
                <a:moveTo>
                  <a:pt x="13204" y="-1"/>
                </a:moveTo>
                <a:cubicBezTo>
                  <a:pt x="15667" y="1902"/>
                  <a:pt x="17689" y="4314"/>
                  <a:pt x="19133" y="7071"/>
                </a:cubicBezTo>
              </a:path>
              <a:path w="19134" h="17094" stroke="0" extrusionOk="0">
                <a:moveTo>
                  <a:pt x="13204" y="-1"/>
                </a:moveTo>
                <a:cubicBezTo>
                  <a:pt x="15667" y="1902"/>
                  <a:pt x="17689" y="4314"/>
                  <a:pt x="19133" y="7071"/>
                </a:cubicBezTo>
                <a:lnTo>
                  <a:pt x="0" y="17094"/>
                </a:lnTo>
                <a:lnTo>
                  <a:pt x="13204" y="-1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graphicFrame>
        <p:nvGraphicFramePr>
          <p:cNvPr id="25" name="Object 13"/>
          <p:cNvGraphicFramePr>
            <a:graphicFrameLocks noChangeAspect="1"/>
          </p:cNvGraphicFramePr>
          <p:nvPr/>
        </p:nvGraphicFramePr>
        <p:xfrm>
          <a:off x="3455068" y="2049712"/>
          <a:ext cx="377428" cy="317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r:id="rId4" imgW="241300" imgH="203200" progId="Equation.3">
                  <p:embed/>
                </p:oleObj>
              </mc:Choice>
              <mc:Fallback>
                <p:oleObj r:id="rId4" imgW="2413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068" y="2049712"/>
                        <a:ext cx="377428" cy="317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380062" y="1521073"/>
            <a:ext cx="1674019" cy="13144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" name="Line 42"/>
          <p:cNvSpPr>
            <a:spLocks noChangeShapeType="1"/>
          </p:cNvSpPr>
          <p:nvPr/>
        </p:nvSpPr>
        <p:spPr bwMode="auto">
          <a:xfrm flipH="1" flipV="1">
            <a:off x="2969297" y="2535486"/>
            <a:ext cx="378619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401490" y="2911723"/>
            <a:ext cx="59412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指挥部</a:t>
            </a: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 flipV="1">
            <a:off x="4698080" y="1185317"/>
            <a:ext cx="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4698080" y="1293663"/>
            <a:ext cx="27027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北</a:t>
            </a:r>
          </a:p>
        </p:txBody>
      </p:sp>
      <p:grpSp>
        <p:nvGrpSpPr>
          <p:cNvPr id="31" name="Group 57"/>
          <p:cNvGrpSpPr/>
          <p:nvPr/>
        </p:nvGrpSpPr>
        <p:grpSpPr bwMode="auto">
          <a:xfrm>
            <a:off x="4481387" y="3236766"/>
            <a:ext cx="648890" cy="253603"/>
            <a:chOff x="0" y="0"/>
            <a:chExt cx="545" cy="213"/>
          </a:xfrm>
        </p:grpSpPr>
        <p:sp>
          <p:nvSpPr>
            <p:cNvPr id="32" name="Text Box 58"/>
            <p:cNvSpPr txBox="1">
              <a:spLocks noChangeArrowheads="1"/>
            </p:cNvSpPr>
            <p:nvPr/>
          </p:nvSpPr>
          <p:spPr bwMode="auto">
            <a:xfrm>
              <a:off x="0" y="0"/>
              <a:ext cx="5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050" b="1">
                  <a:ea typeface="楷体" panose="02010609060101010101" pitchFamily="49" charset="-122"/>
                </a:rPr>
                <a:t>10</a:t>
              </a:r>
              <a:r>
                <a:rPr lang="zh-CN" altLang="en-US" sz="1050" b="1">
                  <a:ea typeface="楷体" panose="02010609060101010101" pitchFamily="49" charset="-122"/>
                </a:rPr>
                <a:t>千米</a:t>
              </a:r>
            </a:p>
          </p:txBody>
        </p:sp>
        <p:grpSp>
          <p:nvGrpSpPr>
            <p:cNvPr id="33" name="Group 59"/>
            <p:cNvGrpSpPr/>
            <p:nvPr/>
          </p:nvGrpSpPr>
          <p:grpSpPr bwMode="auto">
            <a:xfrm>
              <a:off x="46" y="91"/>
              <a:ext cx="363" cy="91"/>
              <a:chOff x="0" y="0"/>
              <a:chExt cx="363" cy="91"/>
            </a:xfrm>
          </p:grpSpPr>
          <p:sp>
            <p:nvSpPr>
              <p:cNvPr id="34" name="Line 60"/>
              <p:cNvSpPr>
                <a:spLocks noChangeShapeType="1"/>
              </p:cNvSpPr>
              <p:nvPr/>
            </p:nvSpPr>
            <p:spPr bwMode="auto">
              <a:xfrm>
                <a:off x="0" y="91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" name="Line 6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6" name="Line 62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</p:grpSp>
      <p:grpSp>
        <p:nvGrpSpPr>
          <p:cNvPr id="37" name="Group 63"/>
          <p:cNvGrpSpPr/>
          <p:nvPr/>
        </p:nvGrpSpPr>
        <p:grpSpPr bwMode="auto">
          <a:xfrm>
            <a:off x="4481387" y="3235575"/>
            <a:ext cx="648890" cy="253603"/>
            <a:chOff x="0" y="0"/>
            <a:chExt cx="545" cy="213"/>
          </a:xfrm>
        </p:grpSpPr>
        <p:sp>
          <p:nvSpPr>
            <p:cNvPr id="38" name="Text Box 64"/>
            <p:cNvSpPr txBox="1">
              <a:spLocks noChangeArrowheads="1"/>
            </p:cNvSpPr>
            <p:nvPr/>
          </p:nvSpPr>
          <p:spPr bwMode="auto">
            <a:xfrm>
              <a:off x="0" y="0"/>
              <a:ext cx="5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050" b="1">
                  <a:ea typeface="楷体" panose="02010609060101010101" pitchFamily="49" charset="-122"/>
                </a:rPr>
                <a:t>10</a:t>
              </a:r>
              <a:r>
                <a:rPr lang="zh-CN" altLang="en-US" sz="1050" b="1">
                  <a:ea typeface="楷体" panose="02010609060101010101" pitchFamily="49" charset="-122"/>
                </a:rPr>
                <a:t>千米</a:t>
              </a:r>
            </a:p>
          </p:txBody>
        </p:sp>
        <p:grpSp>
          <p:nvGrpSpPr>
            <p:cNvPr id="39" name="Group 65"/>
            <p:cNvGrpSpPr/>
            <p:nvPr/>
          </p:nvGrpSpPr>
          <p:grpSpPr bwMode="auto">
            <a:xfrm>
              <a:off x="46" y="91"/>
              <a:ext cx="363" cy="91"/>
              <a:chOff x="0" y="0"/>
              <a:chExt cx="363" cy="91"/>
            </a:xfrm>
          </p:grpSpPr>
          <p:sp>
            <p:nvSpPr>
              <p:cNvPr id="40" name="Line 66"/>
              <p:cNvSpPr>
                <a:spLocks noChangeShapeType="1"/>
              </p:cNvSpPr>
              <p:nvPr/>
            </p:nvSpPr>
            <p:spPr bwMode="auto">
              <a:xfrm>
                <a:off x="0" y="91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" name="Line 6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2" name="Line 68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</p:grpSp>
      <p:sp>
        <p:nvSpPr>
          <p:cNvPr id="43" name="Text Box 69"/>
          <p:cNvSpPr txBox="1">
            <a:spLocks noChangeArrowheads="1"/>
          </p:cNvSpPr>
          <p:nvPr/>
        </p:nvSpPr>
        <p:spPr bwMode="auto">
          <a:xfrm>
            <a:off x="3282431" y="1872309"/>
            <a:ext cx="81319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>
                <a:solidFill>
                  <a:schemeClr val="hlink"/>
                </a:solidFill>
                <a:ea typeface="楷体" panose="02010609060101010101" pitchFamily="49" charset="-122"/>
              </a:rPr>
              <a:t>北偏东</a:t>
            </a:r>
          </a:p>
        </p:txBody>
      </p:sp>
      <p:sp>
        <p:nvSpPr>
          <p:cNvPr id="44" name="Oval 23"/>
          <p:cNvSpPr>
            <a:spLocks noChangeArrowheads="1"/>
          </p:cNvSpPr>
          <p:nvPr/>
        </p:nvSpPr>
        <p:spPr bwMode="auto">
          <a:xfrm flipH="1">
            <a:off x="2925239" y="2506911"/>
            <a:ext cx="52388" cy="53578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 flipH="1">
            <a:off x="3320527" y="2815284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46" name="Oval 23"/>
          <p:cNvSpPr>
            <a:spLocks noChangeArrowheads="1"/>
          </p:cNvSpPr>
          <p:nvPr/>
        </p:nvSpPr>
        <p:spPr bwMode="auto">
          <a:xfrm flipH="1">
            <a:off x="4022995" y="2278311"/>
            <a:ext cx="52388" cy="53578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47" name="Oval 23"/>
          <p:cNvSpPr>
            <a:spLocks noChangeArrowheads="1"/>
          </p:cNvSpPr>
          <p:nvPr/>
        </p:nvSpPr>
        <p:spPr bwMode="auto">
          <a:xfrm flipH="1">
            <a:off x="4452811" y="2293790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 b="1">
              <a:ea typeface="楷体" panose="02010609060101010101" pitchFamily="49" charset="-122"/>
            </a:endParaRPr>
          </a:p>
        </p:txBody>
      </p:sp>
      <p:sp>
        <p:nvSpPr>
          <p:cNvPr id="52" name="Text Box 172"/>
          <p:cNvSpPr txBox="1">
            <a:spLocks noChangeArrowheads="1"/>
          </p:cNvSpPr>
          <p:nvPr/>
        </p:nvSpPr>
        <p:spPr bwMode="auto">
          <a:xfrm>
            <a:off x="635635" y="4030981"/>
            <a:ext cx="666496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   可以从指挥部先向北偏东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50°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千米到达蓝军阵地，然后向东走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千米就可以到蓝军宿营地。</a:t>
            </a:r>
          </a:p>
        </p:txBody>
      </p:sp>
      <p:grpSp>
        <p:nvGrpSpPr>
          <p:cNvPr id="53" name="Group 63"/>
          <p:cNvGrpSpPr/>
          <p:nvPr/>
        </p:nvGrpSpPr>
        <p:grpSpPr bwMode="auto">
          <a:xfrm>
            <a:off x="4481387" y="3237957"/>
            <a:ext cx="648890" cy="253603"/>
            <a:chOff x="0" y="0"/>
            <a:chExt cx="545" cy="213"/>
          </a:xfrm>
        </p:grpSpPr>
        <p:sp>
          <p:nvSpPr>
            <p:cNvPr id="54" name="Text Box 64"/>
            <p:cNvSpPr txBox="1">
              <a:spLocks noChangeArrowheads="1"/>
            </p:cNvSpPr>
            <p:nvPr/>
          </p:nvSpPr>
          <p:spPr bwMode="auto">
            <a:xfrm>
              <a:off x="0" y="0"/>
              <a:ext cx="5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050" b="1">
                  <a:ea typeface="楷体" panose="02010609060101010101" pitchFamily="49" charset="-122"/>
                </a:rPr>
                <a:t>10</a:t>
              </a:r>
              <a:r>
                <a:rPr lang="zh-CN" altLang="en-US" sz="1050" b="1">
                  <a:ea typeface="楷体" panose="02010609060101010101" pitchFamily="49" charset="-122"/>
                </a:rPr>
                <a:t>千米</a:t>
              </a:r>
            </a:p>
          </p:txBody>
        </p:sp>
        <p:grpSp>
          <p:nvGrpSpPr>
            <p:cNvPr id="55" name="Group 65"/>
            <p:cNvGrpSpPr/>
            <p:nvPr/>
          </p:nvGrpSpPr>
          <p:grpSpPr bwMode="auto">
            <a:xfrm>
              <a:off x="46" y="91"/>
              <a:ext cx="363" cy="91"/>
              <a:chOff x="0" y="0"/>
              <a:chExt cx="363" cy="91"/>
            </a:xfrm>
          </p:grpSpPr>
          <p:sp>
            <p:nvSpPr>
              <p:cNvPr id="56" name="Line 66"/>
              <p:cNvSpPr>
                <a:spLocks noChangeShapeType="1"/>
              </p:cNvSpPr>
              <p:nvPr/>
            </p:nvSpPr>
            <p:spPr bwMode="auto">
              <a:xfrm>
                <a:off x="0" y="91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7" name="Line 6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8" name="Line 68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</p:grpSp>
      <p:sp>
        <p:nvSpPr>
          <p:cNvPr id="59" name="Text Box 94"/>
          <p:cNvSpPr txBox="1">
            <a:spLocks noChangeArrowheads="1"/>
          </p:cNvSpPr>
          <p:nvPr/>
        </p:nvSpPr>
        <p:spPr bwMode="auto">
          <a:xfrm>
            <a:off x="1420293" y="475375"/>
            <a:ext cx="56899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从指挥部到蓝军宿营地怎么走？</a:t>
            </a:r>
            <a:r>
              <a:rPr lang="zh-CN" altLang="en-US" sz="3200" b="1" dirty="0"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60" name="椭圆 59"/>
          <p:cNvSpPr/>
          <p:nvPr/>
        </p:nvSpPr>
        <p:spPr>
          <a:xfrm>
            <a:off x="1130972" y="644761"/>
            <a:ext cx="289321" cy="2893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399940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34568E-6 L -0.1243 -0.1521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5" y="-762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399940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09809 -0.18765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-938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2099 L -0.05312 -0.22006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99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43" grpId="0" autoUpdateAnimBg="0"/>
      <p:bldP spid="52" grpId="0" autoUpdateAnimBg="0"/>
      <p:bldP spid="59" grpId="0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66678" y="664222"/>
            <a:ext cx="7210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根据方向和距离确定物体位置的一般步骤是什么？</a:t>
            </a:r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V="1">
            <a:off x="3139679" y="2788444"/>
            <a:ext cx="0" cy="12418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1656164" y="2788444"/>
            <a:ext cx="151090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3114679" y="1653781"/>
            <a:ext cx="28575" cy="11346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H="1">
            <a:off x="3142060" y="2788444"/>
            <a:ext cx="156567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>
            <a:off x="2763445" y="2464594"/>
            <a:ext cx="378619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2081217" y="1992692"/>
            <a:ext cx="7024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1" dirty="0">
                <a:ea typeface="楷体" panose="02010609060101010101" pitchFamily="49" charset="-122"/>
              </a:rPr>
              <a:t>红军阵地</a:t>
            </a: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 flipH="1">
            <a:off x="3142060" y="2085977"/>
            <a:ext cx="647700" cy="7024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178"/>
          <p:cNvSpPr>
            <a:spLocks noChangeShapeType="1"/>
          </p:cNvSpPr>
          <p:nvPr/>
        </p:nvSpPr>
        <p:spPr bwMode="auto">
          <a:xfrm>
            <a:off x="3789764" y="2085975"/>
            <a:ext cx="4321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Text Box 180"/>
          <p:cNvSpPr txBox="1">
            <a:spLocks noChangeArrowheads="1"/>
          </p:cNvSpPr>
          <p:nvPr/>
        </p:nvSpPr>
        <p:spPr bwMode="auto">
          <a:xfrm>
            <a:off x="3739853" y="2115524"/>
            <a:ext cx="13750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800" b="1" dirty="0">
                <a:ea typeface="楷体" panose="02010609060101010101" pitchFamily="49" charset="-122"/>
              </a:rPr>
              <a:t>蓝军宿营地</a:t>
            </a:r>
          </a:p>
        </p:txBody>
      </p:sp>
      <p:sp>
        <p:nvSpPr>
          <p:cNvPr id="15" name="Text Box 181"/>
          <p:cNvSpPr txBox="1">
            <a:spLocks noChangeArrowheads="1"/>
          </p:cNvSpPr>
          <p:nvPr/>
        </p:nvSpPr>
        <p:spPr bwMode="auto">
          <a:xfrm>
            <a:off x="3438527" y="1397785"/>
            <a:ext cx="7024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1" dirty="0">
                <a:ea typeface="楷体" panose="02010609060101010101" pitchFamily="49" charset="-122"/>
              </a:rPr>
              <a:t>蓝军阵地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136113" y="2851249"/>
            <a:ext cx="11620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1">
                <a:ea typeface="楷体" panose="02010609060101010101" pitchFamily="49" charset="-122"/>
              </a:rPr>
              <a:t>指挥部</a:t>
            </a:r>
          </a:p>
        </p:txBody>
      </p:sp>
      <p:sp>
        <p:nvSpPr>
          <p:cNvPr id="20" name="Line 204"/>
          <p:cNvSpPr>
            <a:spLocks noChangeShapeType="1"/>
          </p:cNvSpPr>
          <p:nvPr/>
        </p:nvSpPr>
        <p:spPr bwMode="auto">
          <a:xfrm flipV="1">
            <a:off x="4897041" y="1708547"/>
            <a:ext cx="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Text Box 205"/>
          <p:cNvSpPr txBox="1">
            <a:spLocks noChangeArrowheads="1"/>
          </p:cNvSpPr>
          <p:nvPr/>
        </p:nvSpPr>
        <p:spPr bwMode="auto">
          <a:xfrm>
            <a:off x="4950619" y="1762127"/>
            <a:ext cx="2702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400" b="1">
                <a:ea typeface="楷体" panose="02010609060101010101" pitchFamily="49" charset="-122"/>
              </a:rPr>
              <a:t>北</a:t>
            </a:r>
          </a:p>
        </p:txBody>
      </p:sp>
      <p:grpSp>
        <p:nvGrpSpPr>
          <p:cNvPr id="22" name="Group 223"/>
          <p:cNvGrpSpPr/>
          <p:nvPr/>
        </p:nvGrpSpPr>
        <p:grpSpPr bwMode="auto">
          <a:xfrm>
            <a:off x="3986218" y="3462905"/>
            <a:ext cx="819149" cy="325041"/>
            <a:chOff x="-88" y="-91"/>
            <a:chExt cx="688" cy="273"/>
          </a:xfrm>
        </p:grpSpPr>
        <p:sp>
          <p:nvSpPr>
            <p:cNvPr id="23" name="Text Box 218"/>
            <p:cNvSpPr txBox="1">
              <a:spLocks noChangeArrowheads="1"/>
            </p:cNvSpPr>
            <p:nvPr/>
          </p:nvSpPr>
          <p:spPr bwMode="auto">
            <a:xfrm>
              <a:off x="-88" y="-91"/>
              <a:ext cx="6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10</a:t>
              </a:r>
              <a:r>
                <a:rPr lang="zh-CN" altLang="en-US" sz="14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千米</a:t>
              </a:r>
            </a:p>
          </p:txBody>
        </p:sp>
        <p:grpSp>
          <p:nvGrpSpPr>
            <p:cNvPr id="24" name="Group 219"/>
            <p:cNvGrpSpPr/>
            <p:nvPr/>
          </p:nvGrpSpPr>
          <p:grpSpPr bwMode="auto">
            <a:xfrm>
              <a:off x="46" y="91"/>
              <a:ext cx="363" cy="91"/>
              <a:chOff x="0" y="0"/>
              <a:chExt cx="363" cy="91"/>
            </a:xfrm>
          </p:grpSpPr>
          <p:sp>
            <p:nvSpPr>
              <p:cNvPr id="25" name="Line 220"/>
              <p:cNvSpPr>
                <a:spLocks noChangeShapeType="1"/>
              </p:cNvSpPr>
              <p:nvPr/>
            </p:nvSpPr>
            <p:spPr bwMode="auto">
              <a:xfrm>
                <a:off x="0" y="91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Line 22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Line 222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8" name="Oval 23"/>
          <p:cNvSpPr>
            <a:spLocks noChangeArrowheads="1"/>
          </p:cNvSpPr>
          <p:nvPr/>
        </p:nvSpPr>
        <p:spPr bwMode="auto">
          <a:xfrm flipH="1">
            <a:off x="2717006" y="2436021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ea typeface="楷体" panose="02010609060101010101" pitchFamily="49" charset="-122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 flipH="1">
            <a:off x="3106341" y="2752727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ea typeface="楷体" panose="02010609060101010101" pitchFamily="49" charset="-122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 flipH="1">
            <a:off x="3769519" y="2066927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ea typeface="楷体" panose="02010609060101010101" pitchFamily="49" charset="-122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 flipH="1">
            <a:off x="4176712" y="2057402"/>
            <a:ext cx="52388" cy="53579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ea typeface="楷体" panose="02010609060101010101" pitchFamily="49" charset="-122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543550" y="1600202"/>
            <a:ext cx="25774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找出观测点。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554266" y="2507458"/>
            <a:ext cx="2654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算出距离。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5554270" y="2031208"/>
            <a:ext cx="28891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确定方向。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5554267" y="2927750"/>
            <a:ext cx="32662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根据观测点、角度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和距离，描述物体的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准确位置。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32" grpId="0" autoUpdateAnimBg="0"/>
      <p:bldP spid="33" grpId="0" autoUpdateAnimBg="0"/>
      <p:bldP spid="34" grpId="0" autoUpdateAnimBg="0"/>
      <p:bldP spid="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27784" y="458632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填一填</a:t>
              </a:r>
            </a:p>
          </p:txBody>
        </p:sp>
      </p:grpSp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pic>
        <p:nvPicPr>
          <p:cNvPr id="10" name="Picture 30" descr="图片100_副本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745210" y="1101313"/>
            <a:ext cx="3548063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36"/>
          <p:cNvGrpSpPr/>
          <p:nvPr/>
        </p:nvGrpSpPr>
        <p:grpSpPr bwMode="auto">
          <a:xfrm>
            <a:off x="2618059" y="2082389"/>
            <a:ext cx="648890" cy="702469"/>
            <a:chOff x="0" y="0"/>
            <a:chExt cx="544" cy="589"/>
          </a:xfrm>
        </p:grpSpPr>
        <p:sp>
          <p:nvSpPr>
            <p:cNvPr id="12" name="Line 34"/>
            <p:cNvSpPr>
              <a:spLocks noChangeShapeType="1"/>
            </p:cNvSpPr>
            <p:nvPr/>
          </p:nvSpPr>
          <p:spPr bwMode="auto">
            <a:xfrm flipV="1">
              <a:off x="0" y="0"/>
              <a:ext cx="544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" name="Line 35"/>
            <p:cNvSpPr>
              <a:spLocks noChangeShapeType="1"/>
            </p:cNvSpPr>
            <p:nvPr/>
          </p:nvSpPr>
          <p:spPr bwMode="auto">
            <a:xfrm>
              <a:off x="227" y="272"/>
              <a:ext cx="45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2689496" y="2094292"/>
            <a:ext cx="2702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100" b="1">
              <a:ea typeface="楷体" panose="02010609060101010101" pitchFamily="49" charset="-122"/>
            </a:endParaRP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635918" y="2039525"/>
          <a:ext cx="310754" cy="248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r:id="rId5" imgW="254000" imgH="203200" progId="Equation.3">
                  <p:embed/>
                </p:oleObj>
              </mc:Choice>
              <mc:Fallback>
                <p:oleObj r:id="rId5" imgW="254000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918" y="2039525"/>
                        <a:ext cx="310754" cy="248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c 40"/>
          <p:cNvSpPr/>
          <p:nvPr/>
        </p:nvSpPr>
        <p:spPr bwMode="auto">
          <a:xfrm rot="10800000">
            <a:off x="2416843" y="2775330"/>
            <a:ext cx="353616" cy="323850"/>
          </a:xfrm>
          <a:custGeom>
            <a:avLst/>
            <a:gdLst>
              <a:gd name="T0" fmla="*/ 202692 w 16155"/>
              <a:gd name="T1" fmla="*/ 0 h 20453"/>
              <a:gd name="T2" fmla="*/ 471459 w 16155"/>
              <a:gd name="T3" fmla="*/ 129099 h 20453"/>
              <a:gd name="T4" fmla="*/ 202692 w 16155"/>
              <a:gd name="T5" fmla="*/ 0 h 20453"/>
              <a:gd name="T6" fmla="*/ 471459 w 16155"/>
              <a:gd name="T7" fmla="*/ 129099 h 20453"/>
              <a:gd name="T8" fmla="*/ 0 w 16155"/>
              <a:gd name="T9" fmla="*/ 431800 h 20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55"/>
              <a:gd name="T16" fmla="*/ 0 h 20453"/>
              <a:gd name="T17" fmla="*/ 16155 w 16155"/>
              <a:gd name="T18" fmla="*/ 20453 h 204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55" h="20453" fill="none" extrusionOk="0">
                <a:moveTo>
                  <a:pt x="6945" y="0"/>
                </a:moveTo>
                <a:cubicBezTo>
                  <a:pt x="10494" y="1205"/>
                  <a:pt x="13667" y="3312"/>
                  <a:pt x="16154" y="6115"/>
                </a:cubicBezTo>
              </a:path>
              <a:path w="16155" h="20453" stroke="0" extrusionOk="0">
                <a:moveTo>
                  <a:pt x="6945" y="0"/>
                </a:moveTo>
                <a:cubicBezTo>
                  <a:pt x="10494" y="1205"/>
                  <a:pt x="13667" y="3312"/>
                  <a:pt x="16154" y="6115"/>
                </a:cubicBezTo>
                <a:lnTo>
                  <a:pt x="0" y="20453"/>
                </a:lnTo>
                <a:lnTo>
                  <a:pt x="6945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2231105" y="3099182"/>
          <a:ext cx="310754" cy="248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r:id="rId7" imgW="254000" imgH="203200" progId="Equation.3">
                  <p:embed/>
                </p:oleObj>
              </mc:Choice>
              <mc:Fallback>
                <p:oleObj r:id="rId7" imgW="2540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1105" y="3099182"/>
                        <a:ext cx="310754" cy="248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55"/>
          <p:cNvSpPr>
            <a:spLocks noChangeShapeType="1"/>
          </p:cNvSpPr>
          <p:nvPr/>
        </p:nvSpPr>
        <p:spPr bwMode="auto">
          <a:xfrm flipH="1">
            <a:off x="1681037" y="2794382"/>
            <a:ext cx="917972" cy="10263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4" name="Arc 53"/>
          <p:cNvSpPr/>
          <p:nvPr/>
        </p:nvSpPr>
        <p:spPr bwMode="auto">
          <a:xfrm rot="21371609">
            <a:off x="2464468" y="2451480"/>
            <a:ext cx="360760" cy="323850"/>
          </a:xfrm>
          <a:custGeom>
            <a:avLst/>
            <a:gdLst>
              <a:gd name="T0" fmla="*/ 201888 w 16547"/>
              <a:gd name="T1" fmla="*/ 0 h 20453"/>
              <a:gd name="T2" fmla="*/ 480984 w 16547"/>
              <a:gd name="T3" fmla="*/ 138684 h 20453"/>
              <a:gd name="T4" fmla="*/ 201888 w 16547"/>
              <a:gd name="T5" fmla="*/ 0 h 20453"/>
              <a:gd name="T6" fmla="*/ 480984 w 16547"/>
              <a:gd name="T7" fmla="*/ 138684 h 20453"/>
              <a:gd name="T8" fmla="*/ 0 w 16547"/>
              <a:gd name="T9" fmla="*/ 431800 h 20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47"/>
              <a:gd name="T16" fmla="*/ 0 h 20453"/>
              <a:gd name="T17" fmla="*/ 16547 w 16547"/>
              <a:gd name="T18" fmla="*/ 20453 h 204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47" h="20453" fill="none" extrusionOk="0">
                <a:moveTo>
                  <a:pt x="6945" y="0"/>
                </a:moveTo>
                <a:cubicBezTo>
                  <a:pt x="10686" y="1270"/>
                  <a:pt x="14007" y="3542"/>
                  <a:pt x="16546" y="6569"/>
                </a:cubicBezTo>
              </a:path>
              <a:path w="16547" h="20453" stroke="0" extrusionOk="0">
                <a:moveTo>
                  <a:pt x="6945" y="0"/>
                </a:moveTo>
                <a:cubicBezTo>
                  <a:pt x="10686" y="1270"/>
                  <a:pt x="14007" y="3542"/>
                  <a:pt x="16546" y="6569"/>
                </a:cubicBezTo>
                <a:lnTo>
                  <a:pt x="0" y="20453"/>
                </a:lnTo>
                <a:lnTo>
                  <a:pt x="6945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5" name="Arc 56"/>
          <p:cNvSpPr/>
          <p:nvPr/>
        </p:nvSpPr>
        <p:spPr bwMode="auto">
          <a:xfrm rot="17702281">
            <a:off x="2169790" y="2250862"/>
            <a:ext cx="460772" cy="447675"/>
          </a:xfrm>
          <a:custGeom>
            <a:avLst/>
            <a:gdLst>
              <a:gd name="T0" fmla="*/ 67779 w 21029"/>
              <a:gd name="T1" fmla="*/ 0 h 21475"/>
              <a:gd name="T2" fmla="*/ 614363 w 21029"/>
              <a:gd name="T3" fmla="*/ 459787 h 21475"/>
              <a:gd name="T4" fmla="*/ 67779 w 21029"/>
              <a:gd name="T5" fmla="*/ 0 h 21475"/>
              <a:gd name="T6" fmla="*/ 614363 w 21029"/>
              <a:gd name="T7" fmla="*/ 459787 h 21475"/>
              <a:gd name="T8" fmla="*/ 0 w 21029"/>
              <a:gd name="T9" fmla="*/ 596900 h 21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029"/>
              <a:gd name="T16" fmla="*/ 0 h 21475"/>
              <a:gd name="T17" fmla="*/ 21029 w 21029"/>
              <a:gd name="T18" fmla="*/ 21475 h 214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029" h="21475" fill="none" extrusionOk="0">
                <a:moveTo>
                  <a:pt x="2320" y="0"/>
                </a:moveTo>
                <a:cubicBezTo>
                  <a:pt x="11435" y="985"/>
                  <a:pt x="18935" y="7617"/>
                  <a:pt x="21029" y="16542"/>
                </a:cubicBezTo>
              </a:path>
              <a:path w="21029" h="21475" stroke="0" extrusionOk="0">
                <a:moveTo>
                  <a:pt x="2320" y="0"/>
                </a:moveTo>
                <a:cubicBezTo>
                  <a:pt x="11435" y="985"/>
                  <a:pt x="18935" y="7617"/>
                  <a:pt x="21029" y="16542"/>
                </a:cubicBezTo>
                <a:lnTo>
                  <a:pt x="0" y="21475"/>
                </a:lnTo>
                <a:lnTo>
                  <a:pt x="2320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 b="1">
              <a:ea typeface="楷体" panose="02010609060101010101" pitchFamily="49" charset="-122"/>
            </a:endParaRPr>
          </a:p>
        </p:txBody>
      </p:sp>
      <p:graphicFrame>
        <p:nvGraphicFramePr>
          <p:cNvPr id="26" name="Object 16"/>
          <p:cNvGraphicFramePr>
            <a:graphicFrameLocks noChangeAspect="1"/>
          </p:cNvGraphicFramePr>
          <p:nvPr/>
        </p:nvGraphicFramePr>
        <p:xfrm>
          <a:off x="2177532" y="2072861"/>
          <a:ext cx="295275" cy="248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r:id="rId8" imgW="241300" imgH="203200" progId="Equation.3">
                  <p:embed/>
                </p:oleObj>
              </mc:Choice>
              <mc:Fallback>
                <p:oleObj r:id="rId8" imgW="2413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7532" y="2072861"/>
                        <a:ext cx="295275" cy="248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58"/>
          <p:cNvSpPr>
            <a:spLocks noChangeShapeType="1"/>
          </p:cNvSpPr>
          <p:nvPr/>
        </p:nvSpPr>
        <p:spPr bwMode="auto">
          <a:xfrm flipH="1" flipV="1">
            <a:off x="989284" y="1984755"/>
            <a:ext cx="1664494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8" name="Text Box 74"/>
          <p:cNvSpPr txBox="1">
            <a:spLocks noChangeArrowheads="1"/>
          </p:cNvSpPr>
          <p:nvPr/>
        </p:nvSpPr>
        <p:spPr bwMode="auto">
          <a:xfrm>
            <a:off x="419571" y="1092664"/>
            <a:ext cx="486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3332434" y="2087149"/>
            <a:ext cx="5726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巡洋舰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989284" y="1749011"/>
            <a:ext cx="6477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核潜艇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728662" y="3840940"/>
            <a:ext cx="82629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航空母舰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2629969" y="2819384"/>
            <a:ext cx="62745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50" b="1">
                <a:ea typeface="楷体" panose="02010609060101010101" pitchFamily="49" charset="-122"/>
              </a:rPr>
              <a:t>雷达站</a:t>
            </a:r>
          </a:p>
        </p:txBody>
      </p:sp>
      <p:sp>
        <p:nvSpPr>
          <p:cNvPr id="34" name="Rectangle 47"/>
          <p:cNvSpPr>
            <a:spLocks noChangeArrowheads="1"/>
          </p:cNvSpPr>
          <p:nvPr/>
        </p:nvSpPr>
        <p:spPr bwMode="auto">
          <a:xfrm>
            <a:off x="4479006" y="756680"/>
            <a:ext cx="488391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以雷达站为观测点：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）巡洋舰的位置在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 ____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方向上，距离雷达站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）核潜艇的位置在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偏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 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方向上，距离雷达站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）航空母舰的位置在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方向上，距离雷达站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</a:p>
        </p:txBody>
      </p:sp>
      <p:sp>
        <p:nvSpPr>
          <p:cNvPr id="35" name="Text Box 59"/>
          <p:cNvSpPr txBox="1">
            <a:spLocks noChangeArrowheads="1"/>
          </p:cNvSpPr>
          <p:nvPr/>
        </p:nvSpPr>
        <p:spPr bwMode="auto">
          <a:xfrm>
            <a:off x="6920965" y="1277108"/>
            <a:ext cx="5393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北</a:t>
            </a:r>
          </a:p>
        </p:txBody>
      </p:sp>
      <p:sp>
        <p:nvSpPr>
          <p:cNvPr id="36" name="Text Box 60"/>
          <p:cNvSpPr txBox="1">
            <a:spLocks noChangeArrowheads="1"/>
          </p:cNvSpPr>
          <p:nvPr/>
        </p:nvSpPr>
        <p:spPr bwMode="auto">
          <a:xfrm>
            <a:off x="7693829" y="1271669"/>
            <a:ext cx="4321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东</a:t>
            </a:r>
          </a:p>
        </p:txBody>
      </p:sp>
      <p:graphicFrame>
        <p:nvGraphicFramePr>
          <p:cNvPr id="37" name="Object 28"/>
          <p:cNvGraphicFramePr>
            <a:graphicFrameLocks noChangeAspect="1"/>
          </p:cNvGraphicFramePr>
          <p:nvPr/>
        </p:nvGraphicFramePr>
        <p:xfrm>
          <a:off x="8334901" y="1328625"/>
          <a:ext cx="378619" cy="3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r:id="rId10" imgW="330200" imgH="254000" progId="Equation.3">
                  <p:embed/>
                </p:oleObj>
              </mc:Choice>
              <mc:Fallback>
                <p:oleObj r:id="rId10" imgW="330200" imgH="2540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901" y="1328625"/>
                        <a:ext cx="378619" cy="303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6848230" y="1749011"/>
            <a:ext cx="6848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6942122" y="2184750"/>
            <a:ext cx="5393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北</a:t>
            </a: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4720705" y="2642016"/>
            <a:ext cx="459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西</a:t>
            </a:r>
          </a:p>
        </p:txBody>
      </p:sp>
      <p:graphicFrame>
        <p:nvGraphicFramePr>
          <p:cNvPr id="41" name="Object 32"/>
          <p:cNvGraphicFramePr>
            <a:graphicFrameLocks noChangeAspect="1"/>
          </p:cNvGraphicFramePr>
          <p:nvPr/>
        </p:nvGraphicFramePr>
        <p:xfrm>
          <a:off x="5351144" y="2738517"/>
          <a:ext cx="359569" cy="3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r:id="rId12" imgW="304800" imgH="254000" progId="Equation.3">
                  <p:embed/>
                </p:oleObj>
              </mc:Choice>
              <mc:Fallback>
                <p:oleObj r:id="rId12" imgW="304800" imgH="2540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144" y="2738517"/>
                        <a:ext cx="359569" cy="303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66"/>
          <p:cNvSpPr txBox="1">
            <a:spLocks noChangeArrowheads="1"/>
          </p:cNvSpPr>
          <p:nvPr/>
        </p:nvSpPr>
        <p:spPr bwMode="auto">
          <a:xfrm>
            <a:off x="8058353" y="2620089"/>
            <a:ext cx="8453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</a:p>
        </p:txBody>
      </p:sp>
      <p:sp>
        <p:nvSpPr>
          <p:cNvPr id="43" name="Text Box 67"/>
          <p:cNvSpPr txBox="1">
            <a:spLocks noChangeArrowheads="1"/>
          </p:cNvSpPr>
          <p:nvPr/>
        </p:nvSpPr>
        <p:spPr bwMode="auto">
          <a:xfrm>
            <a:off x="7262782" y="3499891"/>
            <a:ext cx="540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南</a:t>
            </a:r>
          </a:p>
        </p:txBody>
      </p:sp>
      <p:sp>
        <p:nvSpPr>
          <p:cNvPr id="44" name="Text Box 68"/>
          <p:cNvSpPr txBox="1">
            <a:spLocks noChangeArrowheads="1"/>
          </p:cNvSpPr>
          <p:nvPr/>
        </p:nvSpPr>
        <p:spPr bwMode="auto">
          <a:xfrm>
            <a:off x="8081456" y="3535188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西</a:t>
            </a:r>
          </a:p>
        </p:txBody>
      </p:sp>
      <p:graphicFrame>
        <p:nvGraphicFramePr>
          <p:cNvPr id="45" name="Object 36"/>
          <p:cNvGraphicFramePr>
            <a:graphicFrameLocks noChangeAspect="1"/>
          </p:cNvGraphicFramePr>
          <p:nvPr/>
        </p:nvGraphicFramePr>
        <p:xfrm>
          <a:off x="4609383" y="4066719"/>
          <a:ext cx="378619" cy="3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r:id="rId14" imgW="330200" imgH="254000" progId="Equation.3">
                  <p:embed/>
                </p:oleObj>
              </mc:Choice>
              <mc:Fallback>
                <p:oleObj r:id="rId14" imgW="330200" imgH="2540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383" y="4066719"/>
                        <a:ext cx="378619" cy="303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70"/>
          <p:cNvSpPr txBox="1">
            <a:spLocks noChangeArrowheads="1"/>
          </p:cNvSpPr>
          <p:nvPr/>
        </p:nvSpPr>
        <p:spPr bwMode="auto">
          <a:xfrm>
            <a:off x="7365507" y="4012862"/>
            <a:ext cx="6848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  <p:bldP spid="36" grpId="0" autoUpdateAnimBg="0"/>
      <p:bldP spid="38" grpId="0" autoUpdateAnimBg="0"/>
      <p:bldP spid="39" grpId="0" autoUpdateAnimBg="0"/>
      <p:bldP spid="40" grpId="0" autoUpdateAnimBg="0"/>
      <p:bldP spid="42" grpId="0" autoUpdateAnimBg="0"/>
      <p:bldP spid="43" grpId="0" autoUpdateAnimBg="0"/>
      <p:bldP spid="44" grpId="0" autoUpdateAnimBg="0"/>
      <p:bldP spid="4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全屏显示(16:9)</PresentationFormat>
  <Paragraphs>167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等线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2_自定义设计方案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2023-01-16T19:53:12Z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9CBC6A63523E46F99486AB9CD026659C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