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7" r:id="rId2"/>
    <p:sldId id="260" r:id="rId3"/>
    <p:sldId id="325" r:id="rId4"/>
    <p:sldId id="327" r:id="rId5"/>
    <p:sldId id="326" r:id="rId6"/>
    <p:sldId id="329" r:id="rId7"/>
    <p:sldId id="330" r:id="rId8"/>
    <p:sldId id="332" r:id="rId9"/>
    <p:sldId id="335" r:id="rId10"/>
    <p:sldId id="334" r:id="rId11"/>
    <p:sldId id="313" r:id="rId12"/>
    <p:sldId id="322" r:id="rId13"/>
    <p:sldId id="336" r:id="rId14"/>
    <p:sldId id="337" r:id="rId15"/>
    <p:sldId id="278" r:id="rId16"/>
    <p:sldId id="338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FF"/>
    <a:srgbClr val="155BF7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223-8C67-4191-9909-9E6EB57CB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D78DA-15B7-42BB-A6CA-6C95C5B836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76056" y="2492896"/>
            <a:ext cx="3024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8.5 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垂直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124488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/>
              <a:t>青岛版七年级数学下册</a:t>
            </a:r>
            <a:endParaRPr lang="zh-CN" altLang="en-US" sz="2000" dirty="0"/>
          </a:p>
        </p:txBody>
      </p:sp>
      <p:sp>
        <p:nvSpPr>
          <p:cNvPr id="5" name="矩形 4"/>
          <p:cNvSpPr/>
          <p:nvPr/>
        </p:nvSpPr>
        <p:spPr>
          <a:xfrm>
            <a:off x="0" y="472514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642910" y="428604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合作探究四</a:t>
            </a:r>
            <a:r>
              <a:rPr lang="en-US" altLang="zh-CN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点到直线的距离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14348" y="1714488"/>
            <a:ext cx="7366119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直线外一点到这条直线的垂线段的长度，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叫做这个点到这条直线的距离．</a:t>
            </a:r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500034" y="3645572"/>
            <a:ext cx="5296102" cy="18158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5908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　</a:t>
            </a:r>
            <a:r>
              <a:rPr kumimoji="0" lang="zh-CN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如图要把水渠的水引到水池</a:t>
            </a:r>
            <a:r>
              <a:rPr kumimoji="0" lang="en-US" altLang="zh-CN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C</a:t>
            </a:r>
            <a:r>
              <a:rPr kumimoji="0" lang="zh-C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，从渠堤</a:t>
            </a:r>
            <a:r>
              <a:rPr kumimoji="0" lang="en-US" altLang="zh-CN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AB</a:t>
            </a:r>
            <a:r>
              <a:rPr kumimoji="0" lang="zh-C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的什么地方开沟，水沟的长度最短</a:t>
            </a:r>
            <a:r>
              <a:rPr kumimoji="0" lang="en-US" altLang="zh-CN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? </a:t>
            </a:r>
            <a:r>
              <a:rPr kumimoji="0" lang="zh-C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你能在图上表示出来吗</a:t>
            </a:r>
            <a:r>
              <a:rPr kumimoji="0" lang="en-US" altLang="zh-CN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? </a:t>
            </a:r>
            <a:r>
              <a:rPr kumimoji="0" lang="zh-C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谈谈你的理由</a:t>
            </a:r>
            <a:r>
              <a:rPr kumimoji="0" lang="en-US" altLang="zh-CN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?</a:t>
            </a:r>
            <a:endParaRPr kumimoji="0" lang="en-US" altLang="zh-CN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28" name="图片 27" descr="学科网(www.zxxk.com)--教育资源门户，提供试卷、教案、课件、论文、素材及各类教学资源下载，还有大量而丰富的教学相关资讯！"/>
          <p:cNvPicPr/>
          <p:nvPr/>
        </p:nvPicPr>
        <p:blipFill>
          <a:blip r:embed="rId2" cstate="email"/>
          <a:srcRect t="44941" r="16516"/>
          <a:stretch>
            <a:fillRect/>
          </a:stretch>
        </p:blipFill>
        <p:spPr bwMode="auto">
          <a:xfrm rot="14642001">
            <a:off x="6495974" y="3992583"/>
            <a:ext cx="2438598" cy="87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6715140" y="3500438"/>
            <a:ext cx="303167" cy="26918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endParaRPr kumimoji="0" lang="zh-CN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429388" y="4714884"/>
            <a:ext cx="303167" cy="26918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</a:t>
            </a:r>
            <a:endParaRPr kumimoji="0" lang="zh-CN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7572396" y="5214950"/>
            <a:ext cx="303167" cy="26918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endParaRPr kumimoji="0" lang="zh-CN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6643702" y="4714884"/>
            <a:ext cx="303167" cy="26918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endParaRPr kumimoji="0" lang="zh-CN" altLang="zh-CN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23850" y="1196975"/>
            <a:ext cx="7704138" cy="52014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课堂小结：</a:t>
            </a:r>
          </a:p>
          <a:p>
            <a:pPr marL="342900" indent="-342900">
              <a:spcBef>
                <a:spcPct val="50000"/>
              </a:spcBef>
            </a:pPr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本节课学习了以下内容</a:t>
            </a:r>
            <a:endParaRPr lang="en-US" altLang="zh-CN" sz="40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一：垂直、垂线的定义及表示方法</a:t>
            </a:r>
          </a:p>
          <a:p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二：垂线的性质</a:t>
            </a:r>
          </a:p>
          <a:p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三：垂线段的定义</a:t>
            </a:r>
          </a:p>
          <a:p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四：点到直线的距离</a:t>
            </a:r>
          </a:p>
          <a:p>
            <a:pPr marL="342900" indent="-342900">
              <a:spcBef>
                <a:spcPct val="50000"/>
              </a:spcBef>
            </a:pPr>
            <a:endParaRPr lang="en-US" altLang="zh-CN" sz="4000" dirty="0">
              <a:latin typeface="Arial" panose="020B0604020202020204" pitchFamily="34" charset="0"/>
              <a:ea typeface="华文新魏" panose="02010800040101010101" pitchFamily="2" charset="-122"/>
            </a:endParaRPr>
          </a:p>
          <a:p>
            <a:pPr marL="342900" indent="-342900">
              <a:spcBef>
                <a:spcPct val="50000"/>
              </a:spcBef>
            </a:pPr>
            <a:endParaRPr lang="zh-CN" altLang="en-US" sz="4000" dirty="0"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 spd="slow">
    <p:circle/>
    <p:sndAc>
      <p:stSnd>
        <p:snd r:embed="rId2" name="camera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ordArt 33" descr="？4"/>
          <p:cNvSpPr>
            <a:spLocks noChangeArrowheads="1" noChangeShapeType="1"/>
          </p:cNvSpPr>
          <p:nvPr/>
        </p:nvSpPr>
        <p:spPr bwMode="auto">
          <a:xfrm>
            <a:off x="785786" y="571480"/>
            <a:ext cx="220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当堂检测</a:t>
            </a:r>
          </a:p>
        </p:txBody>
      </p:sp>
      <p:sp>
        <p:nvSpPr>
          <p:cNvPr id="16" name="矩形 15"/>
          <p:cNvSpPr/>
          <p:nvPr/>
        </p:nvSpPr>
        <p:spPr>
          <a:xfrm>
            <a:off x="571472" y="2143116"/>
            <a:ext cx="8072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下列说法中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正确的是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(        )</a:t>
            </a:r>
          </a:p>
          <a:p>
            <a:pPr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过直线外一点和直线上一定点可以画无数条直线与这条直线垂直</a:t>
            </a:r>
          </a:p>
          <a:p>
            <a:pPr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过直线上一点和直线外一定点可以画这条直线的垂线</a:t>
            </a:r>
          </a:p>
          <a:p>
            <a:pPr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过射线外一点可以画这条射线的一条垂线</a:t>
            </a:r>
          </a:p>
          <a:p>
            <a:pPr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如果两条直线不相交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那么这两条直线有可能互相垂直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072066" y="2143116"/>
            <a:ext cx="7207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3" name="Rectangle 29"/>
          <p:cNvSpPr>
            <a:spLocks noChangeArrowheads="1"/>
          </p:cNvSpPr>
          <p:nvPr/>
        </p:nvSpPr>
        <p:spPr bwMode="auto">
          <a:xfrm rot="1106097">
            <a:off x="1908175" y="4005263"/>
            <a:ext cx="142875" cy="1444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 rot="14092549">
            <a:off x="2080419" y="5171282"/>
            <a:ext cx="142875" cy="714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472" y="1357298"/>
            <a:ext cx="8218488" cy="2447925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>
            <a:normAutofit fontScale="25000" lnSpcReduction="20000"/>
          </a:bodyPr>
          <a:lstStyle/>
          <a:p>
            <a:pPr>
              <a:lnSpc>
                <a:spcPts val="3360"/>
              </a:lnSpc>
              <a:spcBef>
                <a:spcPts val="0"/>
              </a:spcBef>
              <a:buFontTx/>
              <a:buNone/>
            </a:pPr>
            <a:r>
              <a:rPr lang="en-US" altLang="zh-CN" sz="11200" b="1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11200" b="1" dirty="0">
                <a:latin typeface="宋体" panose="02010600030101010101" pitchFamily="2" charset="-122"/>
                <a:ea typeface="宋体" panose="02010600030101010101" pitchFamily="2" charset="-122"/>
              </a:rPr>
              <a:t>画一条线段的垂线，垂足在（    ）</a:t>
            </a:r>
          </a:p>
          <a:p>
            <a:pPr>
              <a:lnSpc>
                <a:spcPts val="3360"/>
              </a:lnSpc>
              <a:spcBef>
                <a:spcPts val="0"/>
              </a:spcBef>
              <a:buFontTx/>
              <a:buNone/>
            </a:pPr>
            <a:r>
              <a:rPr lang="zh-CN" altLang="en-US" sz="11200" b="1" dirty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en-US" altLang="zh-CN" sz="11200" b="1" dirty="0"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11200" b="1" dirty="0">
                <a:latin typeface="宋体" panose="02010600030101010101" pitchFamily="2" charset="-122"/>
                <a:ea typeface="宋体" panose="02010600030101010101" pitchFamily="2" charset="-122"/>
              </a:rPr>
              <a:t>线段上            </a:t>
            </a:r>
            <a:r>
              <a:rPr lang="en-US" altLang="zh-CN" sz="11200" b="1" dirty="0"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11200" b="1" dirty="0">
                <a:latin typeface="宋体" panose="02010600030101010101" pitchFamily="2" charset="-122"/>
                <a:ea typeface="宋体" panose="02010600030101010101" pitchFamily="2" charset="-122"/>
              </a:rPr>
              <a:t>线段的端点     </a:t>
            </a:r>
          </a:p>
          <a:p>
            <a:pPr>
              <a:lnSpc>
                <a:spcPts val="3360"/>
              </a:lnSpc>
              <a:spcBef>
                <a:spcPts val="0"/>
              </a:spcBef>
              <a:buFontTx/>
              <a:buNone/>
            </a:pPr>
            <a:r>
              <a:rPr lang="zh-CN" altLang="en-US" sz="11200" b="1" dirty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en-US" altLang="zh-CN" sz="11200" b="1" dirty="0"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11200" b="1" dirty="0">
                <a:latin typeface="宋体" panose="02010600030101010101" pitchFamily="2" charset="-122"/>
                <a:ea typeface="宋体" panose="02010600030101010101" pitchFamily="2" charset="-122"/>
              </a:rPr>
              <a:t>线段的延长线上    </a:t>
            </a:r>
            <a:r>
              <a:rPr lang="en-US" altLang="zh-CN" sz="11200" b="1" dirty="0"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11200" b="1" dirty="0">
                <a:latin typeface="宋体" panose="02010600030101010101" pitchFamily="2" charset="-122"/>
                <a:ea typeface="宋体" panose="02010600030101010101" pitchFamily="2" charset="-122"/>
              </a:rPr>
              <a:t>以上都有可能</a:t>
            </a:r>
          </a:p>
          <a:p>
            <a:pPr>
              <a:lnSpc>
                <a:spcPts val="3360"/>
              </a:lnSpc>
              <a:spcBef>
                <a:spcPts val="0"/>
              </a:spcBef>
              <a:buFontTx/>
              <a:buNone/>
            </a:pPr>
            <a:endParaRPr lang="en-US" altLang="zh-CN" sz="11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  <a:buFontTx/>
              <a:buNone/>
            </a:pPr>
            <a:r>
              <a:rPr lang="zh-CN" altLang="en-US" sz="11200" b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zh-CN" sz="28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14"/>
          <p:cNvGrpSpPr/>
          <p:nvPr/>
        </p:nvGrpSpPr>
        <p:grpSpPr bwMode="auto">
          <a:xfrm>
            <a:off x="1187450" y="3500438"/>
            <a:ext cx="2663825" cy="2600325"/>
            <a:chOff x="748" y="2205"/>
            <a:chExt cx="1678" cy="1638"/>
          </a:xfrm>
        </p:grpSpPr>
        <p:grpSp>
          <p:nvGrpSpPr>
            <p:cNvPr id="3" name="Group 8"/>
            <p:cNvGrpSpPr/>
            <p:nvPr/>
          </p:nvGrpSpPr>
          <p:grpSpPr bwMode="auto">
            <a:xfrm>
              <a:off x="748" y="2341"/>
              <a:ext cx="1316" cy="1316"/>
              <a:chOff x="748" y="2341"/>
              <a:chExt cx="1316" cy="1316"/>
            </a:xfrm>
          </p:grpSpPr>
          <p:sp>
            <p:nvSpPr>
              <p:cNvPr id="21510" name="Line 6"/>
              <p:cNvSpPr>
                <a:spLocks noChangeShapeType="1"/>
              </p:cNvSpPr>
              <p:nvPr/>
            </p:nvSpPr>
            <p:spPr bwMode="auto">
              <a:xfrm>
                <a:off x="748" y="2341"/>
                <a:ext cx="1316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1" name="Line 7"/>
              <p:cNvSpPr>
                <a:spLocks noChangeShapeType="1"/>
              </p:cNvSpPr>
              <p:nvPr/>
            </p:nvSpPr>
            <p:spPr bwMode="auto">
              <a:xfrm flipV="1">
                <a:off x="884" y="2840"/>
                <a:ext cx="1180" cy="8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839" y="2205"/>
              <a:ext cx="36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A</a:t>
              </a:r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749" y="2931"/>
              <a:ext cx="36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P</a:t>
              </a: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2064" y="2750"/>
              <a:ext cx="36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O</a:t>
              </a:r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930" y="3612"/>
              <a:ext cx="36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B</a:t>
              </a:r>
            </a:p>
          </p:txBody>
        </p: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>
              <a:off x="1020" y="2931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25"/>
          <p:cNvGrpSpPr/>
          <p:nvPr/>
        </p:nvGrpSpPr>
        <p:grpSpPr bwMode="auto">
          <a:xfrm>
            <a:off x="5221288" y="3854450"/>
            <a:ext cx="2879725" cy="2101850"/>
            <a:chOff x="3289" y="2428"/>
            <a:chExt cx="1814" cy="1324"/>
          </a:xfrm>
        </p:grpSpPr>
        <p:grpSp>
          <p:nvGrpSpPr>
            <p:cNvPr id="5" name="Group 24"/>
            <p:cNvGrpSpPr/>
            <p:nvPr/>
          </p:nvGrpSpPr>
          <p:grpSpPr bwMode="auto">
            <a:xfrm>
              <a:off x="3515" y="2432"/>
              <a:ext cx="1452" cy="1090"/>
              <a:chOff x="3515" y="2432"/>
              <a:chExt cx="1452" cy="1090"/>
            </a:xfrm>
          </p:grpSpPr>
          <p:sp>
            <p:nvSpPr>
              <p:cNvPr id="21521" name="Line 17"/>
              <p:cNvSpPr>
                <a:spLocks noChangeShapeType="1"/>
              </p:cNvSpPr>
              <p:nvPr/>
            </p:nvSpPr>
            <p:spPr bwMode="auto">
              <a:xfrm flipH="1">
                <a:off x="3515" y="2432"/>
                <a:ext cx="1224" cy="10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2" name="Line 18"/>
              <p:cNvSpPr>
                <a:spLocks noChangeShapeType="1"/>
              </p:cNvSpPr>
              <p:nvPr/>
            </p:nvSpPr>
            <p:spPr bwMode="auto">
              <a:xfrm flipH="1" flipV="1">
                <a:off x="3515" y="3522"/>
                <a:ext cx="14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23" name="Text Box 19"/>
            <p:cNvSpPr txBox="1">
              <a:spLocks noChangeArrowheads="1"/>
            </p:cNvSpPr>
            <p:nvPr/>
          </p:nvSpPr>
          <p:spPr bwMode="auto">
            <a:xfrm flipH="1">
              <a:off x="4332" y="2428"/>
              <a:ext cx="36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A</a:t>
              </a:r>
            </a:p>
          </p:txBody>
        </p:sp>
        <p:sp>
          <p:nvSpPr>
            <p:cNvPr id="21524" name="Text Box 20"/>
            <p:cNvSpPr txBox="1">
              <a:spLocks noChangeArrowheads="1"/>
            </p:cNvSpPr>
            <p:nvPr/>
          </p:nvSpPr>
          <p:spPr bwMode="auto">
            <a:xfrm flipH="1">
              <a:off x="4376" y="3517"/>
              <a:ext cx="36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P</a:t>
              </a:r>
            </a:p>
          </p:txBody>
        </p:sp>
        <p:sp>
          <p:nvSpPr>
            <p:cNvPr id="21525" name="Text Box 21"/>
            <p:cNvSpPr txBox="1">
              <a:spLocks noChangeArrowheads="1"/>
            </p:cNvSpPr>
            <p:nvPr/>
          </p:nvSpPr>
          <p:spPr bwMode="auto">
            <a:xfrm flipH="1">
              <a:off x="3289" y="3381"/>
              <a:ext cx="36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O</a:t>
              </a:r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 flipH="1">
              <a:off x="4741" y="3521"/>
              <a:ext cx="36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B</a:t>
              </a:r>
            </a:p>
          </p:txBody>
        </p:sp>
        <p:sp>
          <p:nvSpPr>
            <p:cNvPr id="21527" name="Oval 23"/>
            <p:cNvSpPr>
              <a:spLocks noChangeArrowheads="1"/>
            </p:cNvSpPr>
            <p:nvPr/>
          </p:nvSpPr>
          <p:spPr bwMode="auto">
            <a:xfrm flipH="1">
              <a:off x="4421" y="352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5715008" y="1357298"/>
            <a:ext cx="576262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 flipV="1">
            <a:off x="1692275" y="3284538"/>
            <a:ext cx="576263" cy="13668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1692275" y="4652963"/>
            <a:ext cx="792163" cy="1152525"/>
          </a:xfrm>
          <a:prstGeom prst="line">
            <a:avLst/>
          </a:prstGeom>
          <a:noFill/>
          <a:ln w="38100">
            <a:solidFill>
              <a:srgbClr val="00737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2051050" y="3789363"/>
            <a:ext cx="431800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i="1"/>
              <a:t>M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2268538" y="5229225"/>
            <a:ext cx="287337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i="1"/>
              <a:t>N</a:t>
            </a:r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H="1" flipV="1">
            <a:off x="5651500" y="4221163"/>
            <a:ext cx="1368425" cy="13684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7019925" y="4508500"/>
            <a:ext cx="0" cy="1873250"/>
          </a:xfrm>
          <a:prstGeom prst="line">
            <a:avLst/>
          </a:prstGeom>
          <a:noFill/>
          <a:ln w="38100">
            <a:solidFill>
              <a:srgbClr val="00737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 rot="12792085">
            <a:off x="6373813" y="4867275"/>
            <a:ext cx="142875" cy="1444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0" name="Rectangle 36"/>
          <p:cNvSpPr>
            <a:spLocks noChangeArrowheads="1"/>
          </p:cNvSpPr>
          <p:nvPr/>
        </p:nvSpPr>
        <p:spPr bwMode="auto">
          <a:xfrm rot="16200000">
            <a:off x="7020719" y="5444331"/>
            <a:ext cx="142875" cy="1444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6156325" y="4430713"/>
            <a:ext cx="431800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i="1"/>
              <a:t>M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571472" y="2357430"/>
            <a:ext cx="8218488" cy="85725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rtlCol="0" anchor="t" anchorCtr="0" compatLnSpc="1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3.</a:t>
            </a:r>
            <a:r>
              <a:rPr kumimoji="0" lang="zh-CN" altLang="en-US" sz="1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如图，分别过</a:t>
            </a:r>
            <a:r>
              <a:rPr kumimoji="0" lang="en-US" altLang="zh-CN" sz="11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P</a:t>
            </a:r>
            <a:r>
              <a:rPr kumimoji="0" lang="zh-CN" altLang="en-US" sz="1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点作</a:t>
            </a:r>
            <a:r>
              <a:rPr kumimoji="0" lang="en-US" altLang="zh-CN" sz="11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OA</a:t>
            </a:r>
            <a:r>
              <a:rPr kumimoji="0" lang="zh-CN" altLang="en-US" sz="1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en-US" altLang="zh-CN" sz="11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OB </a:t>
            </a:r>
            <a:r>
              <a:rPr kumimoji="0" lang="zh-CN" altLang="en-US" sz="1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的垂线</a:t>
            </a:r>
          </a:p>
          <a:p>
            <a:pPr marL="342900" marR="0" lvl="0" indent="-34290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3" grpId="0" animBg="1"/>
      <p:bldP spid="21534" grpId="0" animBg="1"/>
      <p:bldP spid="21530" grpId="0"/>
      <p:bldP spid="21531" grpId="0" animBg="1"/>
      <p:bldP spid="21532" grpId="0" animBg="1"/>
      <p:bldP spid="21535" grpId="0"/>
      <p:bldP spid="21536" grpId="0"/>
      <p:bldP spid="21537" grpId="0" animBg="1"/>
      <p:bldP spid="21538" grpId="0" animBg="1"/>
      <p:bldP spid="21539" grpId="0" animBg="1"/>
      <p:bldP spid="21540" grpId="0" animBg="1"/>
      <p:bldP spid="215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9" name="Picture 29" descr="bae01016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6375" y="5445125"/>
            <a:ext cx="5105400" cy="685800"/>
          </a:xfrm>
          <a:prstGeom prst="rect">
            <a:avLst/>
          </a:prstGeom>
          <a:noFill/>
        </p:spPr>
      </p:pic>
      <p:sp>
        <p:nvSpPr>
          <p:cNvPr id="17" name="矩形 16"/>
          <p:cNvSpPr/>
          <p:nvPr/>
        </p:nvSpPr>
        <p:spPr>
          <a:xfrm>
            <a:off x="785786" y="1357298"/>
            <a:ext cx="75724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点到直线的距离是指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(          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直线外一点到这条直线的垂线段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直线外一点到这条直线的垂线段的长度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直线外一点到这条直线的垂线的长度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直线外一点到这条线上任意一点的距离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214942" y="1500174"/>
            <a:ext cx="360362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132138" y="620713"/>
            <a:ext cx="2520950" cy="792162"/>
          </a:xfrm>
          <a:solidFill>
            <a:srgbClr val="CCFFFF">
              <a:alpha val="43921"/>
            </a:srgbClr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lang="zh-CN" altLang="en-US" b="1" dirty="0">
                <a:solidFill>
                  <a:srgbClr val="FF0066"/>
                </a:solidFill>
                <a:ea typeface="华文行楷" panose="02010800040101010101" pitchFamily="2" charset="-122"/>
              </a:rPr>
              <a:t>作   业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5963"/>
            <a:ext cx="8229600" cy="2498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4000" b="1" dirty="0"/>
              <a:t>课本</a:t>
            </a:r>
            <a:endParaRPr lang="en-US" altLang="zh-CN" sz="4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4000" b="1" dirty="0"/>
              <a:t>      P.22</a:t>
            </a:r>
            <a:r>
              <a:rPr lang="zh-CN" altLang="en-US" sz="4000" b="1" dirty="0"/>
              <a:t>第</a:t>
            </a:r>
            <a:r>
              <a:rPr lang="en-US" altLang="zh-CN" sz="4000" b="1" dirty="0"/>
              <a:t>1,2</a:t>
            </a:r>
            <a:r>
              <a:rPr lang="zh-CN" altLang="en-US" sz="4000" b="1" dirty="0" smtClean="0"/>
              <a:t>题</a:t>
            </a:r>
            <a:endParaRPr lang="zh-CN" altLang="en-US" sz="4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28596" y="500042"/>
            <a:ext cx="8715404" cy="4548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endParaRPr lang="en-US" altLang="zh-CN" sz="4000" dirty="0"/>
          </a:p>
          <a:p>
            <a:pPr>
              <a:buNone/>
            </a:pPr>
            <a:r>
              <a:rPr lang="zh-CN" altLang="zh-CN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学习目标：</a:t>
            </a:r>
            <a:r>
              <a:rPr lang="en-US" altLang="zh-CN" sz="3200" b="1" dirty="0"/>
              <a:t> </a:t>
            </a:r>
            <a:endParaRPr lang="zh-CN" altLang="zh-CN" sz="3200" b="1" dirty="0"/>
          </a:p>
          <a:p>
            <a:pPr>
              <a:buNone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．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理解垂直、垂线、垂线段的概念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会用符号表示两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条直线互相垂直；</a:t>
            </a:r>
          </a:p>
          <a:p>
            <a:pPr>
              <a:buNone/>
            </a:pP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．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能有三角尺和量角器过一点画已知直线的垂线,掌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握过一点有且只有一条直线与这条直线垂直；</a:t>
            </a:r>
          </a:p>
          <a:p>
            <a:pPr>
              <a:buNone/>
            </a:pP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．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了解垂线段的概念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了解垂线段最短的性质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体会点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到直线的距离的意义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并会度量点到直线的距离．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2" name="Picture 8" descr="u=2489195608,1798139543&amp;fm=0&amp;gp=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857364"/>
            <a:ext cx="201136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55650" y="692150"/>
            <a:ext cx="5903913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C3D2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找出图中的直角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3929058" y="4714884"/>
            <a:ext cx="3024188" cy="1582738"/>
          </a:xfrm>
          <a:prstGeom prst="cloudCallout">
            <a:avLst>
              <a:gd name="adj1" fmla="val 70051"/>
              <a:gd name="adj2" fmla="val 954"/>
            </a:avLst>
          </a:prstGeom>
          <a:solidFill>
            <a:srgbClr val="F6FCBA"/>
          </a:solidFill>
          <a:ln w="9525">
            <a:solidFill>
              <a:schemeClr val="hlink"/>
            </a:solidFill>
            <a:round/>
          </a:ln>
          <a:effectLst/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直角的两边有什么关系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pic>
        <p:nvPicPr>
          <p:cNvPr id="11275" name="Picture 11" descr="u=2180938,1968896118&amp;fm=0&amp;gp=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3789363"/>
            <a:ext cx="1517650" cy="2349500"/>
          </a:xfrm>
          <a:prstGeom prst="rect">
            <a:avLst/>
          </a:prstGeom>
          <a:noFill/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2143116"/>
            <a:ext cx="2425700" cy="2519363"/>
          </a:xfrm>
          <a:prstGeom prst="rect">
            <a:avLst/>
          </a:prstGeom>
          <a:noFill/>
        </p:spPr>
      </p:pic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2143116"/>
            <a:ext cx="254793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 bwMode="auto">
          <a:xfrm>
            <a:off x="3995738" y="1989138"/>
            <a:ext cx="3024187" cy="2592387"/>
            <a:chOff x="1837" y="1253"/>
            <a:chExt cx="1905" cy="1633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1837" y="2024"/>
              <a:ext cx="190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2744" y="1253"/>
              <a:ext cx="0" cy="16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435600" y="3068638"/>
            <a:ext cx="142875" cy="1444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924300" y="2708275"/>
            <a:ext cx="431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A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076825" y="4076700"/>
            <a:ext cx="431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D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930775" y="1916113"/>
            <a:ext cx="4318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C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507038" y="1700213"/>
            <a:ext cx="4318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l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307263" y="2997200"/>
            <a:ext cx="7207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m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508625" y="2693988"/>
            <a:ext cx="4318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O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659563" y="2709863"/>
            <a:ext cx="420687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B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95288" y="2116138"/>
            <a:ext cx="1944687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概念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692275" y="2189163"/>
            <a:ext cx="2303463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1.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垂直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620838" y="2908300"/>
            <a:ext cx="2303462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２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垂线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620838" y="3573463"/>
            <a:ext cx="2303462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３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垂足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323850" y="4221163"/>
            <a:ext cx="2303463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表示法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39750" y="5657850"/>
            <a:ext cx="2952750" cy="52322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i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ＡＢ</a:t>
            </a:r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⊥</a:t>
            </a:r>
            <a:r>
              <a:rPr lang="zh-CN" altLang="en-US" sz="2800" b="1" i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ＣＤ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39750" y="5010150"/>
            <a:ext cx="2952750" cy="5794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accent2"/>
                </a:solidFill>
              </a:rPr>
              <a:t>　</a:t>
            </a:r>
            <a:r>
              <a:rPr lang="en-US" altLang="zh-CN" sz="2800" b="1" i="1" dirty="0" err="1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m</a:t>
            </a:r>
            <a:r>
              <a:rPr lang="en-US" altLang="zh-CN" sz="2800" b="1" dirty="0" err="1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⊥</a:t>
            </a:r>
            <a:r>
              <a:rPr lang="en-US" altLang="zh-CN" sz="2800" b="1" i="1" dirty="0" err="1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</a:t>
            </a:r>
            <a:endParaRPr lang="en-US" altLang="zh-CN" sz="2800" b="1" i="1" dirty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3994150" y="3213100"/>
            <a:ext cx="3024188" cy="0"/>
          </a:xfrm>
          <a:prstGeom prst="line">
            <a:avLst/>
          </a:prstGeom>
          <a:noFill/>
          <a:ln w="57150">
            <a:solidFill>
              <a:srgbClr val="0099FF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5434013" y="1989138"/>
            <a:ext cx="0" cy="25923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cxnSp>
        <p:nvCxnSpPr>
          <p:cNvPr id="8229" name="AutoShape 37"/>
          <p:cNvCxnSpPr>
            <a:cxnSpLocks noChangeShapeType="1"/>
          </p:cNvCxnSpPr>
          <p:nvPr/>
        </p:nvCxnSpPr>
        <p:spPr bwMode="auto">
          <a:xfrm flipV="1">
            <a:off x="3492500" y="3140075"/>
            <a:ext cx="2105025" cy="649288"/>
          </a:xfrm>
          <a:prstGeom prst="bentConnector3">
            <a:avLst>
              <a:gd name="adj1" fmla="val 120208"/>
            </a:avLst>
          </a:prstGeom>
          <a:noFill/>
          <a:ln w="38100">
            <a:solidFill>
              <a:srgbClr val="660033"/>
            </a:solidFill>
            <a:miter lim="800000"/>
          </a:ln>
          <a:effectLst/>
        </p:spPr>
      </p:cxnSp>
      <p:sp>
        <p:nvSpPr>
          <p:cNvPr id="8230" name="AutoShape 38"/>
          <p:cNvSpPr>
            <a:spLocks noChangeArrowheads="1"/>
          </p:cNvSpPr>
          <p:nvPr/>
        </p:nvSpPr>
        <p:spPr bwMode="auto">
          <a:xfrm>
            <a:off x="3276600" y="5935663"/>
            <a:ext cx="430213" cy="144462"/>
          </a:xfrm>
          <a:prstGeom prst="rightArrow">
            <a:avLst>
              <a:gd name="adj1" fmla="val 50000"/>
              <a:gd name="adj2" fmla="val 74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3851275" y="5589588"/>
            <a:ext cx="2736850" cy="523220"/>
          </a:xfrm>
          <a:prstGeom prst="rect">
            <a:avLst/>
          </a:prstGeom>
          <a:solidFill>
            <a:srgbClr val="F6FCBA"/>
          </a:solidFill>
          <a:ln w="9525">
            <a:solidFill>
              <a:srgbClr val="00FF00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BOC</a:t>
            </a:r>
            <a:r>
              <a:rPr lang="en-US" altLang="zh-CN" sz="2800" b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=90°</a:t>
            </a:r>
          </a:p>
        </p:txBody>
      </p:sp>
      <p:sp>
        <p:nvSpPr>
          <p:cNvPr id="8232" name="AutoShape 40"/>
          <p:cNvSpPr>
            <a:spLocks noChangeArrowheads="1"/>
          </p:cNvSpPr>
          <p:nvPr/>
        </p:nvSpPr>
        <p:spPr bwMode="auto">
          <a:xfrm>
            <a:off x="3132138" y="5910263"/>
            <a:ext cx="647700" cy="215900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0" y="357166"/>
            <a:ext cx="9144064" cy="646331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合作探究一</a:t>
            </a:r>
            <a:r>
              <a:rPr lang="en-US" altLang="zh-CN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垂直、垂线的定义与表示</a:t>
            </a:r>
            <a:r>
              <a:rPr lang="zh-CN" altLang="en-US" sz="36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法</a:t>
            </a:r>
            <a:endParaRPr lang="en-US" altLang="zh-CN" sz="36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11" grpId="0"/>
      <p:bldP spid="8212" grpId="0"/>
      <p:bldP spid="8213" grpId="0"/>
      <p:bldP spid="8214" grpId="0"/>
      <p:bldP spid="8215" grpId="0"/>
      <p:bldP spid="8216" grpId="0"/>
      <p:bldP spid="8218" grpId="0" animBg="1"/>
      <p:bldP spid="8219" grpId="0" animBg="1"/>
      <p:bldP spid="8230" grpId="0" animBg="1"/>
      <p:bldP spid="8231" grpId="0" animBg="1"/>
      <p:bldP spid="82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-64" y="571480"/>
            <a:ext cx="9144064" cy="646331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合作探究一</a:t>
            </a:r>
            <a:r>
              <a:rPr lang="en-US" altLang="zh-CN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垂直、垂线的定义与表示</a:t>
            </a:r>
            <a:r>
              <a:rPr lang="zh-CN" altLang="en-US" sz="36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法</a:t>
            </a:r>
            <a:endParaRPr lang="en-US" altLang="zh-CN" sz="36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57224" y="2500306"/>
            <a:ext cx="78581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  在两条直线相交所成的四个角中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如果有一个角是直角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就说这两条直线互相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垂直</a:t>
            </a:r>
            <a:endParaRPr lang="zh-CN" altLang="en-US" sz="2800" dirty="0"/>
          </a:p>
        </p:txBody>
      </p:sp>
      <p:sp>
        <p:nvSpPr>
          <p:cNvPr id="34" name="矩形 33"/>
          <p:cNvSpPr/>
          <p:nvPr/>
        </p:nvSpPr>
        <p:spPr>
          <a:xfrm>
            <a:off x="642910" y="3857628"/>
            <a:ext cx="8072494" cy="1499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 其中一条直线叫做另一条直线的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垂线</a:t>
            </a:r>
            <a:r>
              <a:rPr lang="en-US" altLang="zh-CN" sz="2800" b="1" dirty="0">
                <a:solidFill>
                  <a:srgbClr val="66003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      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 它们的交点叫做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垂足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6" name="Rectangle 470"/>
          <p:cNvSpPr>
            <a:spLocks noChangeArrowheads="1"/>
          </p:cNvSpPr>
          <p:nvPr/>
        </p:nvSpPr>
        <p:spPr bwMode="auto">
          <a:xfrm>
            <a:off x="7019925" y="4508500"/>
            <a:ext cx="142875" cy="1444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805" name="Rectangle 469"/>
          <p:cNvSpPr>
            <a:spLocks noChangeArrowheads="1"/>
          </p:cNvSpPr>
          <p:nvPr/>
        </p:nvSpPr>
        <p:spPr bwMode="auto">
          <a:xfrm>
            <a:off x="2916238" y="4579938"/>
            <a:ext cx="142875" cy="1444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57338"/>
            <a:ext cx="8229600" cy="4824412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                       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方法一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用三角尺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 flipH="1">
            <a:off x="2844800" y="4652963"/>
            <a:ext cx="71438" cy="144462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42988" y="4221163"/>
            <a:ext cx="360362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l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059113" y="4278313"/>
            <a:ext cx="576262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A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900113" y="4652963"/>
            <a:ext cx="712787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463"/>
          <p:cNvGrpSpPr/>
          <p:nvPr/>
        </p:nvGrpSpPr>
        <p:grpSpPr bwMode="auto">
          <a:xfrm>
            <a:off x="5219700" y="3213100"/>
            <a:ext cx="2592388" cy="1527175"/>
            <a:chOff x="3288" y="2024"/>
            <a:chExt cx="1633" cy="962"/>
          </a:xfrm>
        </p:grpSpPr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 flipH="1">
              <a:off x="4422" y="2160"/>
              <a:ext cx="45" cy="91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accent2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3288" y="2659"/>
              <a:ext cx="227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zh-CN"/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4558" y="2024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i="1"/>
                <a:t>Ｂ</a:t>
              </a:r>
            </a:p>
          </p:txBody>
        </p:sp>
      </p:grpSp>
      <p:grpSp>
        <p:nvGrpSpPr>
          <p:cNvPr id="3" name="Group 16"/>
          <p:cNvGrpSpPr/>
          <p:nvPr/>
        </p:nvGrpSpPr>
        <p:grpSpPr bwMode="auto">
          <a:xfrm rot="-51284077">
            <a:off x="130175" y="2155825"/>
            <a:ext cx="3454400" cy="3124200"/>
            <a:chOff x="2880" y="1440"/>
            <a:chExt cx="2176" cy="1968"/>
          </a:xfrm>
        </p:grpSpPr>
        <p:grpSp>
          <p:nvGrpSpPr>
            <p:cNvPr id="4" name="Group 17"/>
            <p:cNvGrpSpPr/>
            <p:nvPr/>
          </p:nvGrpSpPr>
          <p:grpSpPr bwMode="auto">
            <a:xfrm rot="-8100000">
              <a:off x="3215" y="1520"/>
              <a:ext cx="1505" cy="2176"/>
              <a:chOff x="2911" y="1536"/>
              <a:chExt cx="1505" cy="2176"/>
            </a:xfrm>
          </p:grpSpPr>
          <p:grpSp>
            <p:nvGrpSpPr>
              <p:cNvPr id="5" name="Group 18"/>
              <p:cNvGrpSpPr/>
              <p:nvPr/>
            </p:nvGrpSpPr>
            <p:grpSpPr bwMode="auto">
              <a:xfrm>
                <a:off x="2911" y="2112"/>
                <a:ext cx="1505" cy="1505"/>
                <a:chOff x="2880" y="2112"/>
                <a:chExt cx="1505" cy="1505"/>
              </a:xfrm>
            </p:grpSpPr>
            <p:sp>
              <p:nvSpPr>
                <p:cNvPr id="14355" name="Freeform 19"/>
                <p:cNvSpPr/>
                <p:nvPr/>
              </p:nvSpPr>
              <p:spPr bwMode="auto">
                <a:xfrm rot="10800000">
                  <a:off x="3596" y="2400"/>
                  <a:ext cx="480" cy="48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0" y="480"/>
                    </a:cxn>
                    <a:cxn ang="0">
                      <a:pos x="0" y="48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0" h="480">
                      <a:moveTo>
                        <a:pt x="0" y="0"/>
                      </a:moveTo>
                      <a:lnTo>
                        <a:pt x="480" y="480"/>
                      </a:lnTo>
                      <a:lnTo>
                        <a:pt x="0" y="4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mpd="sng">
                  <a:solidFill>
                    <a:srgbClr val="003366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6" name="Freeform 20"/>
                <p:cNvSpPr>
                  <a:spLocks noChangeAspect="1"/>
                </p:cNvSpPr>
                <p:nvPr/>
              </p:nvSpPr>
              <p:spPr bwMode="auto">
                <a:xfrm rot="10800000">
                  <a:off x="2880" y="2112"/>
                  <a:ext cx="1505" cy="150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0" y="480"/>
                    </a:cxn>
                    <a:cxn ang="0">
                      <a:pos x="0" y="48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0" h="480">
                      <a:moveTo>
                        <a:pt x="0" y="0"/>
                      </a:moveTo>
                      <a:lnTo>
                        <a:pt x="480" y="480"/>
                      </a:lnTo>
                      <a:lnTo>
                        <a:pt x="0" y="4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mpd="sng">
                  <a:solidFill>
                    <a:srgbClr val="003366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" name="Group 21"/>
              <p:cNvGrpSpPr/>
              <p:nvPr/>
            </p:nvGrpSpPr>
            <p:grpSpPr bwMode="auto">
              <a:xfrm>
                <a:off x="3504" y="1536"/>
                <a:ext cx="192" cy="2176"/>
                <a:chOff x="3456" y="1520"/>
                <a:chExt cx="192" cy="2176"/>
              </a:xfrm>
            </p:grpSpPr>
            <p:grpSp>
              <p:nvGrpSpPr>
                <p:cNvPr id="7" name="Group 22"/>
                <p:cNvGrpSpPr/>
                <p:nvPr/>
              </p:nvGrpSpPr>
              <p:grpSpPr bwMode="auto">
                <a:xfrm rot="13500000">
                  <a:off x="2844" y="2782"/>
                  <a:ext cx="1560" cy="48"/>
                  <a:chOff x="288" y="3658"/>
                  <a:chExt cx="4560" cy="86"/>
                </a:xfrm>
              </p:grpSpPr>
              <p:grpSp>
                <p:nvGrpSpPr>
                  <p:cNvPr id="8" name="Group 23"/>
                  <p:cNvGrpSpPr/>
                  <p:nvPr/>
                </p:nvGrpSpPr>
                <p:grpSpPr bwMode="auto">
                  <a:xfrm>
                    <a:off x="288" y="3658"/>
                    <a:ext cx="4464" cy="86"/>
                    <a:chOff x="288" y="3658"/>
                    <a:chExt cx="4464" cy="86"/>
                  </a:xfrm>
                </p:grpSpPr>
                <p:sp>
                  <p:nvSpPr>
                    <p:cNvPr id="14360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658"/>
                      <a:ext cx="0" cy="7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61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62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63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64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65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66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67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68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69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70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71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72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73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74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75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76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77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78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79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80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81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82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83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84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85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86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87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88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89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8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90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91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92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93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94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95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96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97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98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99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00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01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02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03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04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05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4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06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07" name="Line 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08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92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09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10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11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12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8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13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14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15" name="Line 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16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17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18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7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19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20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21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22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23" name="Line 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24" name="Line 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25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26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27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28" name="Line 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29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30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31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32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33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34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35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36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37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38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39" name="Line 1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40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41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42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43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44" name="Lin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45" name="Line 1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6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46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47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48" name="Line 1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49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50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51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52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53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4454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55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4848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456" name="Text Box 120" descr="PE03255_"/>
                <p:cNvSpPr txBox="1">
                  <a:spLocks noChangeArrowheads="1"/>
                </p:cNvSpPr>
                <p:nvPr/>
              </p:nvSpPr>
              <p:spPr bwMode="auto">
                <a:xfrm rot="13500000">
                  <a:off x="2445" y="2531"/>
                  <a:ext cx="217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</a:pPr>
                  <a:r>
                    <a:rPr lang="en-US" altLang="zh-CN" sz="1000">
                      <a:solidFill>
                        <a:srgbClr val="006699"/>
                      </a:solidFill>
                    </a:rPr>
                    <a:t>0     1      2     3      4      5     6      7      8      9     10</a:t>
                  </a:r>
                </a:p>
              </p:txBody>
            </p:sp>
          </p:grpSp>
          <p:grpSp>
            <p:nvGrpSpPr>
              <p:cNvPr id="9" name="Group 121"/>
              <p:cNvGrpSpPr/>
              <p:nvPr/>
            </p:nvGrpSpPr>
            <p:grpSpPr bwMode="auto">
              <a:xfrm>
                <a:off x="4214" y="2311"/>
                <a:ext cx="176" cy="944"/>
                <a:chOff x="4214" y="2311"/>
                <a:chExt cx="176" cy="944"/>
              </a:xfrm>
            </p:grpSpPr>
            <p:sp>
              <p:nvSpPr>
                <p:cNvPr id="14458" name="Rectangle 122" descr="PE03255_"/>
                <p:cNvSpPr>
                  <a:spLocks noChangeArrowheads="1"/>
                </p:cNvSpPr>
                <p:nvPr/>
              </p:nvSpPr>
              <p:spPr bwMode="auto">
                <a:xfrm rot="5400000">
                  <a:off x="3833" y="2692"/>
                  <a:ext cx="91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</a:pPr>
                  <a:r>
                    <a:rPr lang="en-US" altLang="zh-CN" sz="1000">
                      <a:solidFill>
                        <a:srgbClr val="006699"/>
                      </a:solidFill>
                    </a:rPr>
                    <a:t>0     1      2     3      4      5</a:t>
                  </a:r>
                </a:p>
              </p:txBody>
            </p:sp>
            <p:grpSp>
              <p:nvGrpSpPr>
                <p:cNvPr id="10" name="Group 123"/>
                <p:cNvGrpSpPr/>
                <p:nvPr/>
              </p:nvGrpSpPr>
              <p:grpSpPr bwMode="auto">
                <a:xfrm rot="5400000">
                  <a:off x="3922" y="2787"/>
                  <a:ext cx="888" cy="48"/>
                  <a:chOff x="4104" y="2256"/>
                  <a:chExt cx="888" cy="48"/>
                </a:xfrm>
              </p:grpSpPr>
              <p:sp>
                <p:nvSpPr>
                  <p:cNvPr id="14460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4104" y="2256"/>
                    <a:ext cx="0" cy="4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61" name="Line 125"/>
                  <p:cNvSpPr>
                    <a:spLocks noChangeShapeType="1"/>
                  </p:cNvSpPr>
                  <p:nvPr/>
                </p:nvSpPr>
                <p:spPr bwMode="auto">
                  <a:xfrm>
                    <a:off x="412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62" name="Line 126"/>
                  <p:cNvSpPr>
                    <a:spLocks noChangeShapeType="1"/>
                  </p:cNvSpPr>
                  <p:nvPr/>
                </p:nvSpPr>
                <p:spPr bwMode="auto">
                  <a:xfrm>
                    <a:off x="413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63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415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64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417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65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418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66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420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67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421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68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423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69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425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70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4268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71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428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72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430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73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431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74" name="Line 138"/>
                  <p:cNvSpPr>
                    <a:spLocks noChangeShapeType="1"/>
                  </p:cNvSpPr>
                  <p:nvPr/>
                </p:nvSpPr>
                <p:spPr bwMode="auto">
                  <a:xfrm>
                    <a:off x="4334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75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435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76" name="Line 140"/>
                  <p:cNvSpPr>
                    <a:spLocks noChangeShapeType="1"/>
                  </p:cNvSpPr>
                  <p:nvPr/>
                </p:nvSpPr>
                <p:spPr bwMode="auto">
                  <a:xfrm>
                    <a:off x="436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77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438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78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79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80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443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81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444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82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446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83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448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84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449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85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451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86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453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87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454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88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456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89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4580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90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459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91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461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92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462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93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464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94" name="Line 158"/>
                  <p:cNvSpPr>
                    <a:spLocks noChangeShapeType="1"/>
                  </p:cNvSpPr>
                  <p:nvPr/>
                </p:nvSpPr>
                <p:spPr bwMode="auto">
                  <a:xfrm>
                    <a:off x="466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95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467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96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469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97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471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98" name="Line 162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99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474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00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476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01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477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02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479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03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4810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04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482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05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484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06" name="Line 170"/>
                  <p:cNvSpPr>
                    <a:spLocks noChangeShapeType="1"/>
                  </p:cNvSpPr>
                  <p:nvPr/>
                </p:nvSpPr>
                <p:spPr bwMode="auto">
                  <a:xfrm>
                    <a:off x="485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07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487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08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4892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09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490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10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492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11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494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12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95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13" name="Line 177"/>
                  <p:cNvSpPr>
                    <a:spLocks noChangeShapeType="1"/>
                  </p:cNvSpPr>
                  <p:nvPr/>
                </p:nvSpPr>
                <p:spPr bwMode="auto">
                  <a:xfrm>
                    <a:off x="497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14" name="Line 178"/>
                  <p:cNvSpPr>
                    <a:spLocks noChangeShapeType="1"/>
                  </p:cNvSpPr>
                  <p:nvPr/>
                </p:nvSpPr>
                <p:spPr bwMode="auto">
                  <a:xfrm>
                    <a:off x="4991" y="2256"/>
                    <a:ext cx="1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1" name="Group 179"/>
              <p:cNvGrpSpPr/>
              <p:nvPr/>
            </p:nvGrpSpPr>
            <p:grpSpPr bwMode="auto">
              <a:xfrm>
                <a:off x="3308" y="2119"/>
                <a:ext cx="940" cy="195"/>
                <a:chOff x="3308" y="2119"/>
                <a:chExt cx="940" cy="195"/>
              </a:xfrm>
            </p:grpSpPr>
            <p:sp>
              <p:nvSpPr>
                <p:cNvPr id="14516" name="Rectangle 180" descr="PE03255_"/>
                <p:cNvSpPr>
                  <a:spLocks noChangeArrowheads="1"/>
                </p:cNvSpPr>
                <p:nvPr/>
              </p:nvSpPr>
              <p:spPr bwMode="auto">
                <a:xfrm>
                  <a:off x="3308" y="2160"/>
                  <a:ext cx="91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</a:pPr>
                  <a:r>
                    <a:rPr lang="en-US" altLang="zh-CN" sz="1000">
                      <a:solidFill>
                        <a:srgbClr val="006699"/>
                      </a:solidFill>
                    </a:rPr>
                    <a:t>0     1      2     3      4      5</a:t>
                  </a:r>
                </a:p>
              </p:txBody>
            </p:sp>
            <p:grpSp>
              <p:nvGrpSpPr>
                <p:cNvPr id="12" name="Group 181"/>
                <p:cNvGrpSpPr/>
                <p:nvPr/>
              </p:nvGrpSpPr>
              <p:grpSpPr bwMode="auto">
                <a:xfrm>
                  <a:off x="3360" y="2119"/>
                  <a:ext cx="888" cy="48"/>
                  <a:chOff x="4104" y="2256"/>
                  <a:chExt cx="888" cy="48"/>
                </a:xfrm>
              </p:grpSpPr>
              <p:sp>
                <p:nvSpPr>
                  <p:cNvPr id="14518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4104" y="2256"/>
                    <a:ext cx="0" cy="4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19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412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20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413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21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415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22" name="Line 186"/>
                  <p:cNvSpPr>
                    <a:spLocks noChangeShapeType="1"/>
                  </p:cNvSpPr>
                  <p:nvPr/>
                </p:nvSpPr>
                <p:spPr bwMode="auto">
                  <a:xfrm>
                    <a:off x="417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23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418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24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420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25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421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26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423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27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425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28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4268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29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428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30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430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31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431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32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4334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33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435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34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436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35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438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36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37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38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443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39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444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40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446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41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448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42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449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43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451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44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453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45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454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46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456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47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4580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48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459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49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461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50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462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51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464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5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466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5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467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5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469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5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471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5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5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474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5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476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5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477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6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79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6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4810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6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482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6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484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6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485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6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487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6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4892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6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490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6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492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69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494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70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495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71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497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72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4991" y="2256"/>
                    <a:ext cx="1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  <p:sp>
          <p:nvSpPr>
            <p:cNvPr id="14573" name="Line 237"/>
            <p:cNvSpPr>
              <a:spLocks noChangeShapeType="1"/>
            </p:cNvSpPr>
            <p:nvPr/>
          </p:nvSpPr>
          <p:spPr bwMode="auto">
            <a:xfrm>
              <a:off x="4176" y="1440"/>
              <a:ext cx="0" cy="1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574" name="Line 238"/>
          <p:cNvSpPr>
            <a:spLocks noChangeShapeType="1"/>
          </p:cNvSpPr>
          <p:nvPr/>
        </p:nvSpPr>
        <p:spPr bwMode="auto">
          <a:xfrm flipH="1">
            <a:off x="2916238" y="1700213"/>
            <a:ext cx="0" cy="3313112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13" name="Group 239"/>
          <p:cNvGrpSpPr/>
          <p:nvPr/>
        </p:nvGrpSpPr>
        <p:grpSpPr bwMode="auto">
          <a:xfrm rot="13481087">
            <a:off x="4306888" y="2105025"/>
            <a:ext cx="3454400" cy="3124200"/>
            <a:chOff x="2880" y="1440"/>
            <a:chExt cx="2176" cy="1968"/>
          </a:xfrm>
        </p:grpSpPr>
        <p:grpSp>
          <p:nvGrpSpPr>
            <p:cNvPr id="14" name="Group 240"/>
            <p:cNvGrpSpPr/>
            <p:nvPr/>
          </p:nvGrpSpPr>
          <p:grpSpPr bwMode="auto">
            <a:xfrm rot="-8100000">
              <a:off x="3215" y="1520"/>
              <a:ext cx="1505" cy="2176"/>
              <a:chOff x="2911" y="1536"/>
              <a:chExt cx="1505" cy="2176"/>
            </a:xfrm>
          </p:grpSpPr>
          <p:grpSp>
            <p:nvGrpSpPr>
              <p:cNvPr id="15" name="Group 241"/>
              <p:cNvGrpSpPr/>
              <p:nvPr/>
            </p:nvGrpSpPr>
            <p:grpSpPr bwMode="auto">
              <a:xfrm>
                <a:off x="2911" y="2112"/>
                <a:ext cx="1505" cy="1505"/>
                <a:chOff x="2880" y="2112"/>
                <a:chExt cx="1505" cy="1505"/>
              </a:xfrm>
            </p:grpSpPr>
            <p:sp>
              <p:nvSpPr>
                <p:cNvPr id="14578" name="Freeform 242"/>
                <p:cNvSpPr/>
                <p:nvPr/>
              </p:nvSpPr>
              <p:spPr bwMode="auto">
                <a:xfrm rot="10800000">
                  <a:off x="3596" y="2400"/>
                  <a:ext cx="480" cy="48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0" y="480"/>
                    </a:cxn>
                    <a:cxn ang="0">
                      <a:pos x="0" y="48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0" h="480">
                      <a:moveTo>
                        <a:pt x="0" y="0"/>
                      </a:moveTo>
                      <a:lnTo>
                        <a:pt x="480" y="480"/>
                      </a:lnTo>
                      <a:lnTo>
                        <a:pt x="0" y="4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mpd="sng">
                  <a:solidFill>
                    <a:srgbClr val="003366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579" name="Freeform 243"/>
                <p:cNvSpPr>
                  <a:spLocks noChangeAspect="1"/>
                </p:cNvSpPr>
                <p:nvPr/>
              </p:nvSpPr>
              <p:spPr bwMode="auto">
                <a:xfrm rot="10800000">
                  <a:off x="2880" y="2112"/>
                  <a:ext cx="1505" cy="150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0" y="480"/>
                    </a:cxn>
                    <a:cxn ang="0">
                      <a:pos x="0" y="48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80" h="480">
                      <a:moveTo>
                        <a:pt x="0" y="0"/>
                      </a:moveTo>
                      <a:lnTo>
                        <a:pt x="480" y="480"/>
                      </a:lnTo>
                      <a:lnTo>
                        <a:pt x="0" y="4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mpd="sng">
                  <a:solidFill>
                    <a:srgbClr val="003366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" name="Group 244"/>
              <p:cNvGrpSpPr/>
              <p:nvPr/>
            </p:nvGrpSpPr>
            <p:grpSpPr bwMode="auto">
              <a:xfrm>
                <a:off x="3504" y="1536"/>
                <a:ext cx="192" cy="2176"/>
                <a:chOff x="3456" y="1520"/>
                <a:chExt cx="192" cy="2176"/>
              </a:xfrm>
            </p:grpSpPr>
            <p:grpSp>
              <p:nvGrpSpPr>
                <p:cNvPr id="17" name="Group 245"/>
                <p:cNvGrpSpPr/>
                <p:nvPr/>
              </p:nvGrpSpPr>
              <p:grpSpPr bwMode="auto">
                <a:xfrm rot="13500000">
                  <a:off x="2844" y="2782"/>
                  <a:ext cx="1560" cy="48"/>
                  <a:chOff x="288" y="3658"/>
                  <a:chExt cx="4560" cy="86"/>
                </a:xfrm>
              </p:grpSpPr>
              <p:grpSp>
                <p:nvGrpSpPr>
                  <p:cNvPr id="18" name="Group 246"/>
                  <p:cNvGrpSpPr/>
                  <p:nvPr/>
                </p:nvGrpSpPr>
                <p:grpSpPr bwMode="auto">
                  <a:xfrm>
                    <a:off x="288" y="3658"/>
                    <a:ext cx="4464" cy="86"/>
                    <a:chOff x="288" y="3658"/>
                    <a:chExt cx="4464" cy="86"/>
                  </a:xfrm>
                </p:grpSpPr>
                <p:sp>
                  <p:nvSpPr>
                    <p:cNvPr id="14583" name="Line 2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658"/>
                      <a:ext cx="0" cy="7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84" name="Line 2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85" name="Line 2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86" name="Line 2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87" name="Line 2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88" name="Line 2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89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90" name="Line 2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91" name="Line 2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92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93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94" name="Line 2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95" name="Line 2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96" name="Line 2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97" name="Line 2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98" name="Line 2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599" name="Line 2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00" name="Line 2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01" name="Line 2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02" name="Line 2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03" name="Line 2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04" name="Line 2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05" name="Line 2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06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07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08" name="Line 2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09" name="Line 2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10" name="Line 2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11" name="Line 2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12" name="Line 2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8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13" name="Line 2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14" name="Line 2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15" name="Line 2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16" name="Line 2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17" name="Line 2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18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19" name="Line 2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20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21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22" name="Line 2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23" name="Line 2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24" name="Line 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25" name="Line 2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26" name="Line 2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27" name="Line 2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28" name="Line 2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4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29" name="Line 2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30" name="Line 2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31" name="Line 2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92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32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33" name="Line 2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34" name="Line 2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35" name="Line 2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8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36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37" name="Line 3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38" name="Line 3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39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40" name="Line 3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41" name="Line 3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7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42" name="Line 3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43" name="Line 3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44" name="Line 3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45" name="Line 3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46" name="Line 3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47" name="Line 3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48" name="Line 3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49" name="Line 3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50" name="Line 3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51" name="Line 3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52" name="Line 3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53" name="Line 3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54" name="Line 3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55" name="Line 3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56" name="Line 3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57" name="Line 3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58" name="Line 3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59" name="Line 3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60" name="Line 3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61" name="Line 3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62" name="Line 3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63" name="Line 3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64" name="Line 3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65" name="Line 3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66" name="Line 3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67" name="Line 3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68" name="Line 3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6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69" name="Line 3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70" name="Line 3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71" name="Line 3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72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73" name="Line 3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74" name="Line 3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75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76" name="Line 3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4677" name="Line 341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78" name="Line 342"/>
                  <p:cNvSpPr>
                    <a:spLocks noChangeShapeType="1"/>
                  </p:cNvSpPr>
                  <p:nvPr/>
                </p:nvSpPr>
                <p:spPr bwMode="auto">
                  <a:xfrm>
                    <a:off x="4848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679" name="Text Box 343" descr="PE03255_"/>
                <p:cNvSpPr txBox="1">
                  <a:spLocks noChangeArrowheads="1"/>
                </p:cNvSpPr>
                <p:nvPr/>
              </p:nvSpPr>
              <p:spPr bwMode="auto">
                <a:xfrm rot="13500000">
                  <a:off x="2445" y="2531"/>
                  <a:ext cx="217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</a:pPr>
                  <a:r>
                    <a:rPr lang="en-US" altLang="zh-CN" sz="1000">
                      <a:solidFill>
                        <a:srgbClr val="006699"/>
                      </a:solidFill>
                    </a:rPr>
                    <a:t>0     1      2     3      4      5     6      7      8      9     10</a:t>
                  </a:r>
                </a:p>
              </p:txBody>
            </p:sp>
          </p:grpSp>
          <p:grpSp>
            <p:nvGrpSpPr>
              <p:cNvPr id="19" name="Group 344"/>
              <p:cNvGrpSpPr/>
              <p:nvPr/>
            </p:nvGrpSpPr>
            <p:grpSpPr bwMode="auto">
              <a:xfrm>
                <a:off x="4214" y="2311"/>
                <a:ext cx="176" cy="944"/>
                <a:chOff x="4214" y="2311"/>
                <a:chExt cx="176" cy="944"/>
              </a:xfrm>
            </p:grpSpPr>
            <p:sp>
              <p:nvSpPr>
                <p:cNvPr id="14681" name="Rectangle 345" descr="PE03255_"/>
                <p:cNvSpPr>
                  <a:spLocks noChangeArrowheads="1"/>
                </p:cNvSpPr>
                <p:nvPr/>
              </p:nvSpPr>
              <p:spPr bwMode="auto">
                <a:xfrm rot="5400000">
                  <a:off x="3833" y="2692"/>
                  <a:ext cx="91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</a:pPr>
                  <a:r>
                    <a:rPr lang="en-US" altLang="zh-CN" sz="1000">
                      <a:solidFill>
                        <a:srgbClr val="006699"/>
                      </a:solidFill>
                    </a:rPr>
                    <a:t>0     1      2     3      4      5</a:t>
                  </a:r>
                </a:p>
              </p:txBody>
            </p:sp>
            <p:grpSp>
              <p:nvGrpSpPr>
                <p:cNvPr id="20" name="Group 346"/>
                <p:cNvGrpSpPr/>
                <p:nvPr/>
              </p:nvGrpSpPr>
              <p:grpSpPr bwMode="auto">
                <a:xfrm rot="5400000">
                  <a:off x="3922" y="2787"/>
                  <a:ext cx="888" cy="48"/>
                  <a:chOff x="4104" y="2256"/>
                  <a:chExt cx="888" cy="48"/>
                </a:xfrm>
              </p:grpSpPr>
              <p:sp>
                <p:nvSpPr>
                  <p:cNvPr id="14683" name="Line 347"/>
                  <p:cNvSpPr>
                    <a:spLocks noChangeShapeType="1"/>
                  </p:cNvSpPr>
                  <p:nvPr/>
                </p:nvSpPr>
                <p:spPr bwMode="auto">
                  <a:xfrm>
                    <a:off x="4104" y="2256"/>
                    <a:ext cx="0" cy="4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84" name="Line 348"/>
                  <p:cNvSpPr>
                    <a:spLocks noChangeShapeType="1"/>
                  </p:cNvSpPr>
                  <p:nvPr/>
                </p:nvSpPr>
                <p:spPr bwMode="auto">
                  <a:xfrm>
                    <a:off x="412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85" name="Line 349"/>
                  <p:cNvSpPr>
                    <a:spLocks noChangeShapeType="1"/>
                  </p:cNvSpPr>
                  <p:nvPr/>
                </p:nvSpPr>
                <p:spPr bwMode="auto">
                  <a:xfrm>
                    <a:off x="413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86" name="Line 350"/>
                  <p:cNvSpPr>
                    <a:spLocks noChangeShapeType="1"/>
                  </p:cNvSpPr>
                  <p:nvPr/>
                </p:nvSpPr>
                <p:spPr bwMode="auto">
                  <a:xfrm>
                    <a:off x="415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87" name="Line 351"/>
                  <p:cNvSpPr>
                    <a:spLocks noChangeShapeType="1"/>
                  </p:cNvSpPr>
                  <p:nvPr/>
                </p:nvSpPr>
                <p:spPr bwMode="auto">
                  <a:xfrm>
                    <a:off x="417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88" name="Line 352"/>
                  <p:cNvSpPr>
                    <a:spLocks noChangeShapeType="1"/>
                  </p:cNvSpPr>
                  <p:nvPr/>
                </p:nvSpPr>
                <p:spPr bwMode="auto">
                  <a:xfrm>
                    <a:off x="418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89" name="Line 353"/>
                  <p:cNvSpPr>
                    <a:spLocks noChangeShapeType="1"/>
                  </p:cNvSpPr>
                  <p:nvPr/>
                </p:nvSpPr>
                <p:spPr bwMode="auto">
                  <a:xfrm>
                    <a:off x="420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90" name="Line 354"/>
                  <p:cNvSpPr>
                    <a:spLocks noChangeShapeType="1"/>
                  </p:cNvSpPr>
                  <p:nvPr/>
                </p:nvSpPr>
                <p:spPr bwMode="auto">
                  <a:xfrm>
                    <a:off x="421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91" name="Line 355"/>
                  <p:cNvSpPr>
                    <a:spLocks noChangeShapeType="1"/>
                  </p:cNvSpPr>
                  <p:nvPr/>
                </p:nvSpPr>
                <p:spPr bwMode="auto">
                  <a:xfrm>
                    <a:off x="423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92" name="Line 356"/>
                  <p:cNvSpPr>
                    <a:spLocks noChangeShapeType="1"/>
                  </p:cNvSpPr>
                  <p:nvPr/>
                </p:nvSpPr>
                <p:spPr bwMode="auto">
                  <a:xfrm>
                    <a:off x="425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93" name="Line 357"/>
                  <p:cNvSpPr>
                    <a:spLocks noChangeShapeType="1"/>
                  </p:cNvSpPr>
                  <p:nvPr/>
                </p:nvSpPr>
                <p:spPr bwMode="auto">
                  <a:xfrm>
                    <a:off x="4268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94" name="Line 358"/>
                  <p:cNvSpPr>
                    <a:spLocks noChangeShapeType="1"/>
                  </p:cNvSpPr>
                  <p:nvPr/>
                </p:nvSpPr>
                <p:spPr bwMode="auto">
                  <a:xfrm>
                    <a:off x="428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95" name="Line 359"/>
                  <p:cNvSpPr>
                    <a:spLocks noChangeShapeType="1"/>
                  </p:cNvSpPr>
                  <p:nvPr/>
                </p:nvSpPr>
                <p:spPr bwMode="auto">
                  <a:xfrm>
                    <a:off x="430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96" name="Line 360"/>
                  <p:cNvSpPr>
                    <a:spLocks noChangeShapeType="1"/>
                  </p:cNvSpPr>
                  <p:nvPr/>
                </p:nvSpPr>
                <p:spPr bwMode="auto">
                  <a:xfrm>
                    <a:off x="431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97" name="Line 361"/>
                  <p:cNvSpPr>
                    <a:spLocks noChangeShapeType="1"/>
                  </p:cNvSpPr>
                  <p:nvPr/>
                </p:nvSpPr>
                <p:spPr bwMode="auto">
                  <a:xfrm>
                    <a:off x="4334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98" name="Line 362"/>
                  <p:cNvSpPr>
                    <a:spLocks noChangeShapeType="1"/>
                  </p:cNvSpPr>
                  <p:nvPr/>
                </p:nvSpPr>
                <p:spPr bwMode="auto">
                  <a:xfrm>
                    <a:off x="435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99" name="Line 363"/>
                  <p:cNvSpPr>
                    <a:spLocks noChangeShapeType="1"/>
                  </p:cNvSpPr>
                  <p:nvPr/>
                </p:nvSpPr>
                <p:spPr bwMode="auto">
                  <a:xfrm>
                    <a:off x="436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00" name="Line 364"/>
                  <p:cNvSpPr>
                    <a:spLocks noChangeShapeType="1"/>
                  </p:cNvSpPr>
                  <p:nvPr/>
                </p:nvSpPr>
                <p:spPr bwMode="auto">
                  <a:xfrm>
                    <a:off x="438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01" name="Line 365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02" name="Line 366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03" name="Line 367"/>
                  <p:cNvSpPr>
                    <a:spLocks noChangeShapeType="1"/>
                  </p:cNvSpPr>
                  <p:nvPr/>
                </p:nvSpPr>
                <p:spPr bwMode="auto">
                  <a:xfrm>
                    <a:off x="443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04" name="Line 368"/>
                  <p:cNvSpPr>
                    <a:spLocks noChangeShapeType="1"/>
                  </p:cNvSpPr>
                  <p:nvPr/>
                </p:nvSpPr>
                <p:spPr bwMode="auto">
                  <a:xfrm>
                    <a:off x="444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05" name="Line 369"/>
                  <p:cNvSpPr>
                    <a:spLocks noChangeShapeType="1"/>
                  </p:cNvSpPr>
                  <p:nvPr/>
                </p:nvSpPr>
                <p:spPr bwMode="auto">
                  <a:xfrm>
                    <a:off x="446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06" name="Line 370"/>
                  <p:cNvSpPr>
                    <a:spLocks noChangeShapeType="1"/>
                  </p:cNvSpPr>
                  <p:nvPr/>
                </p:nvSpPr>
                <p:spPr bwMode="auto">
                  <a:xfrm>
                    <a:off x="448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07" name="Line 371"/>
                  <p:cNvSpPr>
                    <a:spLocks noChangeShapeType="1"/>
                  </p:cNvSpPr>
                  <p:nvPr/>
                </p:nvSpPr>
                <p:spPr bwMode="auto">
                  <a:xfrm>
                    <a:off x="449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08" name="Line 372"/>
                  <p:cNvSpPr>
                    <a:spLocks noChangeShapeType="1"/>
                  </p:cNvSpPr>
                  <p:nvPr/>
                </p:nvSpPr>
                <p:spPr bwMode="auto">
                  <a:xfrm>
                    <a:off x="451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09" name="Line 373"/>
                  <p:cNvSpPr>
                    <a:spLocks noChangeShapeType="1"/>
                  </p:cNvSpPr>
                  <p:nvPr/>
                </p:nvSpPr>
                <p:spPr bwMode="auto">
                  <a:xfrm>
                    <a:off x="453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10" name="Line 374"/>
                  <p:cNvSpPr>
                    <a:spLocks noChangeShapeType="1"/>
                  </p:cNvSpPr>
                  <p:nvPr/>
                </p:nvSpPr>
                <p:spPr bwMode="auto">
                  <a:xfrm>
                    <a:off x="454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11" name="Line 375"/>
                  <p:cNvSpPr>
                    <a:spLocks noChangeShapeType="1"/>
                  </p:cNvSpPr>
                  <p:nvPr/>
                </p:nvSpPr>
                <p:spPr bwMode="auto">
                  <a:xfrm>
                    <a:off x="456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12" name="Line 376"/>
                  <p:cNvSpPr>
                    <a:spLocks noChangeShapeType="1"/>
                  </p:cNvSpPr>
                  <p:nvPr/>
                </p:nvSpPr>
                <p:spPr bwMode="auto">
                  <a:xfrm>
                    <a:off x="4580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13" name="Line 377"/>
                  <p:cNvSpPr>
                    <a:spLocks noChangeShapeType="1"/>
                  </p:cNvSpPr>
                  <p:nvPr/>
                </p:nvSpPr>
                <p:spPr bwMode="auto">
                  <a:xfrm>
                    <a:off x="459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14" name="Line 378"/>
                  <p:cNvSpPr>
                    <a:spLocks noChangeShapeType="1"/>
                  </p:cNvSpPr>
                  <p:nvPr/>
                </p:nvSpPr>
                <p:spPr bwMode="auto">
                  <a:xfrm>
                    <a:off x="461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15" name="Line 379"/>
                  <p:cNvSpPr>
                    <a:spLocks noChangeShapeType="1"/>
                  </p:cNvSpPr>
                  <p:nvPr/>
                </p:nvSpPr>
                <p:spPr bwMode="auto">
                  <a:xfrm>
                    <a:off x="462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16" name="Line 380"/>
                  <p:cNvSpPr>
                    <a:spLocks noChangeShapeType="1"/>
                  </p:cNvSpPr>
                  <p:nvPr/>
                </p:nvSpPr>
                <p:spPr bwMode="auto">
                  <a:xfrm>
                    <a:off x="464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17" name="Line 381"/>
                  <p:cNvSpPr>
                    <a:spLocks noChangeShapeType="1"/>
                  </p:cNvSpPr>
                  <p:nvPr/>
                </p:nvSpPr>
                <p:spPr bwMode="auto">
                  <a:xfrm>
                    <a:off x="466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18" name="Line 382"/>
                  <p:cNvSpPr>
                    <a:spLocks noChangeShapeType="1"/>
                  </p:cNvSpPr>
                  <p:nvPr/>
                </p:nvSpPr>
                <p:spPr bwMode="auto">
                  <a:xfrm>
                    <a:off x="467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19" name="Line 383"/>
                  <p:cNvSpPr>
                    <a:spLocks noChangeShapeType="1"/>
                  </p:cNvSpPr>
                  <p:nvPr/>
                </p:nvSpPr>
                <p:spPr bwMode="auto">
                  <a:xfrm>
                    <a:off x="469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20" name="Line 384"/>
                  <p:cNvSpPr>
                    <a:spLocks noChangeShapeType="1"/>
                  </p:cNvSpPr>
                  <p:nvPr/>
                </p:nvSpPr>
                <p:spPr bwMode="auto">
                  <a:xfrm>
                    <a:off x="471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21" name="Line 385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22" name="Line 386"/>
                  <p:cNvSpPr>
                    <a:spLocks noChangeShapeType="1"/>
                  </p:cNvSpPr>
                  <p:nvPr/>
                </p:nvSpPr>
                <p:spPr bwMode="auto">
                  <a:xfrm>
                    <a:off x="474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23" name="Line 387"/>
                  <p:cNvSpPr>
                    <a:spLocks noChangeShapeType="1"/>
                  </p:cNvSpPr>
                  <p:nvPr/>
                </p:nvSpPr>
                <p:spPr bwMode="auto">
                  <a:xfrm>
                    <a:off x="476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24" name="Line 388"/>
                  <p:cNvSpPr>
                    <a:spLocks noChangeShapeType="1"/>
                  </p:cNvSpPr>
                  <p:nvPr/>
                </p:nvSpPr>
                <p:spPr bwMode="auto">
                  <a:xfrm>
                    <a:off x="477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25" name="Line 389"/>
                  <p:cNvSpPr>
                    <a:spLocks noChangeShapeType="1"/>
                  </p:cNvSpPr>
                  <p:nvPr/>
                </p:nvSpPr>
                <p:spPr bwMode="auto">
                  <a:xfrm>
                    <a:off x="479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26" name="Line 390"/>
                  <p:cNvSpPr>
                    <a:spLocks noChangeShapeType="1"/>
                  </p:cNvSpPr>
                  <p:nvPr/>
                </p:nvSpPr>
                <p:spPr bwMode="auto">
                  <a:xfrm>
                    <a:off x="4810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27" name="Line 391"/>
                  <p:cNvSpPr>
                    <a:spLocks noChangeShapeType="1"/>
                  </p:cNvSpPr>
                  <p:nvPr/>
                </p:nvSpPr>
                <p:spPr bwMode="auto">
                  <a:xfrm>
                    <a:off x="482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28" name="Line 392"/>
                  <p:cNvSpPr>
                    <a:spLocks noChangeShapeType="1"/>
                  </p:cNvSpPr>
                  <p:nvPr/>
                </p:nvSpPr>
                <p:spPr bwMode="auto">
                  <a:xfrm>
                    <a:off x="484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29" name="Line 393"/>
                  <p:cNvSpPr>
                    <a:spLocks noChangeShapeType="1"/>
                  </p:cNvSpPr>
                  <p:nvPr/>
                </p:nvSpPr>
                <p:spPr bwMode="auto">
                  <a:xfrm>
                    <a:off x="485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30" name="Line 394"/>
                  <p:cNvSpPr>
                    <a:spLocks noChangeShapeType="1"/>
                  </p:cNvSpPr>
                  <p:nvPr/>
                </p:nvSpPr>
                <p:spPr bwMode="auto">
                  <a:xfrm>
                    <a:off x="487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31" name="Line 395"/>
                  <p:cNvSpPr>
                    <a:spLocks noChangeShapeType="1"/>
                  </p:cNvSpPr>
                  <p:nvPr/>
                </p:nvSpPr>
                <p:spPr bwMode="auto">
                  <a:xfrm>
                    <a:off x="4892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32" name="Line 396"/>
                  <p:cNvSpPr>
                    <a:spLocks noChangeShapeType="1"/>
                  </p:cNvSpPr>
                  <p:nvPr/>
                </p:nvSpPr>
                <p:spPr bwMode="auto">
                  <a:xfrm>
                    <a:off x="490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33" name="Line 397"/>
                  <p:cNvSpPr>
                    <a:spLocks noChangeShapeType="1"/>
                  </p:cNvSpPr>
                  <p:nvPr/>
                </p:nvSpPr>
                <p:spPr bwMode="auto">
                  <a:xfrm>
                    <a:off x="492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34" name="Line 398"/>
                  <p:cNvSpPr>
                    <a:spLocks noChangeShapeType="1"/>
                  </p:cNvSpPr>
                  <p:nvPr/>
                </p:nvSpPr>
                <p:spPr bwMode="auto">
                  <a:xfrm>
                    <a:off x="494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35" name="Line 399"/>
                  <p:cNvSpPr>
                    <a:spLocks noChangeShapeType="1"/>
                  </p:cNvSpPr>
                  <p:nvPr/>
                </p:nvSpPr>
                <p:spPr bwMode="auto">
                  <a:xfrm>
                    <a:off x="495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36" name="Line 400"/>
                  <p:cNvSpPr>
                    <a:spLocks noChangeShapeType="1"/>
                  </p:cNvSpPr>
                  <p:nvPr/>
                </p:nvSpPr>
                <p:spPr bwMode="auto">
                  <a:xfrm>
                    <a:off x="497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37" name="Line 401"/>
                  <p:cNvSpPr>
                    <a:spLocks noChangeShapeType="1"/>
                  </p:cNvSpPr>
                  <p:nvPr/>
                </p:nvSpPr>
                <p:spPr bwMode="auto">
                  <a:xfrm>
                    <a:off x="4991" y="2256"/>
                    <a:ext cx="1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1" name="Group 402"/>
              <p:cNvGrpSpPr/>
              <p:nvPr/>
            </p:nvGrpSpPr>
            <p:grpSpPr bwMode="auto">
              <a:xfrm>
                <a:off x="3308" y="2119"/>
                <a:ext cx="940" cy="195"/>
                <a:chOff x="3308" y="2119"/>
                <a:chExt cx="940" cy="195"/>
              </a:xfrm>
            </p:grpSpPr>
            <p:sp>
              <p:nvSpPr>
                <p:cNvPr id="14739" name="Rectangle 403" descr="PE03255_"/>
                <p:cNvSpPr>
                  <a:spLocks noChangeArrowheads="1"/>
                </p:cNvSpPr>
                <p:nvPr/>
              </p:nvSpPr>
              <p:spPr bwMode="auto">
                <a:xfrm>
                  <a:off x="3308" y="2160"/>
                  <a:ext cx="91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</a:pPr>
                  <a:r>
                    <a:rPr lang="en-US" altLang="zh-CN" sz="1000">
                      <a:solidFill>
                        <a:srgbClr val="006699"/>
                      </a:solidFill>
                    </a:rPr>
                    <a:t>0     1      2     3      4      5</a:t>
                  </a:r>
                </a:p>
              </p:txBody>
            </p:sp>
            <p:grpSp>
              <p:nvGrpSpPr>
                <p:cNvPr id="22" name="Group 404"/>
                <p:cNvGrpSpPr/>
                <p:nvPr/>
              </p:nvGrpSpPr>
              <p:grpSpPr bwMode="auto">
                <a:xfrm>
                  <a:off x="3360" y="2119"/>
                  <a:ext cx="888" cy="48"/>
                  <a:chOff x="4104" y="2256"/>
                  <a:chExt cx="888" cy="48"/>
                </a:xfrm>
              </p:grpSpPr>
              <p:sp>
                <p:nvSpPr>
                  <p:cNvPr id="14741" name="Line 405"/>
                  <p:cNvSpPr>
                    <a:spLocks noChangeShapeType="1"/>
                  </p:cNvSpPr>
                  <p:nvPr/>
                </p:nvSpPr>
                <p:spPr bwMode="auto">
                  <a:xfrm>
                    <a:off x="4104" y="2256"/>
                    <a:ext cx="0" cy="4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42" name="Line 406"/>
                  <p:cNvSpPr>
                    <a:spLocks noChangeShapeType="1"/>
                  </p:cNvSpPr>
                  <p:nvPr/>
                </p:nvSpPr>
                <p:spPr bwMode="auto">
                  <a:xfrm>
                    <a:off x="412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43" name="Line 407"/>
                  <p:cNvSpPr>
                    <a:spLocks noChangeShapeType="1"/>
                  </p:cNvSpPr>
                  <p:nvPr/>
                </p:nvSpPr>
                <p:spPr bwMode="auto">
                  <a:xfrm>
                    <a:off x="413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44" name="Line 408"/>
                  <p:cNvSpPr>
                    <a:spLocks noChangeShapeType="1"/>
                  </p:cNvSpPr>
                  <p:nvPr/>
                </p:nvSpPr>
                <p:spPr bwMode="auto">
                  <a:xfrm>
                    <a:off x="415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45" name="Line 409"/>
                  <p:cNvSpPr>
                    <a:spLocks noChangeShapeType="1"/>
                  </p:cNvSpPr>
                  <p:nvPr/>
                </p:nvSpPr>
                <p:spPr bwMode="auto">
                  <a:xfrm>
                    <a:off x="417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46" name="Line 410"/>
                  <p:cNvSpPr>
                    <a:spLocks noChangeShapeType="1"/>
                  </p:cNvSpPr>
                  <p:nvPr/>
                </p:nvSpPr>
                <p:spPr bwMode="auto">
                  <a:xfrm>
                    <a:off x="418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47" name="Line 411"/>
                  <p:cNvSpPr>
                    <a:spLocks noChangeShapeType="1"/>
                  </p:cNvSpPr>
                  <p:nvPr/>
                </p:nvSpPr>
                <p:spPr bwMode="auto">
                  <a:xfrm>
                    <a:off x="420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48" name="Line 412"/>
                  <p:cNvSpPr>
                    <a:spLocks noChangeShapeType="1"/>
                  </p:cNvSpPr>
                  <p:nvPr/>
                </p:nvSpPr>
                <p:spPr bwMode="auto">
                  <a:xfrm>
                    <a:off x="421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49" name="Line 413"/>
                  <p:cNvSpPr>
                    <a:spLocks noChangeShapeType="1"/>
                  </p:cNvSpPr>
                  <p:nvPr/>
                </p:nvSpPr>
                <p:spPr bwMode="auto">
                  <a:xfrm>
                    <a:off x="423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50" name="Line 414"/>
                  <p:cNvSpPr>
                    <a:spLocks noChangeShapeType="1"/>
                  </p:cNvSpPr>
                  <p:nvPr/>
                </p:nvSpPr>
                <p:spPr bwMode="auto">
                  <a:xfrm>
                    <a:off x="425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51" name="Line 415"/>
                  <p:cNvSpPr>
                    <a:spLocks noChangeShapeType="1"/>
                  </p:cNvSpPr>
                  <p:nvPr/>
                </p:nvSpPr>
                <p:spPr bwMode="auto">
                  <a:xfrm>
                    <a:off x="4268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52" name="Line 416"/>
                  <p:cNvSpPr>
                    <a:spLocks noChangeShapeType="1"/>
                  </p:cNvSpPr>
                  <p:nvPr/>
                </p:nvSpPr>
                <p:spPr bwMode="auto">
                  <a:xfrm>
                    <a:off x="428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53" name="Line 417"/>
                  <p:cNvSpPr>
                    <a:spLocks noChangeShapeType="1"/>
                  </p:cNvSpPr>
                  <p:nvPr/>
                </p:nvSpPr>
                <p:spPr bwMode="auto">
                  <a:xfrm>
                    <a:off x="430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54" name="Line 418"/>
                  <p:cNvSpPr>
                    <a:spLocks noChangeShapeType="1"/>
                  </p:cNvSpPr>
                  <p:nvPr/>
                </p:nvSpPr>
                <p:spPr bwMode="auto">
                  <a:xfrm>
                    <a:off x="431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55" name="Line 419"/>
                  <p:cNvSpPr>
                    <a:spLocks noChangeShapeType="1"/>
                  </p:cNvSpPr>
                  <p:nvPr/>
                </p:nvSpPr>
                <p:spPr bwMode="auto">
                  <a:xfrm>
                    <a:off x="4334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56" name="Line 420"/>
                  <p:cNvSpPr>
                    <a:spLocks noChangeShapeType="1"/>
                  </p:cNvSpPr>
                  <p:nvPr/>
                </p:nvSpPr>
                <p:spPr bwMode="auto">
                  <a:xfrm>
                    <a:off x="435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57" name="Line 421"/>
                  <p:cNvSpPr>
                    <a:spLocks noChangeShapeType="1"/>
                  </p:cNvSpPr>
                  <p:nvPr/>
                </p:nvSpPr>
                <p:spPr bwMode="auto">
                  <a:xfrm>
                    <a:off x="436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58" name="Line 422"/>
                  <p:cNvSpPr>
                    <a:spLocks noChangeShapeType="1"/>
                  </p:cNvSpPr>
                  <p:nvPr/>
                </p:nvSpPr>
                <p:spPr bwMode="auto">
                  <a:xfrm>
                    <a:off x="438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59" name="Line 423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60" name="Line 424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61" name="Line 425"/>
                  <p:cNvSpPr>
                    <a:spLocks noChangeShapeType="1"/>
                  </p:cNvSpPr>
                  <p:nvPr/>
                </p:nvSpPr>
                <p:spPr bwMode="auto">
                  <a:xfrm>
                    <a:off x="443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62" name="Line 426"/>
                  <p:cNvSpPr>
                    <a:spLocks noChangeShapeType="1"/>
                  </p:cNvSpPr>
                  <p:nvPr/>
                </p:nvSpPr>
                <p:spPr bwMode="auto">
                  <a:xfrm>
                    <a:off x="444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63" name="Line 427"/>
                  <p:cNvSpPr>
                    <a:spLocks noChangeShapeType="1"/>
                  </p:cNvSpPr>
                  <p:nvPr/>
                </p:nvSpPr>
                <p:spPr bwMode="auto">
                  <a:xfrm>
                    <a:off x="446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64" name="Line 428"/>
                  <p:cNvSpPr>
                    <a:spLocks noChangeShapeType="1"/>
                  </p:cNvSpPr>
                  <p:nvPr/>
                </p:nvSpPr>
                <p:spPr bwMode="auto">
                  <a:xfrm>
                    <a:off x="448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65" name="Line 429"/>
                  <p:cNvSpPr>
                    <a:spLocks noChangeShapeType="1"/>
                  </p:cNvSpPr>
                  <p:nvPr/>
                </p:nvSpPr>
                <p:spPr bwMode="auto">
                  <a:xfrm>
                    <a:off x="449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66" name="Line 430"/>
                  <p:cNvSpPr>
                    <a:spLocks noChangeShapeType="1"/>
                  </p:cNvSpPr>
                  <p:nvPr/>
                </p:nvSpPr>
                <p:spPr bwMode="auto">
                  <a:xfrm>
                    <a:off x="451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67" name="Line 431"/>
                  <p:cNvSpPr>
                    <a:spLocks noChangeShapeType="1"/>
                  </p:cNvSpPr>
                  <p:nvPr/>
                </p:nvSpPr>
                <p:spPr bwMode="auto">
                  <a:xfrm>
                    <a:off x="453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68" name="Line 432"/>
                  <p:cNvSpPr>
                    <a:spLocks noChangeShapeType="1"/>
                  </p:cNvSpPr>
                  <p:nvPr/>
                </p:nvSpPr>
                <p:spPr bwMode="auto">
                  <a:xfrm>
                    <a:off x="454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69" name="Line 433"/>
                  <p:cNvSpPr>
                    <a:spLocks noChangeShapeType="1"/>
                  </p:cNvSpPr>
                  <p:nvPr/>
                </p:nvSpPr>
                <p:spPr bwMode="auto">
                  <a:xfrm>
                    <a:off x="456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70" name="Line 434"/>
                  <p:cNvSpPr>
                    <a:spLocks noChangeShapeType="1"/>
                  </p:cNvSpPr>
                  <p:nvPr/>
                </p:nvSpPr>
                <p:spPr bwMode="auto">
                  <a:xfrm>
                    <a:off x="4580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71" name="Line 435"/>
                  <p:cNvSpPr>
                    <a:spLocks noChangeShapeType="1"/>
                  </p:cNvSpPr>
                  <p:nvPr/>
                </p:nvSpPr>
                <p:spPr bwMode="auto">
                  <a:xfrm>
                    <a:off x="459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72" name="Line 436"/>
                  <p:cNvSpPr>
                    <a:spLocks noChangeShapeType="1"/>
                  </p:cNvSpPr>
                  <p:nvPr/>
                </p:nvSpPr>
                <p:spPr bwMode="auto">
                  <a:xfrm>
                    <a:off x="461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73" name="Line 437"/>
                  <p:cNvSpPr>
                    <a:spLocks noChangeShapeType="1"/>
                  </p:cNvSpPr>
                  <p:nvPr/>
                </p:nvSpPr>
                <p:spPr bwMode="auto">
                  <a:xfrm>
                    <a:off x="462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74" name="Line 438"/>
                  <p:cNvSpPr>
                    <a:spLocks noChangeShapeType="1"/>
                  </p:cNvSpPr>
                  <p:nvPr/>
                </p:nvSpPr>
                <p:spPr bwMode="auto">
                  <a:xfrm>
                    <a:off x="464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75" name="Line 439"/>
                  <p:cNvSpPr>
                    <a:spLocks noChangeShapeType="1"/>
                  </p:cNvSpPr>
                  <p:nvPr/>
                </p:nvSpPr>
                <p:spPr bwMode="auto">
                  <a:xfrm>
                    <a:off x="466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76" name="Line 440"/>
                  <p:cNvSpPr>
                    <a:spLocks noChangeShapeType="1"/>
                  </p:cNvSpPr>
                  <p:nvPr/>
                </p:nvSpPr>
                <p:spPr bwMode="auto">
                  <a:xfrm>
                    <a:off x="467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77" name="Line 441"/>
                  <p:cNvSpPr>
                    <a:spLocks noChangeShapeType="1"/>
                  </p:cNvSpPr>
                  <p:nvPr/>
                </p:nvSpPr>
                <p:spPr bwMode="auto">
                  <a:xfrm>
                    <a:off x="469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78" name="Line 442"/>
                  <p:cNvSpPr>
                    <a:spLocks noChangeShapeType="1"/>
                  </p:cNvSpPr>
                  <p:nvPr/>
                </p:nvSpPr>
                <p:spPr bwMode="auto">
                  <a:xfrm>
                    <a:off x="471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79" name="Line 443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80" name="Line 444"/>
                  <p:cNvSpPr>
                    <a:spLocks noChangeShapeType="1"/>
                  </p:cNvSpPr>
                  <p:nvPr/>
                </p:nvSpPr>
                <p:spPr bwMode="auto">
                  <a:xfrm>
                    <a:off x="474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81" name="Line 445"/>
                  <p:cNvSpPr>
                    <a:spLocks noChangeShapeType="1"/>
                  </p:cNvSpPr>
                  <p:nvPr/>
                </p:nvSpPr>
                <p:spPr bwMode="auto">
                  <a:xfrm>
                    <a:off x="476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82" name="Line 446"/>
                  <p:cNvSpPr>
                    <a:spLocks noChangeShapeType="1"/>
                  </p:cNvSpPr>
                  <p:nvPr/>
                </p:nvSpPr>
                <p:spPr bwMode="auto">
                  <a:xfrm>
                    <a:off x="477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83" name="Line 447"/>
                  <p:cNvSpPr>
                    <a:spLocks noChangeShapeType="1"/>
                  </p:cNvSpPr>
                  <p:nvPr/>
                </p:nvSpPr>
                <p:spPr bwMode="auto">
                  <a:xfrm>
                    <a:off x="479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84" name="Line 448"/>
                  <p:cNvSpPr>
                    <a:spLocks noChangeShapeType="1"/>
                  </p:cNvSpPr>
                  <p:nvPr/>
                </p:nvSpPr>
                <p:spPr bwMode="auto">
                  <a:xfrm>
                    <a:off x="4810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85" name="Line 449"/>
                  <p:cNvSpPr>
                    <a:spLocks noChangeShapeType="1"/>
                  </p:cNvSpPr>
                  <p:nvPr/>
                </p:nvSpPr>
                <p:spPr bwMode="auto">
                  <a:xfrm>
                    <a:off x="482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86" name="Line 450"/>
                  <p:cNvSpPr>
                    <a:spLocks noChangeShapeType="1"/>
                  </p:cNvSpPr>
                  <p:nvPr/>
                </p:nvSpPr>
                <p:spPr bwMode="auto">
                  <a:xfrm>
                    <a:off x="484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87" name="Line 451"/>
                  <p:cNvSpPr>
                    <a:spLocks noChangeShapeType="1"/>
                  </p:cNvSpPr>
                  <p:nvPr/>
                </p:nvSpPr>
                <p:spPr bwMode="auto">
                  <a:xfrm>
                    <a:off x="485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88" name="Line 452"/>
                  <p:cNvSpPr>
                    <a:spLocks noChangeShapeType="1"/>
                  </p:cNvSpPr>
                  <p:nvPr/>
                </p:nvSpPr>
                <p:spPr bwMode="auto">
                  <a:xfrm>
                    <a:off x="487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89" name="Line 453"/>
                  <p:cNvSpPr>
                    <a:spLocks noChangeShapeType="1"/>
                  </p:cNvSpPr>
                  <p:nvPr/>
                </p:nvSpPr>
                <p:spPr bwMode="auto">
                  <a:xfrm>
                    <a:off x="4892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90" name="Line 454"/>
                  <p:cNvSpPr>
                    <a:spLocks noChangeShapeType="1"/>
                  </p:cNvSpPr>
                  <p:nvPr/>
                </p:nvSpPr>
                <p:spPr bwMode="auto">
                  <a:xfrm>
                    <a:off x="490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91" name="Line 455"/>
                  <p:cNvSpPr>
                    <a:spLocks noChangeShapeType="1"/>
                  </p:cNvSpPr>
                  <p:nvPr/>
                </p:nvSpPr>
                <p:spPr bwMode="auto">
                  <a:xfrm>
                    <a:off x="492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92" name="Line 456"/>
                  <p:cNvSpPr>
                    <a:spLocks noChangeShapeType="1"/>
                  </p:cNvSpPr>
                  <p:nvPr/>
                </p:nvSpPr>
                <p:spPr bwMode="auto">
                  <a:xfrm>
                    <a:off x="494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93" name="Line 457"/>
                  <p:cNvSpPr>
                    <a:spLocks noChangeShapeType="1"/>
                  </p:cNvSpPr>
                  <p:nvPr/>
                </p:nvSpPr>
                <p:spPr bwMode="auto">
                  <a:xfrm>
                    <a:off x="495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94" name="Line 458"/>
                  <p:cNvSpPr>
                    <a:spLocks noChangeShapeType="1"/>
                  </p:cNvSpPr>
                  <p:nvPr/>
                </p:nvSpPr>
                <p:spPr bwMode="auto">
                  <a:xfrm>
                    <a:off x="497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95" name="Line 459"/>
                  <p:cNvSpPr>
                    <a:spLocks noChangeShapeType="1"/>
                  </p:cNvSpPr>
                  <p:nvPr/>
                </p:nvSpPr>
                <p:spPr bwMode="auto">
                  <a:xfrm>
                    <a:off x="4991" y="2256"/>
                    <a:ext cx="1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8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  <p:sp>
          <p:nvSpPr>
            <p:cNvPr id="14796" name="Line 460"/>
            <p:cNvSpPr>
              <a:spLocks noChangeShapeType="1"/>
            </p:cNvSpPr>
            <p:nvPr/>
          </p:nvSpPr>
          <p:spPr bwMode="auto">
            <a:xfrm>
              <a:off x="4176" y="1440"/>
              <a:ext cx="0" cy="1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797" name="Line 461"/>
          <p:cNvSpPr>
            <a:spLocks noChangeShapeType="1"/>
          </p:cNvSpPr>
          <p:nvPr/>
        </p:nvSpPr>
        <p:spPr bwMode="auto">
          <a:xfrm>
            <a:off x="7072313" y="1801813"/>
            <a:ext cx="20637" cy="3408362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798" name="AutoShape 462"/>
          <p:cNvSpPr>
            <a:spLocks noChangeArrowheads="1"/>
          </p:cNvSpPr>
          <p:nvPr/>
        </p:nvSpPr>
        <p:spPr bwMode="auto">
          <a:xfrm>
            <a:off x="1714480" y="5500702"/>
            <a:ext cx="5903912" cy="8636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步骤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    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一靠，二过，三画  </a:t>
            </a:r>
          </a:p>
        </p:txBody>
      </p:sp>
      <p:sp>
        <p:nvSpPr>
          <p:cNvPr id="14803" name="Text Box 467"/>
          <p:cNvSpPr txBox="1">
            <a:spLocks noChangeArrowheads="1"/>
          </p:cNvSpPr>
          <p:nvPr/>
        </p:nvSpPr>
        <p:spPr bwMode="auto">
          <a:xfrm>
            <a:off x="179388" y="2205038"/>
            <a:ext cx="792162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1800"/>
          </a:p>
        </p:txBody>
      </p:sp>
      <p:sp>
        <p:nvSpPr>
          <p:cNvPr id="462" name="Text Box 16"/>
          <p:cNvSpPr txBox="1">
            <a:spLocks noChangeArrowheads="1"/>
          </p:cNvSpPr>
          <p:nvPr/>
        </p:nvSpPr>
        <p:spPr bwMode="auto">
          <a:xfrm>
            <a:off x="642910" y="428604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合作探究二</a:t>
            </a:r>
            <a:r>
              <a:rPr lang="en-US" altLang="zh-CN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垂线的性质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3" name="矩形 462"/>
          <p:cNvSpPr/>
          <p:nvPr/>
        </p:nvSpPr>
        <p:spPr>
          <a:xfrm>
            <a:off x="285720" y="1071546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已知直线</a:t>
            </a:r>
            <a:r>
              <a:rPr lang="en-US" altLang="zh-CN" sz="24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，分别过直线外一点</a:t>
            </a:r>
            <a:r>
              <a:rPr lang="en-US" altLang="zh-CN" sz="24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和直线上一点</a:t>
            </a:r>
            <a:r>
              <a:rPr lang="en-US" altLang="zh-CN" sz="24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，画</a:t>
            </a:r>
            <a:r>
              <a:rPr lang="en-US" altLang="zh-CN" sz="24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的垂线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2000"/>
                                        <p:tgtEl>
                                          <p:spTgt spid="14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2000"/>
                                        <p:tgtEl>
                                          <p:spTgt spid="14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1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06" grpId="0" animBg="1"/>
      <p:bldP spid="14805" grpId="0" animBg="1"/>
      <p:bldP spid="14574" grpId="0" animBg="1"/>
      <p:bldP spid="14797" grpId="0" animBg="1"/>
      <p:bldP spid="147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95" name="Rectangle 463"/>
          <p:cNvSpPr>
            <a:spLocks noChangeArrowheads="1"/>
          </p:cNvSpPr>
          <p:nvPr/>
        </p:nvSpPr>
        <p:spPr bwMode="auto">
          <a:xfrm>
            <a:off x="7092950" y="3789363"/>
            <a:ext cx="142875" cy="1444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894" name="Rectangle 462"/>
          <p:cNvSpPr>
            <a:spLocks noChangeArrowheads="1"/>
          </p:cNvSpPr>
          <p:nvPr/>
        </p:nvSpPr>
        <p:spPr bwMode="auto">
          <a:xfrm>
            <a:off x="2843213" y="3860800"/>
            <a:ext cx="142875" cy="1444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28775"/>
            <a:ext cx="8229600" cy="4824413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            方法二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用量角器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 flipH="1">
            <a:off x="2844800" y="3946525"/>
            <a:ext cx="71438" cy="144463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42988" y="3514725"/>
            <a:ext cx="360362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l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059113" y="3571875"/>
            <a:ext cx="576262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A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900113" y="3946525"/>
            <a:ext cx="712787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7"/>
          <p:cNvGrpSpPr/>
          <p:nvPr/>
        </p:nvGrpSpPr>
        <p:grpSpPr bwMode="auto">
          <a:xfrm>
            <a:off x="5219700" y="2909888"/>
            <a:ext cx="2592388" cy="1527175"/>
            <a:chOff x="3288" y="2024"/>
            <a:chExt cx="1633" cy="962"/>
          </a:xfrm>
        </p:grpSpPr>
        <p:sp>
          <p:nvSpPr>
            <p:cNvPr id="18440" name="AutoShape 8"/>
            <p:cNvSpPr>
              <a:spLocks noChangeArrowheads="1"/>
            </p:cNvSpPr>
            <p:nvPr/>
          </p:nvSpPr>
          <p:spPr bwMode="auto">
            <a:xfrm flipH="1">
              <a:off x="4422" y="2160"/>
              <a:ext cx="45" cy="91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accent2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3288" y="2659"/>
              <a:ext cx="227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zh-CN"/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4558" y="2024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i="1"/>
                <a:t>Ｂ</a:t>
              </a:r>
            </a:p>
          </p:txBody>
        </p:sp>
      </p:grpSp>
      <p:sp>
        <p:nvSpPr>
          <p:cNvPr id="18665" name="Line 233"/>
          <p:cNvSpPr>
            <a:spLocks noChangeShapeType="1"/>
          </p:cNvSpPr>
          <p:nvPr/>
        </p:nvSpPr>
        <p:spPr bwMode="auto">
          <a:xfrm flipH="1">
            <a:off x="2843213" y="2311400"/>
            <a:ext cx="11112" cy="2193925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8888" name="Line 456"/>
          <p:cNvSpPr>
            <a:spLocks noChangeShapeType="1"/>
          </p:cNvSpPr>
          <p:nvPr/>
        </p:nvSpPr>
        <p:spPr bwMode="auto">
          <a:xfrm flipH="1">
            <a:off x="7086600" y="2133600"/>
            <a:ext cx="6350" cy="2371725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8889" name="AutoShape 457"/>
          <p:cNvSpPr>
            <a:spLocks noChangeArrowheads="1"/>
          </p:cNvSpPr>
          <p:nvPr/>
        </p:nvSpPr>
        <p:spPr bwMode="auto">
          <a:xfrm>
            <a:off x="2268538" y="5516563"/>
            <a:ext cx="5111750" cy="8636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步骤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      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一靠，二过，三画</a:t>
            </a:r>
          </a:p>
        </p:txBody>
      </p:sp>
      <p:pic>
        <p:nvPicPr>
          <p:cNvPr id="18892" name="Picture 460" descr="u=14378702,3571516441&amp;fm=0&amp;gp=3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2924175"/>
            <a:ext cx="2087563" cy="2087563"/>
          </a:xfrm>
          <a:prstGeom prst="rect">
            <a:avLst/>
          </a:prstGeom>
          <a:noFill/>
        </p:spPr>
      </p:pic>
      <p:pic>
        <p:nvPicPr>
          <p:cNvPr id="18893" name="Picture 461" descr="u=14378702,3571516441&amp;fm=0&amp;gp=3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7188" y="2906713"/>
            <a:ext cx="2087562" cy="2087562"/>
          </a:xfrm>
          <a:prstGeom prst="rect">
            <a:avLst/>
          </a:prstGeom>
          <a:noFill/>
        </p:spPr>
      </p:pic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42910" y="428604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合作探究二</a:t>
            </a:r>
            <a:r>
              <a:rPr lang="en-US" altLang="zh-CN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垂线的性质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5720" y="1071546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已知直线</a:t>
            </a:r>
            <a:r>
              <a:rPr lang="en-US" altLang="zh-CN" sz="24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，分别过直线外一点</a:t>
            </a:r>
            <a:r>
              <a:rPr lang="en-US" altLang="zh-CN" sz="24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和直线上一点</a:t>
            </a:r>
            <a:r>
              <a:rPr lang="en-US" altLang="zh-CN" sz="24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，画</a:t>
            </a:r>
            <a:r>
              <a:rPr lang="en-US" altLang="zh-CN" sz="24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的垂线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2000"/>
                                        <p:tgtEl>
                                          <p:spTgt spid="1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8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8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2000"/>
                                        <p:tgtEl>
                                          <p:spTgt spid="1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8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8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1000"/>
                                        <p:tgtEl>
                                          <p:spTgt spid="18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8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95" grpId="0" animBg="1"/>
      <p:bldP spid="18894" grpId="0" animBg="1"/>
      <p:bldP spid="18665" grpId="0" animBg="1"/>
      <p:bldP spid="18888" grpId="0" animBg="1"/>
      <p:bldP spid="188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/>
        </p:nvGrpSpPr>
        <p:grpSpPr bwMode="auto">
          <a:xfrm>
            <a:off x="8101013" y="5949950"/>
            <a:ext cx="719137" cy="906463"/>
            <a:chOff x="4422" y="3067"/>
            <a:chExt cx="952" cy="974"/>
          </a:xfrm>
        </p:grpSpPr>
        <p:pic>
          <p:nvPicPr>
            <p:cNvPr id="19469" name="Picture 13" descr="u=4244514036,40350322&amp;fm=0&amp;gp=-20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22" y="3067"/>
              <a:ext cx="952" cy="794"/>
            </a:xfrm>
            <a:prstGeom prst="rect">
              <a:avLst/>
            </a:prstGeom>
            <a:noFill/>
          </p:spPr>
        </p:pic>
        <p:sp>
          <p:nvSpPr>
            <p:cNvPr id="19470" name="Text Box 14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739" y="3157"/>
              <a:ext cx="309" cy="88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>
                  <a:latin typeface="Arial" panose="020B0604020202020204" pitchFamily="34" charset="0"/>
                </a:rPr>
                <a:t>返回</a:t>
              </a:r>
            </a:p>
          </p:txBody>
        </p:sp>
      </p:grp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85720" y="1214422"/>
            <a:ext cx="6686576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　通过上述方法画出的垂线有几条？                     　　　　　　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　　从中你能发现什么结论？ </a:t>
            </a:r>
          </a:p>
        </p:txBody>
      </p:sp>
      <p:grpSp>
        <p:nvGrpSpPr>
          <p:cNvPr id="3" name="Group 8"/>
          <p:cNvGrpSpPr/>
          <p:nvPr/>
        </p:nvGrpSpPr>
        <p:grpSpPr bwMode="auto">
          <a:xfrm>
            <a:off x="755650" y="3933825"/>
            <a:ext cx="7847013" cy="2251075"/>
            <a:chOff x="480" y="2736"/>
            <a:chExt cx="4920" cy="768"/>
          </a:xfrm>
        </p:grpSpPr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>
              <a:off x="480" y="2736"/>
              <a:ext cx="4920" cy="768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768" y="2928"/>
              <a:ext cx="4416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fontAlgn="ctr">
                <a:spcBef>
                  <a:spcPct val="50000"/>
                </a:spcBef>
              </a:pPr>
              <a:endParaRPr kumimoji="1" lang="en-US" altLang="zh-CN" sz="2400" b="0" dirty="0"/>
            </a:p>
            <a:p>
              <a:pPr>
                <a:spcBef>
                  <a:spcPct val="0"/>
                </a:spcBef>
              </a:pPr>
              <a:endPara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</a:pPr>
              <a:r>
                <a:rPr lang="zh-CN" altLang="en-US" sz="3200" dirty="0">
                  <a:solidFill>
                    <a:srgbClr val="FF0000"/>
                  </a:solidFill>
                  <a:latin typeface="Arial" panose="020B0604020202020204" pitchFamily="34" charset="0"/>
                </a:rPr>
                <a:t>　　</a:t>
              </a:r>
              <a:r>
                <a:rPr lang="zh-CN" altLang="en-US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经过直线外一点，有且只有一条</a:t>
              </a:r>
            </a:p>
            <a:p>
              <a:pPr>
                <a:spcBef>
                  <a:spcPct val="0"/>
                </a:spcBef>
              </a:pPr>
              <a:r>
                <a:rPr lang="zh-CN" altLang="en-US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直线与已知直线垂直</a:t>
              </a:r>
              <a:r>
                <a:rPr lang="en-US" altLang="zh-CN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. </a:t>
              </a:r>
            </a:p>
            <a:p>
              <a:pPr>
                <a:spcBef>
                  <a:spcPct val="0"/>
                </a:spcBef>
              </a:pPr>
              <a:endParaRPr kumimoji="1" lang="en-US" altLang="zh-CN" sz="3200" dirty="0"/>
            </a:p>
            <a:p>
              <a:pPr fontAlgn="ctr">
                <a:spcBef>
                  <a:spcPct val="0"/>
                </a:spcBef>
              </a:pPr>
              <a:endParaRPr kumimoji="1" lang="en-US" altLang="zh-CN" sz="3200" dirty="0"/>
            </a:p>
          </p:txBody>
        </p:sp>
      </p:grp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5000628" y="5072074"/>
            <a:ext cx="1511300" cy="0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9471" name="WordArt 15"/>
          <p:cNvSpPr>
            <a:spLocks noChangeArrowheads="1" noChangeShapeType="1" noTextEdit="1"/>
          </p:cNvSpPr>
          <p:nvPr/>
        </p:nvSpPr>
        <p:spPr bwMode="auto">
          <a:xfrm rot="5400000">
            <a:off x="6731794" y="1988344"/>
            <a:ext cx="1655762" cy="1079500"/>
          </a:xfrm>
          <a:prstGeom prst="rect">
            <a:avLst/>
          </a:prstGeom>
        </p:spPr>
        <p:txBody>
          <a:bodyPr vert="eaVert" wrap="none" fromWordArt="1">
            <a:prstTxWarp prst="textWave1">
              <a:avLst>
                <a:gd name="adj1" fmla="val 0"/>
                <a:gd name="adj2" fmla="val -3019"/>
              </a:avLst>
            </a:prstTxWarp>
          </a:bodyPr>
          <a:lstStyle/>
          <a:p>
            <a:pPr algn="ctr" fontAlgn="auto"/>
            <a:r>
              <a:rPr lang="zh-CN" altLang="en-US" sz="3600" kern="10">
                <a:ln w="9525">
                  <a:noFill/>
                  <a:rou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交流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95310" y="581004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合作探究二</a:t>
            </a:r>
            <a:r>
              <a:rPr lang="en-US" altLang="zh-CN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垂线的性质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1" dur="30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 animBg="1"/>
      <p:bldP spid="1946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 Box 16"/>
          <p:cNvSpPr txBox="1">
            <a:spLocks noChangeArrowheads="1"/>
          </p:cNvSpPr>
          <p:nvPr/>
        </p:nvSpPr>
        <p:spPr bwMode="auto">
          <a:xfrm>
            <a:off x="642910" y="428604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合作探究三</a:t>
            </a:r>
            <a:r>
              <a:rPr lang="en-US" altLang="zh-CN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垂线段的定义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5" name="矩形 234"/>
          <p:cNvSpPr/>
          <p:nvPr/>
        </p:nvSpPr>
        <p:spPr>
          <a:xfrm>
            <a:off x="714348" y="3571876"/>
            <a:ext cx="80010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点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是直线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l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外的一点，画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AD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⊥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l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，垂足为点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线段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AD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叫做点到直线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L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的垂线段．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33" name="Group 27"/>
          <p:cNvGrpSpPr/>
          <p:nvPr/>
        </p:nvGrpSpPr>
        <p:grpSpPr bwMode="auto">
          <a:xfrm>
            <a:off x="3428992" y="1071546"/>
            <a:ext cx="4105275" cy="2460625"/>
            <a:chOff x="3061" y="523"/>
            <a:chExt cx="2586" cy="1550"/>
          </a:xfrm>
        </p:grpSpPr>
        <p:grpSp>
          <p:nvGrpSpPr>
            <p:cNvPr id="236" name="Group 20"/>
            <p:cNvGrpSpPr/>
            <p:nvPr/>
          </p:nvGrpSpPr>
          <p:grpSpPr bwMode="auto">
            <a:xfrm>
              <a:off x="3061" y="709"/>
              <a:ext cx="2495" cy="1134"/>
              <a:chOff x="3061" y="709"/>
              <a:chExt cx="2495" cy="1134"/>
            </a:xfrm>
          </p:grpSpPr>
          <p:sp>
            <p:nvSpPr>
              <p:cNvPr id="243" name="Line 14"/>
              <p:cNvSpPr>
                <a:spLocks noChangeShapeType="1"/>
              </p:cNvSpPr>
              <p:nvPr/>
            </p:nvSpPr>
            <p:spPr bwMode="auto">
              <a:xfrm>
                <a:off x="3061" y="1842"/>
                <a:ext cx="24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4" name="Line 15"/>
              <p:cNvSpPr>
                <a:spLocks noChangeShapeType="1"/>
              </p:cNvSpPr>
              <p:nvPr/>
            </p:nvSpPr>
            <p:spPr bwMode="auto">
              <a:xfrm flipV="1">
                <a:off x="3470" y="709"/>
                <a:ext cx="771" cy="11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" name="Line 16"/>
              <p:cNvSpPr>
                <a:spLocks noChangeShapeType="1"/>
              </p:cNvSpPr>
              <p:nvPr/>
            </p:nvSpPr>
            <p:spPr bwMode="auto">
              <a:xfrm>
                <a:off x="4241" y="709"/>
                <a:ext cx="952" cy="11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" name="Line 17"/>
              <p:cNvSpPr>
                <a:spLocks noChangeShapeType="1"/>
              </p:cNvSpPr>
              <p:nvPr/>
            </p:nvSpPr>
            <p:spPr bwMode="auto">
              <a:xfrm>
                <a:off x="4241" y="709"/>
                <a:ext cx="0" cy="11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7" name="Line 18"/>
              <p:cNvSpPr>
                <a:spLocks noChangeShapeType="1"/>
              </p:cNvSpPr>
              <p:nvPr/>
            </p:nvSpPr>
            <p:spPr bwMode="auto">
              <a:xfrm flipH="1">
                <a:off x="3878" y="709"/>
                <a:ext cx="363" cy="11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8" name="Rectangle 19"/>
              <p:cNvSpPr>
                <a:spLocks noChangeArrowheads="1"/>
              </p:cNvSpPr>
              <p:nvPr/>
            </p:nvSpPr>
            <p:spPr bwMode="auto">
              <a:xfrm>
                <a:off x="4242" y="1752"/>
                <a:ext cx="90" cy="9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37" name="Text Box 21"/>
            <p:cNvSpPr txBox="1">
              <a:spLocks noChangeArrowheads="1"/>
            </p:cNvSpPr>
            <p:nvPr/>
          </p:nvSpPr>
          <p:spPr bwMode="auto">
            <a:xfrm>
              <a:off x="4150" y="523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A</a:t>
              </a:r>
            </a:p>
          </p:txBody>
        </p:sp>
        <p:sp>
          <p:nvSpPr>
            <p:cNvPr id="238" name="Text Box 22"/>
            <p:cNvSpPr txBox="1">
              <a:spLocks noChangeArrowheads="1"/>
            </p:cNvSpPr>
            <p:nvPr/>
          </p:nvSpPr>
          <p:spPr bwMode="auto">
            <a:xfrm>
              <a:off x="3333" y="1842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B</a:t>
              </a:r>
            </a:p>
          </p:txBody>
        </p:sp>
        <p:sp>
          <p:nvSpPr>
            <p:cNvPr id="239" name="Text Box 23"/>
            <p:cNvSpPr txBox="1">
              <a:spLocks noChangeArrowheads="1"/>
            </p:cNvSpPr>
            <p:nvPr/>
          </p:nvSpPr>
          <p:spPr bwMode="auto">
            <a:xfrm>
              <a:off x="3742" y="1838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C</a:t>
              </a:r>
            </a:p>
          </p:txBody>
        </p:sp>
        <p:sp>
          <p:nvSpPr>
            <p:cNvPr id="240" name="Text Box 24"/>
            <p:cNvSpPr txBox="1">
              <a:spLocks noChangeArrowheads="1"/>
            </p:cNvSpPr>
            <p:nvPr/>
          </p:nvSpPr>
          <p:spPr bwMode="auto">
            <a:xfrm>
              <a:off x="4150" y="1842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D</a:t>
              </a:r>
            </a:p>
          </p:txBody>
        </p:sp>
        <p:sp>
          <p:nvSpPr>
            <p:cNvPr id="241" name="Text Box 25"/>
            <p:cNvSpPr txBox="1">
              <a:spLocks noChangeArrowheads="1"/>
            </p:cNvSpPr>
            <p:nvPr/>
          </p:nvSpPr>
          <p:spPr bwMode="auto">
            <a:xfrm>
              <a:off x="5102" y="1842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E</a:t>
              </a:r>
            </a:p>
          </p:txBody>
        </p:sp>
        <p:sp>
          <p:nvSpPr>
            <p:cNvPr id="242" name="Text Box 26"/>
            <p:cNvSpPr txBox="1">
              <a:spLocks noChangeArrowheads="1"/>
            </p:cNvSpPr>
            <p:nvPr/>
          </p:nvSpPr>
          <p:spPr bwMode="auto">
            <a:xfrm>
              <a:off x="5329" y="161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l</a:t>
              </a:r>
            </a:p>
          </p:txBody>
        </p:sp>
      </p:grpSp>
      <p:grpSp>
        <p:nvGrpSpPr>
          <p:cNvPr id="18" name="Group 10"/>
          <p:cNvGrpSpPr/>
          <p:nvPr/>
        </p:nvGrpSpPr>
        <p:grpSpPr bwMode="auto">
          <a:xfrm>
            <a:off x="1142976" y="5000636"/>
            <a:ext cx="6787395" cy="1080861"/>
            <a:chOff x="674" y="2001"/>
            <a:chExt cx="4438" cy="953"/>
          </a:xfrm>
        </p:grpSpPr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674" y="2001"/>
              <a:ext cx="4438" cy="9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 fontAlgn="ctr">
                <a:spcBef>
                  <a:spcPct val="50000"/>
                </a:spcBef>
              </a:pPr>
              <a:endParaRPr kumimoji="1" lang="en-US" altLang="zh-CN" sz="2400" b="0"/>
            </a:p>
            <a:p>
              <a:pPr algn="ctr">
                <a:spcBef>
                  <a:spcPct val="0"/>
                </a:spcBef>
              </a:pPr>
              <a:endParaRPr lang="en-US" altLang="zh-CN" sz="3200">
                <a:solidFill>
                  <a:srgbClr val="FF0000"/>
                </a:solidFill>
                <a:latin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</a:pPr>
              <a:endParaRPr lang="en-US" altLang="zh-CN" sz="3200" b="0">
                <a:solidFill>
                  <a:srgbClr val="FF0000"/>
                </a:solidFill>
                <a:latin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</a:pPr>
              <a:endParaRPr kumimoji="1" lang="en-US" altLang="zh-CN" sz="3200"/>
            </a:p>
            <a:p>
              <a:pPr algn="ctr" fontAlgn="ctr">
                <a:spcBef>
                  <a:spcPct val="0"/>
                </a:spcBef>
              </a:pPr>
              <a:endParaRPr kumimoji="1" lang="en-US" altLang="zh-CN" sz="3200"/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814" y="2064"/>
              <a:ext cx="4083" cy="84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连接直线外一点与直线上各点的所有</a:t>
              </a:r>
              <a:endPara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>
                <a:spcBef>
                  <a:spcPct val="0"/>
                </a:spcBef>
              </a:pPr>
              <a:r>
                <a:rPr lang="zh-CN" altLang="en-US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线段中，</a:t>
              </a:r>
              <a:r>
                <a:rPr lang="zh-CN" altLang="en-US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垂线段最短</a:t>
              </a:r>
              <a:r>
                <a:rPr lang="en-US" altLang="zh-CN" sz="2800" b="1" dirty="0">
                  <a:solidFill>
                    <a:srgbClr val="660033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.    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Microsoft Office PowerPoint</Application>
  <PresentationFormat>全屏显示(4:3)</PresentationFormat>
  <Paragraphs>126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华文行楷</vt:lpstr>
      <vt:lpstr>华文新魏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   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2015-02-05T06:17:00Z</dcterms:created>
  <dcterms:modified xsi:type="dcterms:W3CDTF">2023-01-16T19:53:18Z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68C7150F3905414BB1550BD58A1F9451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