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sldIdLst>
    <p:sldId id="277" r:id="rId2"/>
    <p:sldId id="256" r:id="rId3"/>
    <p:sldId id="259" r:id="rId4"/>
    <p:sldId id="260" r:id="rId5"/>
    <p:sldId id="262" r:id="rId6"/>
    <p:sldId id="257" r:id="rId7"/>
    <p:sldId id="272" r:id="rId8"/>
    <p:sldId id="267" r:id="rId9"/>
    <p:sldId id="270" r:id="rId10"/>
    <p:sldId id="271" r:id="rId11"/>
    <p:sldId id="274" r:id="rId12"/>
    <p:sldId id="276" r:id="rId13"/>
    <p:sldId id="275" r:id="rId14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E00"/>
    <a:srgbClr val="4A6807"/>
    <a:srgbClr val="789006"/>
    <a:srgbClr val="DEE33E"/>
    <a:srgbClr val="659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-6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C0439-4668-4EF4-847F-86A6A2378B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9CA4-9270-4BE6-97B5-09196FAF64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9CA4-9270-4BE6-97B5-09196FAF645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9CA4-9270-4BE6-97B5-09196FAF64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9CA4-9270-4BE6-97B5-09196FAF645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9CA4-9270-4BE6-97B5-09196FAF64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9CA4-9270-4BE6-97B5-09196FAF645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C4F06-1E92-44FB-89CD-A3B4BE6888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3994-07A9-4917-B456-753AA40CFD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3.png"/><Relationship Id="rId18" Type="http://schemas.microsoft.com/office/2007/relationships/hdphoto" Target="../media/hdphoto3.wdp"/><Relationship Id="rId3" Type="http://schemas.openxmlformats.org/officeDocument/2006/relationships/image" Target="../media/image34.png"/><Relationship Id="rId21" Type="http://schemas.openxmlformats.org/officeDocument/2006/relationships/image" Target="../media/image29.png"/><Relationship Id="rId7" Type="http://schemas.openxmlformats.org/officeDocument/2006/relationships/image" Target="../media/image38.png"/><Relationship Id="rId12" Type="http://schemas.openxmlformats.org/officeDocument/2006/relationships/image" Target="../media/image7.png"/><Relationship Id="rId17" Type="http://schemas.openxmlformats.org/officeDocument/2006/relationships/image" Target="../media/image27.png"/><Relationship Id="rId2" Type="http://schemas.openxmlformats.org/officeDocument/2006/relationships/image" Target="../media/image22.png"/><Relationship Id="rId16" Type="http://schemas.openxmlformats.org/officeDocument/2006/relationships/image" Target="../media/image25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6.png"/><Relationship Id="rId5" Type="http://schemas.openxmlformats.org/officeDocument/2006/relationships/image" Target="../media/image36.png"/><Relationship Id="rId15" Type="http://schemas.openxmlformats.org/officeDocument/2006/relationships/image" Target="../media/image40.png"/><Relationship Id="rId23" Type="http://schemas.microsoft.com/office/2007/relationships/hdphoto" Target="../media/hdphoto5.wdp"/><Relationship Id="rId10" Type="http://schemas.openxmlformats.org/officeDocument/2006/relationships/image" Target="../media/image5.png"/><Relationship Id="rId19" Type="http://schemas.openxmlformats.org/officeDocument/2006/relationships/image" Target="../media/image28.png"/><Relationship Id="rId4" Type="http://schemas.openxmlformats.org/officeDocument/2006/relationships/image" Target="../media/image35.png"/><Relationship Id="rId9" Type="http://schemas.openxmlformats.org/officeDocument/2006/relationships/image" Target="../media/image4.png"/><Relationship Id="rId14" Type="http://schemas.openxmlformats.org/officeDocument/2006/relationships/image" Target="../media/image24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7.png"/><Relationship Id="rId5" Type="http://schemas.openxmlformats.org/officeDocument/2006/relationships/image" Target="../media/image6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3" Type="http://schemas.openxmlformats.org/officeDocument/2006/relationships/image" Target="../media/image19.pn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microsoft.com/office/2007/relationships/hdphoto" Target="../media/hdphoto3.wdp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1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33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7" descr="光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22" y="1630092"/>
            <a:ext cx="6096024" cy="22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9143999" cy="465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41556"/>
            <a:ext cx="9144000" cy="327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1" y="289967"/>
            <a:ext cx="9144000" cy="3031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88" y="-109942"/>
            <a:ext cx="2133424" cy="153606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71143" y="2581371"/>
            <a:ext cx="4267515" cy="637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600" dirty="0">
                <a:solidFill>
                  <a:srgbClr val="CEDE00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绿色机器人</a:t>
            </a:r>
            <a:r>
              <a:rPr lang="en-US" altLang="zh-CN" sz="2800" spc="600" dirty="0">
                <a:solidFill>
                  <a:srgbClr val="CEDE00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PPT</a:t>
            </a:r>
            <a:r>
              <a:rPr lang="zh-CN" altLang="en-US" sz="2800" spc="600" dirty="0">
                <a:solidFill>
                  <a:srgbClr val="CEDE00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模板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2" y="420062"/>
            <a:ext cx="4526282" cy="46526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19488" y="1614820"/>
            <a:ext cx="4801314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spc="600" dirty="0">
                <a:solidFill>
                  <a:srgbClr val="CEDE00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高端科技来袭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72222E-6 -3.33333E-6 L 0.3283 -3.33333E-6 " pathEditMode="relative" rAng="0" ptsTypes="AA">
                                          <p:cBhvr>
                                            <p:cTn id="17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72222E-6 -3.33333E-6 L 0.3283 -3.33333E-6 " pathEditMode="relative" rAng="0" ptsTypes="AA">
                                          <p:cBhvr>
                                            <p:cTn id="17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434383">
            <a:off x="3679188" y="1971976"/>
            <a:ext cx="1376531" cy="661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4994" y="2282374"/>
            <a:ext cx="3828229" cy="253811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4994" y="2117630"/>
            <a:ext cx="3828227" cy="25381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85602" y="2456270"/>
            <a:ext cx="3180723" cy="210881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92459" y="2291526"/>
            <a:ext cx="3180723" cy="2108818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8746" y="2097154"/>
            <a:ext cx="3180723" cy="210881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29527" y="2169012"/>
            <a:ext cx="2812696" cy="186481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54995" y="2117629"/>
            <a:ext cx="3828227" cy="253811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248" y="1483048"/>
            <a:ext cx="3984249" cy="26419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1" y="-109942"/>
            <a:ext cx="9144001" cy="1536065"/>
            <a:chOff x="-1" y="-109942"/>
            <a:chExt cx="9144001" cy="153606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0" y="0"/>
              <a:ext cx="9143999" cy="46575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0" y="441556"/>
              <a:ext cx="9144000" cy="32737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-1" y="289967"/>
              <a:ext cx="9144000" cy="3031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05288" y="-109942"/>
              <a:ext cx="2133424" cy="1536065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4216946" y="1464858"/>
            <a:ext cx="1615694" cy="373508"/>
            <a:chOff x="6148449" y="1730865"/>
            <a:chExt cx="1904169" cy="440196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159820" y="1730865"/>
              <a:ext cx="1892798" cy="388504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6389292" y="1790662"/>
              <a:ext cx="1210588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高亮注塑成型盒盖</a:t>
              </a: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6148449" y="2028976"/>
              <a:ext cx="1892798" cy="142085"/>
            </a:xfrm>
            <a:prstGeom prst="rect">
              <a:avLst/>
            </a:prstGeom>
          </p:spPr>
        </p:pic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rot="20434383">
            <a:off x="3507616" y="2806094"/>
            <a:ext cx="1376531" cy="88069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4026712" y="2303681"/>
            <a:ext cx="1615694" cy="373508"/>
            <a:chOff x="6148449" y="1730865"/>
            <a:chExt cx="1904169" cy="440196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159820" y="1730865"/>
              <a:ext cx="1892798" cy="388504"/>
            </a:xfrm>
            <a:prstGeom prst="rect">
              <a:avLst/>
            </a:prstGeom>
          </p:spPr>
        </p:pic>
        <p:sp>
          <p:nvSpPr>
            <p:cNvPr id="60" name="文本框 59"/>
            <p:cNvSpPr txBox="1"/>
            <p:nvPr/>
          </p:nvSpPr>
          <p:spPr>
            <a:xfrm>
              <a:off x="6389292" y="1790662"/>
              <a:ext cx="1426733" cy="29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主电路板做工精湛</a:t>
              </a:r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6148449" y="2028976"/>
              <a:ext cx="1892798" cy="142085"/>
            </a:xfrm>
            <a:prstGeom prst="rect">
              <a:avLst/>
            </a:prstGeom>
          </p:spPr>
        </p:pic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 rot="14848108">
            <a:off x="525941" y="2652395"/>
            <a:ext cx="1376531" cy="111893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191263" y="1770584"/>
            <a:ext cx="1615694" cy="373508"/>
            <a:chOff x="6148449" y="1730865"/>
            <a:chExt cx="1904169" cy="440196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159820" y="1730865"/>
              <a:ext cx="1892798" cy="388504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6509256" y="1790662"/>
              <a:ext cx="973322" cy="29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聚合物电芯</a:t>
              </a: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6148449" y="2028976"/>
              <a:ext cx="1892798" cy="142085"/>
            </a:xfrm>
            <a:prstGeom prst="rect">
              <a:avLst/>
            </a:prstGeom>
          </p:spPr>
        </p:pic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 rot="21144060">
            <a:off x="2799657" y="4198302"/>
            <a:ext cx="2173720" cy="79255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4226594" y="3782049"/>
            <a:ext cx="1615694" cy="373508"/>
            <a:chOff x="6148449" y="1730865"/>
            <a:chExt cx="1904169" cy="440196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159820" y="1730865"/>
              <a:ext cx="1892798" cy="388504"/>
            </a:xfrm>
            <a:prstGeom prst="rect">
              <a:avLst/>
            </a:prstGeom>
          </p:spPr>
        </p:pic>
        <p:sp>
          <p:nvSpPr>
            <p:cNvPr id="70" name="文本框 69"/>
            <p:cNvSpPr txBox="1"/>
            <p:nvPr/>
          </p:nvSpPr>
          <p:spPr>
            <a:xfrm>
              <a:off x="6389292" y="1790662"/>
              <a:ext cx="1426733" cy="29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高亮注塑成型盒底</a:t>
              </a:r>
            </a:p>
          </p:txBody>
        </p: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6148449" y="2028976"/>
              <a:ext cx="1892798" cy="142085"/>
            </a:xfrm>
            <a:prstGeom prst="rect">
              <a:avLst/>
            </a:prstGeom>
          </p:spPr>
        </p:pic>
      </p:grpSp>
      <p:sp>
        <p:nvSpPr>
          <p:cNvPr id="51" name="TextBox 33"/>
          <p:cNvSpPr txBox="1"/>
          <p:nvPr/>
        </p:nvSpPr>
        <p:spPr>
          <a:xfrm>
            <a:off x="6209291" y="3989493"/>
            <a:ext cx="2250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整个电路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用进口元件，没有采用钽电容盒和电解电容（钽电容有爆裂可能，电解电容寿命短），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电路设计全部采用安全、长寿、耐高温的陶瓷电容。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235110" y="991951"/>
            <a:ext cx="2119669" cy="651174"/>
            <a:chOff x="6235110" y="991951"/>
            <a:chExt cx="2119669" cy="651174"/>
          </a:xfrm>
        </p:grpSpPr>
        <p:grpSp>
          <p:nvGrpSpPr>
            <p:cNvPr id="53" name="组合 52"/>
            <p:cNvGrpSpPr/>
            <p:nvPr/>
          </p:nvGrpSpPr>
          <p:grpSpPr>
            <a:xfrm>
              <a:off x="6260965" y="1016831"/>
              <a:ext cx="2093814" cy="596398"/>
              <a:chOff x="6783914" y="892950"/>
              <a:chExt cx="2093814" cy="596398"/>
            </a:xfrm>
          </p:grpSpPr>
          <p:pic>
            <p:nvPicPr>
              <p:cNvPr id="55" name="Picture 5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auto">
              <a:xfrm>
                <a:off x="6783914" y="892950"/>
                <a:ext cx="596398" cy="5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Box 34"/>
              <p:cNvSpPr txBox="1"/>
              <p:nvPr/>
            </p:nvSpPr>
            <p:spPr>
              <a:xfrm>
                <a:off x="7380312" y="983400"/>
                <a:ext cx="1497416" cy="39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日本进口肖特基是高效率的保证（是普通肖特基价格的</a:t>
                </a:r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6-8</a:t>
                </a: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倍）</a:t>
                </a:r>
              </a:p>
            </p:txBody>
          </p:sp>
        </p:grpSp>
        <p:sp>
          <p:nvSpPr>
            <p:cNvPr id="54" name="椭圆 53"/>
            <p:cNvSpPr/>
            <p:nvPr/>
          </p:nvSpPr>
          <p:spPr>
            <a:xfrm>
              <a:off x="6235110" y="991951"/>
              <a:ext cx="651174" cy="651174"/>
            </a:xfrm>
            <a:prstGeom prst="ellipse">
              <a:avLst/>
            </a:prstGeom>
            <a:gradFill flip="none" rotWithShape="1">
              <a:gsLst>
                <a:gs pos="72000">
                  <a:srgbClr val="CEDE00">
                    <a:alpha val="0"/>
                  </a:srgbClr>
                </a:gs>
                <a:gs pos="90000">
                  <a:srgbClr val="CEDE00">
                    <a:alpha val="30000"/>
                  </a:srgbClr>
                </a:gs>
                <a:gs pos="100000">
                  <a:srgbClr val="CEDE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235110" y="1768324"/>
            <a:ext cx="2119668" cy="651174"/>
            <a:chOff x="6235110" y="1768324"/>
            <a:chExt cx="2119668" cy="651174"/>
          </a:xfrm>
        </p:grpSpPr>
        <p:grpSp>
          <p:nvGrpSpPr>
            <p:cNvPr id="73" name="组合 72"/>
            <p:cNvGrpSpPr/>
            <p:nvPr/>
          </p:nvGrpSpPr>
          <p:grpSpPr>
            <a:xfrm>
              <a:off x="6260965" y="1791694"/>
              <a:ext cx="2093813" cy="596398"/>
              <a:chOff x="6783914" y="1667813"/>
              <a:chExt cx="2093813" cy="596398"/>
            </a:xfrm>
          </p:grpSpPr>
          <p:sp>
            <p:nvSpPr>
              <p:cNvPr id="75" name="TextBox 35"/>
              <p:cNvSpPr txBox="1"/>
              <p:nvPr/>
            </p:nvSpPr>
            <p:spPr>
              <a:xfrm>
                <a:off x="7380312" y="1758263"/>
                <a:ext cx="1497415" cy="39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台湾进口充电芯片，低发热、寿命长（是普通芯片价格的</a:t>
                </a:r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倍）</a:t>
                </a:r>
              </a:p>
            </p:txBody>
          </p:sp>
          <p:pic>
            <p:nvPicPr>
              <p:cNvPr id="76" name="Picture 5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auto">
              <a:xfrm>
                <a:off x="6783914" y="1667813"/>
                <a:ext cx="596398" cy="5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4" name="椭圆 73"/>
            <p:cNvSpPr/>
            <p:nvPr/>
          </p:nvSpPr>
          <p:spPr>
            <a:xfrm>
              <a:off x="6235110" y="1768324"/>
              <a:ext cx="651174" cy="651174"/>
            </a:xfrm>
            <a:prstGeom prst="ellipse">
              <a:avLst/>
            </a:prstGeom>
            <a:gradFill flip="none" rotWithShape="1">
              <a:gsLst>
                <a:gs pos="72000">
                  <a:srgbClr val="CEDE00">
                    <a:alpha val="0"/>
                  </a:srgbClr>
                </a:gs>
                <a:gs pos="90000">
                  <a:srgbClr val="CEDE00">
                    <a:alpha val="30000"/>
                  </a:srgbClr>
                </a:gs>
                <a:gs pos="100000">
                  <a:srgbClr val="CEDE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235110" y="2537683"/>
            <a:ext cx="2099501" cy="651174"/>
            <a:chOff x="6235110" y="2537683"/>
            <a:chExt cx="2099501" cy="651174"/>
          </a:xfrm>
        </p:grpSpPr>
        <p:grpSp>
          <p:nvGrpSpPr>
            <p:cNvPr id="78" name="组合 77"/>
            <p:cNvGrpSpPr/>
            <p:nvPr/>
          </p:nvGrpSpPr>
          <p:grpSpPr>
            <a:xfrm>
              <a:off x="6260965" y="2566557"/>
              <a:ext cx="2073646" cy="596398"/>
              <a:chOff x="6783914" y="2442676"/>
              <a:chExt cx="2073646" cy="596398"/>
            </a:xfrm>
          </p:grpSpPr>
          <p:sp>
            <p:nvSpPr>
              <p:cNvPr id="80" name="TextBox 36"/>
              <p:cNvSpPr txBox="1"/>
              <p:nvPr/>
            </p:nvSpPr>
            <p:spPr>
              <a:xfrm>
                <a:off x="7380312" y="2533126"/>
                <a:ext cx="1477248" cy="39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日本精工</a:t>
                </a:r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IC</a:t>
                </a: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，高效、稳定（是普通</a:t>
                </a:r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IC</a:t>
                </a: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价格的</a:t>
                </a:r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倍）</a:t>
                </a:r>
              </a:p>
            </p:txBody>
          </p:sp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1" cstate="screen"/>
              <a:stretch>
                <a:fillRect/>
              </a:stretch>
            </p:blipFill>
            <p:spPr bwMode="auto">
              <a:xfrm>
                <a:off x="6783914" y="2442676"/>
                <a:ext cx="596398" cy="5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9" name="椭圆 78"/>
            <p:cNvSpPr/>
            <p:nvPr/>
          </p:nvSpPr>
          <p:spPr>
            <a:xfrm>
              <a:off x="6235110" y="2537683"/>
              <a:ext cx="651174" cy="651174"/>
            </a:xfrm>
            <a:prstGeom prst="ellipse">
              <a:avLst/>
            </a:prstGeom>
            <a:gradFill flip="none" rotWithShape="1">
              <a:gsLst>
                <a:gs pos="72000">
                  <a:srgbClr val="CEDE00">
                    <a:alpha val="0"/>
                  </a:srgbClr>
                </a:gs>
                <a:gs pos="90000">
                  <a:srgbClr val="CEDE00">
                    <a:alpha val="30000"/>
                  </a:srgbClr>
                </a:gs>
                <a:gs pos="100000">
                  <a:srgbClr val="CEDE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235110" y="3317476"/>
            <a:ext cx="2099501" cy="651174"/>
            <a:chOff x="6235110" y="3317476"/>
            <a:chExt cx="2099501" cy="651174"/>
          </a:xfrm>
        </p:grpSpPr>
        <p:grpSp>
          <p:nvGrpSpPr>
            <p:cNvPr id="83" name="组合 82"/>
            <p:cNvGrpSpPr/>
            <p:nvPr/>
          </p:nvGrpSpPr>
          <p:grpSpPr>
            <a:xfrm>
              <a:off x="6260965" y="3341421"/>
              <a:ext cx="2073646" cy="596398"/>
              <a:chOff x="6783914" y="3217540"/>
              <a:chExt cx="2073646" cy="596398"/>
            </a:xfrm>
          </p:grpSpPr>
          <p:sp>
            <p:nvSpPr>
              <p:cNvPr id="85" name="TextBox 37"/>
              <p:cNvSpPr txBox="1"/>
              <p:nvPr/>
            </p:nvSpPr>
            <p:spPr>
              <a:xfrm>
                <a:off x="7380312" y="3307990"/>
                <a:ext cx="1477248" cy="39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采用高端主板才用到的陶瓷电容，安全、耐高温、寿命长</a:t>
                </a:r>
              </a:p>
            </p:txBody>
          </p:sp>
          <p:pic>
            <p:nvPicPr>
              <p:cNvPr id="86" name="Picture 5"/>
              <p:cNvPicPr>
                <a:picLocks noChangeAspect="1" noChangeArrowheads="1"/>
              </p:cNvPicPr>
              <p:nvPr/>
            </p:nvPicPr>
            <p:blipFill>
              <a:blip r:embed="rId22" cstate="screen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auto">
              <a:xfrm>
                <a:off x="6783914" y="3217540"/>
                <a:ext cx="596398" cy="5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4" name="椭圆 83"/>
            <p:cNvSpPr/>
            <p:nvPr/>
          </p:nvSpPr>
          <p:spPr>
            <a:xfrm>
              <a:off x="6235110" y="3317476"/>
              <a:ext cx="651174" cy="651174"/>
            </a:xfrm>
            <a:prstGeom prst="ellipse">
              <a:avLst/>
            </a:prstGeom>
            <a:gradFill flip="none" rotWithShape="1">
              <a:gsLst>
                <a:gs pos="72000">
                  <a:srgbClr val="CEDE00">
                    <a:alpha val="0"/>
                  </a:srgbClr>
                </a:gs>
                <a:gs pos="90000">
                  <a:srgbClr val="CEDE00">
                    <a:alpha val="30000"/>
                  </a:srgbClr>
                </a:gs>
                <a:gs pos="100000">
                  <a:srgbClr val="CEDE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650367" y="995889"/>
            <a:ext cx="2031326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产品架构分解</a:t>
            </a:r>
            <a:endParaRPr lang="en-US" altLang="zh-CN" sz="2400" b="1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735790" y="346961"/>
            <a:ext cx="16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组合 931"/>
          <p:cNvGrpSpPr/>
          <p:nvPr/>
        </p:nvGrpSpPr>
        <p:grpSpPr>
          <a:xfrm>
            <a:off x="-1" y="-109942"/>
            <a:ext cx="9144001" cy="1536065"/>
            <a:chOff x="-1" y="-109942"/>
            <a:chExt cx="9144001" cy="1536065"/>
          </a:xfrm>
        </p:grpSpPr>
        <p:pic>
          <p:nvPicPr>
            <p:cNvPr id="933" name="图片 93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3999" cy="465750"/>
            </a:xfrm>
            <a:prstGeom prst="rect">
              <a:avLst/>
            </a:prstGeom>
          </p:spPr>
        </p:pic>
        <p:pic>
          <p:nvPicPr>
            <p:cNvPr id="934" name="图片 93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441556"/>
              <a:ext cx="9144000" cy="327372"/>
            </a:xfrm>
            <a:prstGeom prst="rect">
              <a:avLst/>
            </a:prstGeom>
          </p:spPr>
        </p:pic>
        <p:pic>
          <p:nvPicPr>
            <p:cNvPr id="935" name="图片 93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1" y="289967"/>
              <a:ext cx="9144000" cy="303178"/>
            </a:xfrm>
            <a:prstGeom prst="rect">
              <a:avLst/>
            </a:prstGeom>
          </p:spPr>
        </p:pic>
        <p:pic>
          <p:nvPicPr>
            <p:cNvPr id="936" name="图片 9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5288" y="-109942"/>
              <a:ext cx="2133424" cy="1536065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272377" y="1574393"/>
            <a:ext cx="2797561" cy="3356954"/>
            <a:chOff x="1272377" y="1574393"/>
            <a:chExt cx="2797561" cy="3356954"/>
          </a:xfrm>
        </p:grpSpPr>
        <p:grpSp>
          <p:nvGrpSpPr>
            <p:cNvPr id="6" name="组合 5"/>
            <p:cNvGrpSpPr/>
            <p:nvPr/>
          </p:nvGrpSpPr>
          <p:grpSpPr>
            <a:xfrm>
              <a:off x="1323964" y="1574393"/>
              <a:ext cx="1340437" cy="455466"/>
              <a:chOff x="1323964" y="1574393"/>
              <a:chExt cx="1340437" cy="455466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1323964" y="1574393"/>
                <a:ext cx="1340437" cy="455466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1369652" y="1643778"/>
                <a:ext cx="12490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i="1" dirty="0">
                    <a:gradFill>
                      <a:gsLst>
                        <a:gs pos="50000">
                          <a:schemeClr val="bg1"/>
                        </a:gs>
                        <a:gs pos="5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羽博</a:t>
                </a:r>
                <a:r>
                  <a:rPr lang="en-US" altLang="zh-CN" sz="1600" b="1" i="1" dirty="0">
                    <a:gradFill>
                      <a:gsLst>
                        <a:gs pos="50000">
                          <a:schemeClr val="bg1"/>
                        </a:gs>
                        <a:gs pos="5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YB647</a:t>
                </a: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272377" y="2124075"/>
              <a:ext cx="1826141" cy="1118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zh-CN" altLang="en-US" sz="1000" i="1" dirty="0">
                  <a:solidFill>
                    <a:srgbClr val="DEE3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产品功能：</a:t>
              </a: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10400mAh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，持久续航</a:t>
              </a:r>
              <a:endParaRPr lang="en-US" altLang="zh-CN" sz="10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简约设计</a:t>
              </a:r>
              <a:endParaRPr lang="en-US" altLang="zh-CN" sz="1000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循环充电，使用寿命长</a:t>
              </a: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多重智能保护，安全实用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272377" y="3530964"/>
              <a:ext cx="2797561" cy="1400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rgbClr val="DEE3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产品参数：</a:t>
              </a:r>
              <a:endParaRPr lang="en-US" altLang="zh-CN" sz="1000" i="1" dirty="0">
                <a:solidFill>
                  <a:srgbClr val="DEE3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电  芯：锂电池 </a:t>
              </a: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输  入：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DC5V-1200mA</a:t>
              </a: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输  出：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DC5.3V-1000mA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MAX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　　　  </a:t>
              </a: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容  量：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10400mAh</a:t>
              </a: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体  积：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99×76×23mm</a:t>
              </a: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重  量：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245g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43737" y="1585605"/>
            <a:ext cx="2146742" cy="3345742"/>
            <a:chOff x="3543737" y="1585605"/>
            <a:chExt cx="2146742" cy="3345742"/>
          </a:xfrm>
        </p:grpSpPr>
        <p:grpSp>
          <p:nvGrpSpPr>
            <p:cNvPr id="7" name="组合 6"/>
            <p:cNvGrpSpPr/>
            <p:nvPr/>
          </p:nvGrpSpPr>
          <p:grpSpPr>
            <a:xfrm>
              <a:off x="3606233" y="1585605"/>
              <a:ext cx="1930135" cy="455466"/>
              <a:chOff x="3570513" y="1585605"/>
              <a:chExt cx="1930135" cy="45546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3570513" y="1585605"/>
                <a:ext cx="1930135" cy="455466"/>
              </a:xfrm>
              <a:prstGeom prst="rect">
                <a:avLst/>
              </a:prstGeom>
            </p:spPr>
          </p:pic>
          <p:sp>
            <p:nvSpPr>
              <p:cNvPr id="19" name="矩形 18"/>
              <p:cNvSpPr/>
              <p:nvPr/>
            </p:nvSpPr>
            <p:spPr>
              <a:xfrm>
                <a:off x="3660290" y="1654990"/>
                <a:ext cx="18069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i="1" dirty="0">
                    <a:gradFill>
                      <a:gsLst>
                        <a:gs pos="50000">
                          <a:schemeClr val="bg1"/>
                        </a:gs>
                        <a:gs pos="5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电小二</a:t>
                </a:r>
                <a:r>
                  <a:rPr lang="en-US" altLang="zh-CN" sz="1600" b="1" i="1" dirty="0">
                    <a:gradFill>
                      <a:gsLst>
                        <a:gs pos="50000">
                          <a:schemeClr val="bg1"/>
                        </a:gs>
                        <a:gs pos="5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M10400D</a:t>
                </a: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3543737" y="2124075"/>
              <a:ext cx="2082621" cy="1336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zh-CN" altLang="en-US" sz="1000" i="1" dirty="0">
                  <a:solidFill>
                    <a:srgbClr val="DEE3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产品功能：</a:t>
              </a: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独特镜面，时尚十足</a:t>
              </a: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智能识别，断电保护</a:t>
              </a: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循环充电，使用寿命长</a:t>
              </a: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多重智能保护，安全实用</a:t>
              </a: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快速自充电，强光照明手电筒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543737" y="3530964"/>
              <a:ext cx="2146742" cy="1400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rgbClr val="DEE3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产品参数：</a:t>
              </a: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电  芯：锂电池 </a:t>
              </a: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输  入：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5V-1.1A</a:t>
              </a:r>
            </a:p>
            <a:p>
              <a:pPr>
                <a:spcAft>
                  <a:spcPts val="300"/>
                </a:spcAft>
              </a:pP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  出：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15V-1A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　  </a:t>
              </a: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容  量：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10400mAh</a:t>
              </a:r>
            </a:p>
            <a:p>
              <a:pPr>
                <a:spcAft>
                  <a:spcPts val="300"/>
                </a:spcAft>
              </a:pP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  积：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86×79×24mm</a:t>
              </a:r>
            </a:p>
            <a:p>
              <a:pPr>
                <a:spcAft>
                  <a:spcPts val="300"/>
                </a:spcAft>
              </a:pP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颜  色：柠檬绿   珍珠白   时尚黑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62332" y="1585605"/>
            <a:ext cx="2182008" cy="3345742"/>
            <a:chOff x="6462332" y="1585605"/>
            <a:chExt cx="2182008" cy="3345742"/>
          </a:xfrm>
        </p:grpSpPr>
        <p:grpSp>
          <p:nvGrpSpPr>
            <p:cNvPr id="5" name="组合 4"/>
            <p:cNvGrpSpPr/>
            <p:nvPr/>
          </p:nvGrpSpPr>
          <p:grpSpPr>
            <a:xfrm>
              <a:off x="6534524" y="1585605"/>
              <a:ext cx="1340437" cy="455466"/>
              <a:chOff x="6534524" y="1585605"/>
              <a:chExt cx="1340437" cy="455466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6534524" y="1585605"/>
                <a:ext cx="1340437" cy="455466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6580212" y="1654990"/>
                <a:ext cx="12490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i="1" dirty="0">
                    <a:gradFill>
                      <a:gsLst>
                        <a:gs pos="50000">
                          <a:schemeClr val="bg1"/>
                        </a:gs>
                        <a:gs pos="5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品胜</a:t>
                </a:r>
                <a:r>
                  <a:rPr lang="en-US" altLang="zh-CN" sz="1600" b="1" i="1" dirty="0">
                    <a:gradFill>
                      <a:gsLst>
                        <a:gs pos="50000">
                          <a:schemeClr val="bg1"/>
                        </a:gs>
                        <a:gs pos="5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10000</a:t>
                </a: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6462332" y="2124075"/>
              <a:ext cx="2182008" cy="1118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zh-CN" altLang="en-US" sz="1000" i="1" dirty="0">
                  <a:solidFill>
                    <a:srgbClr val="DEE3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产品功能：</a:t>
              </a: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简约设计</a:t>
              </a: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循环充电，使用寿命长</a:t>
              </a: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多重智能保护，安全实用</a:t>
              </a:r>
            </a:p>
            <a:p>
              <a:pPr marL="228600" indent="-228600">
                <a:spcAft>
                  <a:spcPts val="500"/>
                </a:spcAft>
                <a:buFont typeface="+mj-ea"/>
                <a:buAutoNum type="circleNumDbPlain"/>
              </a:pP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LED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电筒液晶显示，双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USB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输出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462332" y="3530964"/>
              <a:ext cx="1980029" cy="1400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rgbClr val="DEE3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产品参数：</a:t>
              </a: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电  芯：锂电池 </a:t>
              </a: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输  入：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DC4.8-5.4V  1A-2A</a:t>
              </a:r>
            </a:p>
            <a:p>
              <a:pPr>
                <a:spcAft>
                  <a:spcPts val="300"/>
                </a:spcAft>
              </a:pP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输出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5v 1A ,5V 2.1A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  </a:t>
              </a:r>
            </a:p>
            <a:p>
              <a:pPr>
                <a:spcAft>
                  <a:spcPts val="300"/>
                </a:spcAft>
              </a:pP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容  量：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10000mAh</a:t>
              </a:r>
            </a:p>
            <a:p>
              <a:pPr>
                <a:spcAft>
                  <a:spcPts val="300"/>
                </a:spcAft>
              </a:pP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  积：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86×72×22mm</a:t>
              </a:r>
            </a:p>
            <a:p>
              <a:pPr>
                <a:spcAft>
                  <a:spcPts val="300"/>
                </a:spcAft>
              </a:pP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○ </a:t>
              </a:r>
              <a:r>
                <a:rPr lang="zh-CN" altLang="en-US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  量：</a:t>
              </a:r>
              <a:r>
                <a:rPr lang="en-US" altLang="zh-CN" sz="1000" i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2108g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288575" y="76892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竞品分析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35790" y="346961"/>
            <a:ext cx="16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组合 931"/>
          <p:cNvGrpSpPr/>
          <p:nvPr/>
        </p:nvGrpSpPr>
        <p:grpSpPr>
          <a:xfrm>
            <a:off x="-1" y="-109942"/>
            <a:ext cx="9144001" cy="1536065"/>
            <a:chOff x="-1" y="-109942"/>
            <a:chExt cx="9144001" cy="1536065"/>
          </a:xfrm>
        </p:grpSpPr>
        <p:pic>
          <p:nvPicPr>
            <p:cNvPr id="933" name="图片 93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0"/>
              <a:ext cx="9143999" cy="465750"/>
            </a:xfrm>
            <a:prstGeom prst="rect">
              <a:avLst/>
            </a:prstGeom>
          </p:spPr>
        </p:pic>
        <p:pic>
          <p:nvPicPr>
            <p:cNvPr id="934" name="图片 93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441556"/>
              <a:ext cx="9144000" cy="327372"/>
            </a:xfrm>
            <a:prstGeom prst="rect">
              <a:avLst/>
            </a:prstGeom>
          </p:spPr>
        </p:pic>
        <p:pic>
          <p:nvPicPr>
            <p:cNvPr id="935" name="图片 93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1" y="289967"/>
              <a:ext cx="9144000" cy="303178"/>
            </a:xfrm>
            <a:prstGeom prst="rect">
              <a:avLst/>
            </a:prstGeom>
          </p:spPr>
        </p:pic>
        <p:pic>
          <p:nvPicPr>
            <p:cNvPr id="936" name="图片 9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5288" y="-109942"/>
              <a:ext cx="2133424" cy="1536065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788276" y="1563650"/>
            <a:ext cx="7567448" cy="461746"/>
            <a:chOff x="788276" y="1563650"/>
            <a:chExt cx="7567448" cy="461746"/>
          </a:xfrm>
        </p:grpSpPr>
        <p:pic>
          <p:nvPicPr>
            <p:cNvPr id="221" name="图片 220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88276" y="1563650"/>
              <a:ext cx="7567448" cy="461746"/>
            </a:xfrm>
            <a:prstGeom prst="rect">
              <a:avLst/>
            </a:prstGeom>
          </p:spPr>
        </p:pic>
        <p:pic>
          <p:nvPicPr>
            <p:cNvPr id="222" name="图片 22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788276" y="1576808"/>
              <a:ext cx="7567448" cy="235870"/>
            </a:xfrm>
            <a:prstGeom prst="rect">
              <a:avLst/>
            </a:prstGeom>
          </p:spPr>
        </p:pic>
      </p:grpSp>
      <p:sp>
        <p:nvSpPr>
          <p:cNvPr id="223" name="矩形 222"/>
          <p:cNvSpPr/>
          <p:nvPr/>
        </p:nvSpPr>
        <p:spPr>
          <a:xfrm>
            <a:off x="836089" y="1625473"/>
            <a:ext cx="596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型 号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40510" y="1576255"/>
            <a:ext cx="6931920" cy="450739"/>
            <a:chOff x="1440510" y="1576255"/>
            <a:chExt cx="6931920" cy="450739"/>
          </a:xfrm>
        </p:grpSpPr>
        <p:grpSp>
          <p:nvGrpSpPr>
            <p:cNvPr id="225" name="组合 224"/>
            <p:cNvGrpSpPr/>
            <p:nvPr/>
          </p:nvGrpSpPr>
          <p:grpSpPr>
            <a:xfrm>
              <a:off x="1440510" y="1576255"/>
              <a:ext cx="883676" cy="450739"/>
              <a:chOff x="1537655" y="1765188"/>
              <a:chExt cx="883676" cy="450739"/>
            </a:xfrm>
          </p:grpSpPr>
          <p:sp>
            <p:nvSpPr>
              <p:cNvPr id="226" name="矩形 225"/>
              <p:cNvSpPr/>
              <p:nvPr/>
            </p:nvSpPr>
            <p:spPr>
              <a:xfrm>
                <a:off x="1537655" y="1765188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电小二</a:t>
                </a:r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1537655" y="1969706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M10400D</a:t>
                </a:r>
                <a:endParaRPr lang="zh-CN" altLang="en-US" sz="10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2205115" y="1576255"/>
              <a:ext cx="883676" cy="450739"/>
              <a:chOff x="1537655" y="1765188"/>
              <a:chExt cx="883676" cy="450739"/>
            </a:xfrm>
          </p:grpSpPr>
          <p:sp>
            <p:nvSpPr>
              <p:cNvPr id="229" name="矩形 228"/>
              <p:cNvSpPr/>
              <p:nvPr/>
            </p:nvSpPr>
            <p:spPr>
              <a:xfrm>
                <a:off x="1537655" y="1765188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品胜</a:t>
                </a:r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1537655" y="1969706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10000</a:t>
                </a:r>
                <a:endParaRPr lang="zh-CN" altLang="en-US" sz="10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2963935" y="1576255"/>
              <a:ext cx="883676" cy="450739"/>
              <a:chOff x="1537655" y="1765188"/>
              <a:chExt cx="883676" cy="450739"/>
            </a:xfrm>
          </p:grpSpPr>
          <p:sp>
            <p:nvSpPr>
              <p:cNvPr id="232" name="矩形 231"/>
              <p:cNvSpPr/>
              <p:nvPr/>
            </p:nvSpPr>
            <p:spPr>
              <a:xfrm>
                <a:off x="1537655" y="1765188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羽博</a:t>
                </a:r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1537655" y="1969706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YB647</a:t>
                </a:r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3696107" y="1576255"/>
              <a:ext cx="883676" cy="450739"/>
              <a:chOff x="1537655" y="1765188"/>
              <a:chExt cx="883676" cy="450739"/>
            </a:xfrm>
          </p:grpSpPr>
          <p:sp>
            <p:nvSpPr>
              <p:cNvPr id="235" name="矩形 234"/>
              <p:cNvSpPr/>
              <p:nvPr/>
            </p:nvSpPr>
            <p:spPr>
              <a:xfrm>
                <a:off x="1537655" y="1765188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logo</a:t>
                </a:r>
                <a:endPara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>
              <a:xfrm>
                <a:off x="1537655" y="1969706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R400</a:t>
                </a:r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4478635" y="1576255"/>
              <a:ext cx="883676" cy="450739"/>
              <a:chOff x="1537655" y="1765188"/>
              <a:chExt cx="883676" cy="450739"/>
            </a:xfrm>
          </p:grpSpPr>
          <p:sp>
            <p:nvSpPr>
              <p:cNvPr id="238" name="矩形 237"/>
              <p:cNvSpPr/>
              <p:nvPr/>
            </p:nvSpPr>
            <p:spPr>
              <a:xfrm>
                <a:off x="1537655" y="1765188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logo</a:t>
                </a:r>
                <a:endPara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>
              <a:xfrm>
                <a:off x="1537655" y="1969706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R600</a:t>
                </a:r>
              </a:p>
            </p:txBody>
          </p:sp>
        </p:grpSp>
        <p:grpSp>
          <p:nvGrpSpPr>
            <p:cNvPr id="240" name="组合 239"/>
            <p:cNvGrpSpPr/>
            <p:nvPr/>
          </p:nvGrpSpPr>
          <p:grpSpPr>
            <a:xfrm>
              <a:off x="5213880" y="1576255"/>
              <a:ext cx="883676" cy="450739"/>
              <a:chOff x="1537655" y="1765188"/>
              <a:chExt cx="883676" cy="450739"/>
            </a:xfrm>
          </p:grpSpPr>
          <p:sp>
            <p:nvSpPr>
              <p:cNvPr id="241" name="矩形 240"/>
              <p:cNvSpPr/>
              <p:nvPr/>
            </p:nvSpPr>
            <p:spPr>
              <a:xfrm>
                <a:off x="1537655" y="1765188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logo</a:t>
                </a:r>
                <a:endPara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>
              <a:xfrm>
                <a:off x="1537655" y="1969706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R800</a:t>
                </a:r>
              </a:p>
            </p:txBody>
          </p:sp>
        </p:grpSp>
        <p:grpSp>
          <p:nvGrpSpPr>
            <p:cNvPr id="243" name="组合 242"/>
            <p:cNvGrpSpPr/>
            <p:nvPr/>
          </p:nvGrpSpPr>
          <p:grpSpPr>
            <a:xfrm>
              <a:off x="5990055" y="1576255"/>
              <a:ext cx="883676" cy="450739"/>
              <a:chOff x="1537655" y="1765188"/>
              <a:chExt cx="883676" cy="450739"/>
            </a:xfrm>
          </p:grpSpPr>
          <p:sp>
            <p:nvSpPr>
              <p:cNvPr id="244" name="矩形 243"/>
              <p:cNvSpPr/>
              <p:nvPr/>
            </p:nvSpPr>
            <p:spPr>
              <a:xfrm>
                <a:off x="1537655" y="1765188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logo</a:t>
                </a:r>
                <a:endPara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>
              <a:xfrm>
                <a:off x="1537655" y="1969706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R1000</a:t>
                </a:r>
              </a:p>
            </p:txBody>
          </p:sp>
        </p:grpSp>
        <p:grpSp>
          <p:nvGrpSpPr>
            <p:cNvPr id="246" name="组合 245"/>
            <p:cNvGrpSpPr/>
            <p:nvPr/>
          </p:nvGrpSpPr>
          <p:grpSpPr>
            <a:xfrm>
              <a:off x="6776624" y="1576255"/>
              <a:ext cx="883676" cy="450739"/>
              <a:chOff x="1537655" y="1765188"/>
              <a:chExt cx="883676" cy="450739"/>
            </a:xfrm>
          </p:grpSpPr>
          <p:sp>
            <p:nvSpPr>
              <p:cNvPr id="247" name="矩形 246"/>
              <p:cNvSpPr/>
              <p:nvPr/>
            </p:nvSpPr>
            <p:spPr>
              <a:xfrm>
                <a:off x="1537655" y="1765188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logo</a:t>
                </a:r>
                <a:endPara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>
              <a:xfrm>
                <a:off x="1537655" y="1969706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R510</a:t>
                </a:r>
              </a:p>
            </p:txBody>
          </p:sp>
        </p:grpSp>
        <p:grpSp>
          <p:nvGrpSpPr>
            <p:cNvPr id="249" name="组合 248"/>
            <p:cNvGrpSpPr/>
            <p:nvPr/>
          </p:nvGrpSpPr>
          <p:grpSpPr>
            <a:xfrm>
              <a:off x="7488754" y="1576255"/>
              <a:ext cx="883676" cy="450739"/>
              <a:chOff x="1537655" y="1765188"/>
              <a:chExt cx="883676" cy="450739"/>
            </a:xfrm>
          </p:grpSpPr>
          <p:sp>
            <p:nvSpPr>
              <p:cNvPr id="250" name="矩形 249"/>
              <p:cNvSpPr/>
              <p:nvPr/>
            </p:nvSpPr>
            <p:spPr>
              <a:xfrm>
                <a:off x="1537655" y="1765188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logo</a:t>
                </a:r>
                <a:endPara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>
              <a:xfrm>
                <a:off x="1537655" y="1969706"/>
                <a:ext cx="8836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R1010</a:t>
                </a:r>
              </a:p>
            </p:txBody>
          </p:sp>
        </p:grpSp>
      </p:grpSp>
      <p:pic>
        <p:nvPicPr>
          <p:cNvPr id="262" name="图片 26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88276" y="2028428"/>
            <a:ext cx="7550742" cy="369723"/>
          </a:xfrm>
          <a:prstGeom prst="rect">
            <a:avLst/>
          </a:prstGeom>
        </p:spPr>
      </p:pic>
      <p:sp>
        <p:nvSpPr>
          <p:cNvPr id="265" name="矩形 264"/>
          <p:cNvSpPr/>
          <p:nvPr/>
        </p:nvSpPr>
        <p:spPr>
          <a:xfrm>
            <a:off x="836089" y="2056945"/>
            <a:ext cx="596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容 量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11966" y="1563651"/>
            <a:ext cx="6204066" cy="461746"/>
            <a:chOff x="1411966" y="1563651"/>
            <a:chExt cx="6204066" cy="461746"/>
          </a:xfrm>
        </p:grpSpPr>
        <p:pic>
          <p:nvPicPr>
            <p:cNvPr id="224" name="图片 223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411966" y="1563651"/>
              <a:ext cx="169459" cy="461746"/>
            </a:xfrm>
            <a:prstGeom prst="rect">
              <a:avLst/>
            </a:prstGeom>
          </p:spPr>
        </p:pic>
        <p:pic>
          <p:nvPicPr>
            <p:cNvPr id="266" name="图片 26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01674" y="1563651"/>
              <a:ext cx="106556" cy="461746"/>
            </a:xfrm>
            <a:prstGeom prst="rect">
              <a:avLst/>
            </a:prstGeom>
          </p:spPr>
        </p:pic>
        <p:pic>
          <p:nvPicPr>
            <p:cNvPr id="267" name="图片 26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59931" y="1563651"/>
              <a:ext cx="106556" cy="461746"/>
            </a:xfrm>
            <a:prstGeom prst="rect">
              <a:avLst/>
            </a:prstGeom>
          </p:spPr>
        </p:pic>
        <p:pic>
          <p:nvPicPr>
            <p:cNvPr id="268" name="图片 267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3686737" y="1563651"/>
              <a:ext cx="169459" cy="461746"/>
            </a:xfrm>
            <a:prstGeom prst="rect">
              <a:avLst/>
            </a:prstGeom>
          </p:spPr>
        </p:pic>
        <p:pic>
          <p:nvPicPr>
            <p:cNvPr id="269" name="图片 26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76445" y="1563651"/>
              <a:ext cx="106556" cy="461746"/>
            </a:xfrm>
            <a:prstGeom prst="rect">
              <a:avLst/>
            </a:prstGeom>
          </p:spPr>
        </p:pic>
        <p:pic>
          <p:nvPicPr>
            <p:cNvPr id="270" name="图片 26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4702" y="1563651"/>
              <a:ext cx="106556" cy="4617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图片 27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92959" y="1563651"/>
              <a:ext cx="106556" cy="461746"/>
            </a:xfrm>
            <a:prstGeom prst="rect">
              <a:avLst/>
            </a:prstGeom>
          </p:spPr>
        </p:pic>
        <p:pic>
          <p:nvPicPr>
            <p:cNvPr id="272" name="图片 27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51216" y="1563651"/>
              <a:ext cx="106556" cy="461746"/>
            </a:xfrm>
            <a:prstGeom prst="rect">
              <a:avLst/>
            </a:prstGeom>
          </p:spPr>
        </p:pic>
        <p:pic>
          <p:nvPicPr>
            <p:cNvPr id="273" name="图片 27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09476" y="1563651"/>
              <a:ext cx="106556" cy="461746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564494" y="2091414"/>
            <a:ext cx="6691160" cy="276999"/>
            <a:chOff x="1564494" y="2091414"/>
            <a:chExt cx="6691160" cy="276999"/>
          </a:xfrm>
        </p:grpSpPr>
        <p:sp>
          <p:nvSpPr>
            <p:cNvPr id="293" name="矩形 292"/>
            <p:cNvSpPr/>
            <p:nvPr/>
          </p:nvSpPr>
          <p:spPr>
            <a:xfrm>
              <a:off x="1564494" y="2091414"/>
              <a:ext cx="6575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10400</a:t>
              </a:r>
            </a:p>
          </p:txBody>
        </p:sp>
        <p:sp>
          <p:nvSpPr>
            <p:cNvPr id="295" name="矩形 294"/>
            <p:cNvSpPr/>
            <p:nvPr/>
          </p:nvSpPr>
          <p:spPr>
            <a:xfrm>
              <a:off x="2318695" y="2091414"/>
              <a:ext cx="6575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10000</a:t>
              </a:r>
            </a:p>
          </p:txBody>
        </p:sp>
        <p:sp>
          <p:nvSpPr>
            <p:cNvPr id="296" name="矩形 295"/>
            <p:cNvSpPr/>
            <p:nvPr/>
          </p:nvSpPr>
          <p:spPr>
            <a:xfrm>
              <a:off x="3072896" y="2091414"/>
              <a:ext cx="6575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10400</a:t>
              </a:r>
            </a:p>
          </p:txBody>
        </p:sp>
        <p:sp>
          <p:nvSpPr>
            <p:cNvPr id="297" name="矩形 296"/>
            <p:cNvSpPr/>
            <p:nvPr/>
          </p:nvSpPr>
          <p:spPr>
            <a:xfrm>
              <a:off x="3874385" y="2091414"/>
              <a:ext cx="56297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4400</a:t>
              </a:r>
            </a:p>
          </p:txBody>
        </p:sp>
        <p:sp>
          <p:nvSpPr>
            <p:cNvPr id="298" name="矩形 297"/>
            <p:cNvSpPr/>
            <p:nvPr/>
          </p:nvSpPr>
          <p:spPr>
            <a:xfrm>
              <a:off x="4628586" y="2091414"/>
              <a:ext cx="56297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6600</a:t>
              </a:r>
            </a:p>
          </p:txBody>
        </p:sp>
        <p:sp>
          <p:nvSpPr>
            <p:cNvPr id="299" name="矩形 298"/>
            <p:cNvSpPr/>
            <p:nvPr/>
          </p:nvSpPr>
          <p:spPr>
            <a:xfrm>
              <a:off x="5382787" y="2091414"/>
              <a:ext cx="56297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8800</a:t>
              </a:r>
            </a:p>
          </p:txBody>
        </p:sp>
        <p:sp>
          <p:nvSpPr>
            <p:cNvPr id="300" name="矩形 299"/>
            <p:cNvSpPr/>
            <p:nvPr/>
          </p:nvSpPr>
          <p:spPr>
            <a:xfrm>
              <a:off x="6089700" y="2091414"/>
              <a:ext cx="6575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10000</a:t>
              </a:r>
            </a:p>
          </p:txBody>
        </p:sp>
        <p:sp>
          <p:nvSpPr>
            <p:cNvPr id="301" name="矩形 300"/>
            <p:cNvSpPr/>
            <p:nvPr/>
          </p:nvSpPr>
          <p:spPr>
            <a:xfrm>
              <a:off x="6891189" y="2091414"/>
              <a:ext cx="56297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5200</a:t>
              </a:r>
            </a:p>
          </p:txBody>
        </p:sp>
        <p:sp>
          <p:nvSpPr>
            <p:cNvPr id="302" name="矩形 301"/>
            <p:cNvSpPr/>
            <p:nvPr/>
          </p:nvSpPr>
          <p:spPr>
            <a:xfrm>
              <a:off x="7598102" y="2091414"/>
              <a:ext cx="6575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10400</a:t>
              </a:r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1411966" y="2028398"/>
            <a:ext cx="6204066" cy="371075"/>
            <a:chOff x="1411966" y="1563651"/>
            <a:chExt cx="6204066" cy="461746"/>
          </a:xfrm>
        </p:grpSpPr>
        <p:pic>
          <p:nvPicPr>
            <p:cNvPr id="304" name="图片 303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411966" y="1563651"/>
              <a:ext cx="169459" cy="461746"/>
            </a:xfrm>
            <a:prstGeom prst="rect">
              <a:avLst/>
            </a:prstGeom>
          </p:spPr>
        </p:pic>
        <p:pic>
          <p:nvPicPr>
            <p:cNvPr id="305" name="图片 30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01674" y="1563651"/>
              <a:ext cx="106556" cy="461746"/>
            </a:xfrm>
            <a:prstGeom prst="rect">
              <a:avLst/>
            </a:prstGeom>
          </p:spPr>
        </p:pic>
        <p:pic>
          <p:nvPicPr>
            <p:cNvPr id="306" name="图片 30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59931" y="1563651"/>
              <a:ext cx="106556" cy="461746"/>
            </a:xfrm>
            <a:prstGeom prst="rect">
              <a:avLst/>
            </a:prstGeom>
          </p:spPr>
        </p:pic>
        <p:pic>
          <p:nvPicPr>
            <p:cNvPr id="307" name="图片 306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3686737" y="1563651"/>
              <a:ext cx="169459" cy="461746"/>
            </a:xfrm>
            <a:prstGeom prst="rect">
              <a:avLst/>
            </a:prstGeom>
          </p:spPr>
        </p:pic>
        <p:pic>
          <p:nvPicPr>
            <p:cNvPr id="308" name="图片 30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76445" y="1563651"/>
              <a:ext cx="106556" cy="461746"/>
            </a:xfrm>
            <a:prstGeom prst="rect">
              <a:avLst/>
            </a:prstGeom>
          </p:spPr>
        </p:pic>
        <p:pic>
          <p:nvPicPr>
            <p:cNvPr id="309" name="图片 30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4702" y="1563651"/>
              <a:ext cx="106556" cy="4617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图片 30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92959" y="1563651"/>
              <a:ext cx="106556" cy="461746"/>
            </a:xfrm>
            <a:prstGeom prst="rect">
              <a:avLst/>
            </a:prstGeom>
          </p:spPr>
        </p:pic>
        <p:pic>
          <p:nvPicPr>
            <p:cNvPr id="311" name="图片 3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51216" y="1563651"/>
              <a:ext cx="106556" cy="461746"/>
            </a:xfrm>
            <a:prstGeom prst="rect">
              <a:avLst/>
            </a:prstGeom>
          </p:spPr>
        </p:pic>
        <p:pic>
          <p:nvPicPr>
            <p:cNvPr id="312" name="图片 3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09476" y="1563651"/>
              <a:ext cx="106556" cy="461746"/>
            </a:xfrm>
            <a:prstGeom prst="rect">
              <a:avLst/>
            </a:prstGeom>
          </p:spPr>
        </p:pic>
      </p:grpSp>
      <p:pic>
        <p:nvPicPr>
          <p:cNvPr id="314" name="图片 31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88276" y="2412972"/>
            <a:ext cx="7567448" cy="369723"/>
          </a:xfrm>
          <a:prstGeom prst="rect">
            <a:avLst/>
          </a:prstGeom>
        </p:spPr>
      </p:pic>
      <p:pic>
        <p:nvPicPr>
          <p:cNvPr id="315" name="图片 31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88276" y="2786958"/>
            <a:ext cx="7567448" cy="369723"/>
          </a:xfrm>
          <a:prstGeom prst="rect">
            <a:avLst/>
          </a:prstGeom>
        </p:spPr>
      </p:pic>
      <p:pic>
        <p:nvPicPr>
          <p:cNvPr id="316" name="图片 31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88276" y="3160944"/>
            <a:ext cx="7567448" cy="369723"/>
          </a:xfrm>
          <a:prstGeom prst="rect">
            <a:avLst/>
          </a:prstGeom>
        </p:spPr>
      </p:pic>
      <p:pic>
        <p:nvPicPr>
          <p:cNvPr id="318" name="图片 31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88276" y="3919370"/>
            <a:ext cx="7567448" cy="369723"/>
          </a:xfrm>
          <a:prstGeom prst="rect">
            <a:avLst/>
          </a:prstGeom>
        </p:spPr>
      </p:pic>
      <p:sp>
        <p:nvSpPr>
          <p:cNvPr id="319" name="矩形 318"/>
          <p:cNvSpPr/>
          <p:nvPr/>
        </p:nvSpPr>
        <p:spPr>
          <a:xfrm>
            <a:off x="836089" y="2426930"/>
            <a:ext cx="596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 芯</a:t>
            </a:r>
          </a:p>
        </p:txBody>
      </p:sp>
      <p:sp>
        <p:nvSpPr>
          <p:cNvPr id="320" name="矩形 319"/>
          <p:cNvSpPr/>
          <p:nvPr/>
        </p:nvSpPr>
        <p:spPr>
          <a:xfrm>
            <a:off x="836089" y="2815031"/>
            <a:ext cx="596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外 观</a:t>
            </a:r>
          </a:p>
        </p:txBody>
      </p:sp>
      <p:sp>
        <p:nvSpPr>
          <p:cNvPr id="322" name="矩形 321"/>
          <p:cNvSpPr/>
          <p:nvPr/>
        </p:nvSpPr>
        <p:spPr>
          <a:xfrm>
            <a:off x="772770" y="3174088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输出口</a:t>
            </a:r>
          </a:p>
        </p:txBody>
      </p:sp>
      <p:sp>
        <p:nvSpPr>
          <p:cNvPr id="325" name="矩形 324"/>
          <p:cNvSpPr/>
          <p:nvPr/>
        </p:nvSpPr>
        <p:spPr>
          <a:xfrm>
            <a:off x="842964" y="3918456"/>
            <a:ext cx="596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价 格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411966" y="2416356"/>
            <a:ext cx="2444618" cy="371075"/>
            <a:chOff x="1411966" y="2416356"/>
            <a:chExt cx="2444618" cy="371075"/>
          </a:xfrm>
        </p:grpSpPr>
        <p:pic>
          <p:nvPicPr>
            <p:cNvPr id="327" name="图片 326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411966" y="2416356"/>
              <a:ext cx="169459" cy="371075"/>
            </a:xfrm>
            <a:prstGeom prst="rect">
              <a:avLst/>
            </a:prstGeom>
          </p:spPr>
        </p:pic>
        <p:pic>
          <p:nvPicPr>
            <p:cNvPr id="336" name="图片 335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3687125" y="2416356"/>
              <a:ext cx="169459" cy="37107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1496046" y="2423428"/>
              <a:ext cx="2275420" cy="344356"/>
            </a:xfrm>
            <a:prstGeom prst="rect">
              <a:avLst/>
            </a:prstGeom>
          </p:spPr>
        </p:pic>
      </p:grpSp>
      <p:sp>
        <p:nvSpPr>
          <p:cNvPr id="896" name="文本框 895"/>
          <p:cNvSpPr txBox="1"/>
          <p:nvPr/>
        </p:nvSpPr>
        <p:spPr>
          <a:xfrm>
            <a:off x="2284942" y="2443824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锂电</a:t>
            </a:r>
          </a:p>
        </p:txBody>
      </p:sp>
      <p:pic>
        <p:nvPicPr>
          <p:cNvPr id="347" name="图片 34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812990" y="2421128"/>
            <a:ext cx="1542733" cy="344356"/>
          </a:xfrm>
          <a:prstGeom prst="rect">
            <a:avLst/>
          </a:prstGeom>
        </p:spPr>
      </p:pic>
      <p:sp>
        <p:nvSpPr>
          <p:cNvPr id="348" name="文本框 347"/>
          <p:cNvSpPr txBox="1"/>
          <p:nvPr/>
        </p:nvSpPr>
        <p:spPr>
          <a:xfrm>
            <a:off x="7121048" y="2443824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聚合物</a:t>
            </a:r>
          </a:p>
        </p:txBody>
      </p:sp>
      <p:grpSp>
        <p:nvGrpSpPr>
          <p:cNvPr id="897" name="组合 896"/>
          <p:cNvGrpSpPr/>
          <p:nvPr/>
        </p:nvGrpSpPr>
        <p:grpSpPr>
          <a:xfrm>
            <a:off x="1411966" y="2795839"/>
            <a:ext cx="6943758" cy="371075"/>
            <a:chOff x="1411966" y="2795839"/>
            <a:chExt cx="6943758" cy="371075"/>
          </a:xfrm>
        </p:grpSpPr>
        <p:pic>
          <p:nvPicPr>
            <p:cNvPr id="350" name="图片 349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411966" y="2795839"/>
              <a:ext cx="169459" cy="371075"/>
            </a:xfrm>
            <a:prstGeom prst="rect">
              <a:avLst/>
            </a:prstGeom>
          </p:spPr>
        </p:pic>
        <p:pic>
          <p:nvPicPr>
            <p:cNvPr id="352" name="图片 35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96046" y="2802911"/>
              <a:ext cx="6859678" cy="344356"/>
            </a:xfrm>
            <a:prstGeom prst="rect">
              <a:avLst/>
            </a:prstGeom>
          </p:spPr>
        </p:pic>
      </p:grpSp>
      <p:sp>
        <p:nvSpPr>
          <p:cNvPr id="354" name="文本框 353"/>
          <p:cNvSpPr txBox="1"/>
          <p:nvPr/>
        </p:nvSpPr>
        <p:spPr>
          <a:xfrm>
            <a:off x="4251238" y="2818768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APS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8" name="组合 397"/>
          <p:cNvGrpSpPr/>
          <p:nvPr/>
        </p:nvGrpSpPr>
        <p:grpSpPr>
          <a:xfrm>
            <a:off x="1411966" y="3896680"/>
            <a:ext cx="6204066" cy="371075"/>
            <a:chOff x="1411966" y="1563651"/>
            <a:chExt cx="6204066" cy="461746"/>
          </a:xfrm>
        </p:grpSpPr>
        <p:pic>
          <p:nvPicPr>
            <p:cNvPr id="399" name="图片 398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411966" y="1563651"/>
              <a:ext cx="169459" cy="461746"/>
            </a:xfrm>
            <a:prstGeom prst="rect">
              <a:avLst/>
            </a:prstGeom>
          </p:spPr>
        </p:pic>
        <p:pic>
          <p:nvPicPr>
            <p:cNvPr id="400" name="图片 39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01674" y="1563651"/>
              <a:ext cx="106556" cy="461746"/>
            </a:xfrm>
            <a:prstGeom prst="rect">
              <a:avLst/>
            </a:prstGeom>
          </p:spPr>
        </p:pic>
        <p:pic>
          <p:nvPicPr>
            <p:cNvPr id="401" name="图片 40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59931" y="1563651"/>
              <a:ext cx="106556" cy="461746"/>
            </a:xfrm>
            <a:prstGeom prst="rect">
              <a:avLst/>
            </a:prstGeom>
          </p:spPr>
        </p:pic>
        <p:pic>
          <p:nvPicPr>
            <p:cNvPr id="402" name="图片 401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3686737" y="1563651"/>
              <a:ext cx="169459" cy="461746"/>
            </a:xfrm>
            <a:prstGeom prst="rect">
              <a:avLst/>
            </a:prstGeom>
          </p:spPr>
        </p:pic>
        <p:pic>
          <p:nvPicPr>
            <p:cNvPr id="403" name="图片 40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76445" y="1563651"/>
              <a:ext cx="106556" cy="461746"/>
            </a:xfrm>
            <a:prstGeom prst="rect">
              <a:avLst/>
            </a:prstGeom>
          </p:spPr>
        </p:pic>
        <p:pic>
          <p:nvPicPr>
            <p:cNvPr id="404" name="图片 40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4702" y="1563651"/>
              <a:ext cx="106556" cy="4617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图片 40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92959" y="1563651"/>
              <a:ext cx="106556" cy="461746"/>
            </a:xfrm>
            <a:prstGeom prst="rect">
              <a:avLst/>
            </a:prstGeom>
          </p:spPr>
        </p:pic>
        <p:pic>
          <p:nvPicPr>
            <p:cNvPr id="406" name="图片 40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51216" y="1563651"/>
              <a:ext cx="106556" cy="461746"/>
            </a:xfrm>
            <a:prstGeom prst="rect">
              <a:avLst/>
            </a:prstGeom>
          </p:spPr>
        </p:pic>
        <p:pic>
          <p:nvPicPr>
            <p:cNvPr id="407" name="图片 40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09476" y="1563651"/>
              <a:ext cx="106556" cy="461746"/>
            </a:xfrm>
            <a:prstGeom prst="rect">
              <a:avLst/>
            </a:prstGeom>
          </p:spPr>
        </p:pic>
      </p:grpSp>
      <p:grpSp>
        <p:nvGrpSpPr>
          <p:cNvPr id="408" name="组合 407"/>
          <p:cNvGrpSpPr/>
          <p:nvPr/>
        </p:nvGrpSpPr>
        <p:grpSpPr>
          <a:xfrm>
            <a:off x="1469793" y="3962298"/>
            <a:ext cx="6549449" cy="297624"/>
            <a:chOff x="1469793" y="2070789"/>
            <a:chExt cx="6549449" cy="297624"/>
          </a:xfrm>
        </p:grpSpPr>
        <p:sp>
          <p:nvSpPr>
            <p:cNvPr id="409" name="矩形 408"/>
            <p:cNvSpPr/>
            <p:nvPr/>
          </p:nvSpPr>
          <p:spPr>
            <a:xfrm>
              <a:off x="1469793" y="2070789"/>
              <a:ext cx="8194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119-138</a:t>
              </a:r>
            </a:p>
          </p:txBody>
        </p:sp>
        <p:sp>
          <p:nvSpPr>
            <p:cNvPr id="410" name="矩形 409"/>
            <p:cNvSpPr/>
            <p:nvPr/>
          </p:nvSpPr>
          <p:spPr>
            <a:xfrm>
              <a:off x="2238423" y="2070789"/>
              <a:ext cx="7906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199-299</a:t>
              </a:r>
            </a:p>
          </p:txBody>
        </p:sp>
        <p:sp>
          <p:nvSpPr>
            <p:cNvPr id="411" name="矩形 410"/>
            <p:cNvSpPr/>
            <p:nvPr/>
          </p:nvSpPr>
          <p:spPr>
            <a:xfrm>
              <a:off x="2978195" y="2070789"/>
              <a:ext cx="8194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5000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200-210</a:t>
              </a:r>
            </a:p>
          </p:txBody>
        </p:sp>
        <p:sp>
          <p:nvSpPr>
            <p:cNvPr id="412" name="矩形 411"/>
            <p:cNvSpPr/>
            <p:nvPr/>
          </p:nvSpPr>
          <p:spPr>
            <a:xfrm>
              <a:off x="4063507" y="2091414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zh-CN" sz="1200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" name="矩形 412"/>
            <p:cNvSpPr/>
            <p:nvPr/>
          </p:nvSpPr>
          <p:spPr>
            <a:xfrm>
              <a:off x="4817708" y="2091414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zh-CN" sz="1200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4" name="矩形 413"/>
            <p:cNvSpPr/>
            <p:nvPr/>
          </p:nvSpPr>
          <p:spPr>
            <a:xfrm>
              <a:off x="5571909" y="2091414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zh-CN" sz="1200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5" name="矩形 414"/>
            <p:cNvSpPr/>
            <p:nvPr/>
          </p:nvSpPr>
          <p:spPr>
            <a:xfrm>
              <a:off x="6326110" y="2091414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zh-CN" sz="1200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6" name="矩形 415"/>
            <p:cNvSpPr/>
            <p:nvPr/>
          </p:nvSpPr>
          <p:spPr>
            <a:xfrm>
              <a:off x="7080311" y="2091414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zh-CN" sz="1200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7" name="矩形 416"/>
            <p:cNvSpPr/>
            <p:nvPr/>
          </p:nvSpPr>
          <p:spPr>
            <a:xfrm>
              <a:off x="7834512" y="2091414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zh-CN" sz="1200" dirty="0">
                <a:gradFill>
                  <a:gsLst>
                    <a:gs pos="50000">
                      <a:schemeClr val="bg1"/>
                    </a:gs>
                    <a:gs pos="5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11966" y="3148846"/>
            <a:ext cx="896264" cy="371075"/>
            <a:chOff x="1411966" y="3148846"/>
            <a:chExt cx="896264" cy="371075"/>
          </a:xfrm>
        </p:grpSpPr>
        <p:pic>
          <p:nvPicPr>
            <p:cNvPr id="153" name="图片 152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1480973" y="3166419"/>
              <a:ext cx="788897" cy="344356"/>
            </a:xfrm>
            <a:prstGeom prst="rect">
              <a:avLst/>
            </a:prstGeom>
          </p:spPr>
        </p:pic>
        <p:pic>
          <p:nvPicPr>
            <p:cNvPr id="162" name="图片 161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411966" y="3148846"/>
              <a:ext cx="169459" cy="371075"/>
            </a:xfrm>
            <a:prstGeom prst="rect">
              <a:avLst/>
            </a:prstGeom>
          </p:spPr>
        </p:pic>
        <p:pic>
          <p:nvPicPr>
            <p:cNvPr id="163" name="图片 16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01674" y="3148846"/>
              <a:ext cx="106556" cy="371075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248877" y="3159592"/>
            <a:ext cx="817610" cy="371075"/>
            <a:chOff x="2248877" y="3148846"/>
            <a:chExt cx="817610" cy="371075"/>
          </a:xfrm>
        </p:grpSpPr>
        <p:pic>
          <p:nvPicPr>
            <p:cNvPr id="158" name="图片 157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2248877" y="3164288"/>
              <a:ext cx="761034" cy="344356"/>
            </a:xfrm>
            <a:prstGeom prst="rect">
              <a:avLst/>
            </a:prstGeom>
          </p:spPr>
        </p:pic>
        <p:pic>
          <p:nvPicPr>
            <p:cNvPr id="164" name="图片 16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59931" y="3148846"/>
              <a:ext cx="106556" cy="37107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3016330" y="3148846"/>
            <a:ext cx="5339394" cy="371713"/>
            <a:chOff x="3016330" y="3148846"/>
            <a:chExt cx="5339394" cy="371713"/>
          </a:xfrm>
        </p:grpSpPr>
        <p:pic>
          <p:nvPicPr>
            <p:cNvPr id="160" name="图片 1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16330" y="3176203"/>
              <a:ext cx="5339394" cy="344356"/>
            </a:xfrm>
            <a:prstGeom prst="rect">
              <a:avLst/>
            </a:prstGeom>
          </p:spPr>
        </p:pic>
        <p:pic>
          <p:nvPicPr>
            <p:cNvPr id="165" name="图片 164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3686737" y="3148846"/>
              <a:ext cx="169459" cy="371075"/>
            </a:xfrm>
            <a:prstGeom prst="rect">
              <a:avLst/>
            </a:prstGeom>
          </p:spPr>
        </p:pic>
      </p:grpSp>
      <p:sp>
        <p:nvSpPr>
          <p:cNvPr id="154" name="文本框 153"/>
          <p:cNvSpPr txBox="1"/>
          <p:nvPr/>
        </p:nvSpPr>
        <p:spPr>
          <a:xfrm>
            <a:off x="1658455" y="318853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1U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2423090" y="3195374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2U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5814464" y="318853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1U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文本框 175"/>
          <p:cNvSpPr txBox="1"/>
          <p:nvPr/>
        </p:nvSpPr>
        <p:spPr>
          <a:xfrm>
            <a:off x="3179088" y="318853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1U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3730448" y="2421063"/>
            <a:ext cx="3082541" cy="371075"/>
            <a:chOff x="1411966" y="2795839"/>
            <a:chExt cx="6943758" cy="371075"/>
          </a:xfrm>
        </p:grpSpPr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1411966" y="2795839"/>
              <a:ext cx="169459" cy="371075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96046" y="2802911"/>
              <a:ext cx="6859678" cy="344356"/>
            </a:xfrm>
            <a:prstGeom prst="rect">
              <a:avLst/>
            </a:prstGeom>
          </p:spPr>
        </p:pic>
      </p:grpSp>
      <p:sp>
        <p:nvSpPr>
          <p:cNvPr id="150" name="文本框 149"/>
          <p:cNvSpPr txBox="1"/>
          <p:nvPr/>
        </p:nvSpPr>
        <p:spPr>
          <a:xfrm>
            <a:off x="4966647" y="2443824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锂电</a:t>
            </a:r>
          </a:p>
        </p:txBody>
      </p:sp>
      <p:sp>
        <p:nvSpPr>
          <p:cNvPr id="151" name="矩形 150"/>
          <p:cNvSpPr/>
          <p:nvPr/>
        </p:nvSpPr>
        <p:spPr>
          <a:xfrm>
            <a:off x="322950" y="76892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竞品分析</a:t>
            </a:r>
          </a:p>
        </p:txBody>
      </p:sp>
      <p:sp>
        <p:nvSpPr>
          <p:cNvPr id="130" name="文本框 129"/>
          <p:cNvSpPr txBox="1"/>
          <p:nvPr/>
        </p:nvSpPr>
        <p:spPr>
          <a:xfrm>
            <a:off x="3735790" y="346961"/>
            <a:ext cx="16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3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3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3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3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3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3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3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3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3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3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10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0" dur="3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1" dur="3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8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10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8" dur="3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9" dur="3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1000"/>
                                            <p:tgtEl>
                                              <p:spTgt spid="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6" dur="3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7" dur="3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1" dur="1000"/>
                                            <p:tgtEl>
                                              <p:spTgt spid="3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5" dur="500"/>
                                            <p:tgtEl>
                                              <p:spTgt spid="4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2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2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265" grpId="0"/>
          <p:bldP spid="319" grpId="0"/>
          <p:bldP spid="320" grpId="0"/>
          <p:bldP spid="322" grpId="0"/>
          <p:bldP spid="325" grpId="0"/>
          <p:bldP spid="896" grpId="0"/>
          <p:bldP spid="348" grpId="0"/>
          <p:bldP spid="354" grpId="0"/>
          <p:bldP spid="154" grpId="0"/>
          <p:bldP spid="159" grpId="0"/>
          <p:bldP spid="175" grpId="0"/>
          <p:bldP spid="176" grpId="0"/>
          <p:bldP spid="150" grpId="0"/>
          <p:bldP spid="1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3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3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3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3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10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3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8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10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3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3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1000"/>
                                            <p:tgtEl>
                                              <p:spTgt spid="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3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3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1" dur="1000"/>
                                            <p:tgtEl>
                                              <p:spTgt spid="3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5" dur="500"/>
                                            <p:tgtEl>
                                              <p:spTgt spid="4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2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2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265" grpId="0"/>
          <p:bldP spid="319" grpId="0"/>
          <p:bldP spid="320" grpId="0"/>
          <p:bldP spid="322" grpId="0"/>
          <p:bldP spid="325" grpId="0"/>
          <p:bldP spid="896" grpId="0"/>
          <p:bldP spid="348" grpId="0"/>
          <p:bldP spid="354" grpId="0"/>
          <p:bldP spid="154" grpId="0"/>
          <p:bldP spid="159" grpId="0"/>
          <p:bldP spid="175" grpId="0"/>
          <p:bldP spid="176" grpId="0"/>
          <p:bldP spid="150" grpId="0"/>
          <p:bldP spid="15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465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41556"/>
            <a:ext cx="9144000" cy="3273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289967"/>
            <a:ext cx="9144000" cy="3031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88" y="-109942"/>
            <a:ext cx="2133424" cy="153606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382235" y="2347132"/>
            <a:ext cx="4379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spc="3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4800" b="1" spc="3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35790" y="346961"/>
            <a:ext cx="16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9143999" cy="465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41556"/>
            <a:ext cx="9144000" cy="3273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1" y="289967"/>
            <a:ext cx="9144000" cy="3031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88" y="-109942"/>
            <a:ext cx="2133424" cy="15360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83553" y="2475805"/>
            <a:ext cx="4576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rgbClr val="CE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R系列移动电源</a:t>
            </a:r>
          </a:p>
        </p:txBody>
      </p:sp>
      <p:sp>
        <p:nvSpPr>
          <p:cNvPr id="8" name="矩形 7"/>
          <p:cNvSpPr/>
          <p:nvPr/>
        </p:nvSpPr>
        <p:spPr>
          <a:xfrm>
            <a:off x="3173802" y="3306802"/>
            <a:ext cx="2796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spc="300" dirty="0">
                <a:solidFill>
                  <a:srgbClr val="CE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800" spc="300" dirty="0">
                <a:solidFill>
                  <a:srgbClr val="CE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新品解析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54525" y="427077"/>
            <a:ext cx="2434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400" b="1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320000-18927901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791200" y="-117266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95062E-6 L 0 0.2290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8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3999" cy="465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41556"/>
            <a:ext cx="9144000" cy="3273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" y="289967"/>
            <a:ext cx="9144000" cy="3031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88" y="-109942"/>
            <a:ext cx="2133424" cy="15360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29467" y="593365"/>
            <a:ext cx="5026945" cy="516725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402043" y="2166039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E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消费群对象</a:t>
            </a:r>
          </a:p>
        </p:txBody>
      </p:sp>
      <p:sp>
        <p:nvSpPr>
          <p:cNvPr id="18" name="矩形 17"/>
          <p:cNvSpPr/>
          <p:nvPr/>
        </p:nvSpPr>
        <p:spPr>
          <a:xfrm>
            <a:off x="3612631" y="2196743"/>
            <a:ext cx="3108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500"/>
              </a:spcAft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都市人群，以大学生群体和青年白领为代表</a:t>
            </a:r>
          </a:p>
        </p:txBody>
      </p:sp>
      <p:sp>
        <p:nvSpPr>
          <p:cNvPr id="19" name="矩形 18"/>
          <p:cNvSpPr/>
          <p:nvPr/>
        </p:nvSpPr>
        <p:spPr>
          <a:xfrm>
            <a:off x="2402043" y="2692048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E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消费群特征</a:t>
            </a:r>
          </a:p>
        </p:txBody>
      </p:sp>
      <p:sp>
        <p:nvSpPr>
          <p:cNvPr id="20" name="矩形 19"/>
          <p:cNvSpPr/>
          <p:nvPr/>
        </p:nvSpPr>
        <p:spPr>
          <a:xfrm>
            <a:off x="3612631" y="2692048"/>
            <a:ext cx="5158785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崇尚时尚，轻便快捷的生活方式</a:t>
            </a: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对电子产品尤其是手机依赖性很大，热衷手机冲浪，手机耗电量大</a:t>
            </a: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生活随心、自由，无固定生活节奏，不能保证急需用电时及时充上电</a:t>
            </a:r>
          </a:p>
        </p:txBody>
      </p:sp>
      <p:sp>
        <p:nvSpPr>
          <p:cNvPr id="21" name="矩形 20"/>
          <p:cNvSpPr/>
          <p:nvPr/>
        </p:nvSpPr>
        <p:spPr>
          <a:xfrm>
            <a:off x="2402043" y="3676677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E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消费群需求</a:t>
            </a:r>
          </a:p>
        </p:txBody>
      </p:sp>
      <p:sp>
        <p:nvSpPr>
          <p:cNvPr id="22" name="矩形 21"/>
          <p:cNvSpPr/>
          <p:nvPr/>
        </p:nvSpPr>
        <p:spPr>
          <a:xfrm>
            <a:off x="3612631" y="3676677"/>
            <a:ext cx="4543231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时尚感强，外形美观，简洁大气</a:t>
            </a: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响应自由随心的生活需求，体积小，重量轻，方便携带</a:t>
            </a: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实用，随时随地提供后备储蓄电能，随心冲浪再无后顾之忧</a:t>
            </a: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容量的层次性设计，人性化满足不同强度需求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35790" y="346961"/>
            <a:ext cx="16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99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99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3999" cy="465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41556"/>
            <a:ext cx="9144000" cy="3273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" y="289967"/>
            <a:ext cx="9144000" cy="3031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88" y="-109942"/>
            <a:ext cx="2133424" cy="153606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991546" y="1717743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spc="6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续时而生</a:t>
            </a:r>
          </a:p>
        </p:txBody>
      </p:sp>
      <p:sp>
        <p:nvSpPr>
          <p:cNvPr id="23" name="矩形 22"/>
          <p:cNvSpPr/>
          <p:nvPr/>
        </p:nvSpPr>
        <p:spPr>
          <a:xfrm>
            <a:off x="3289898" y="1254673"/>
            <a:ext cx="2357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LOGO-R</a:t>
            </a:r>
            <a:r>
              <a:rPr lang="zh-CN" altLang="en-US" sz="28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endParaRPr lang="en-US" altLang="zh-CN" sz="2800" b="1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6157" y="1520632"/>
            <a:ext cx="4325432" cy="589298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35790" y="346961"/>
            <a:ext cx="16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4047672" y="1630885"/>
            <a:ext cx="4809082" cy="391437"/>
            <a:chOff x="-3984583" y="1240688"/>
            <a:chExt cx="4809082" cy="391437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84583" y="1240688"/>
              <a:ext cx="4683789" cy="391437"/>
            </a:xfrm>
            <a:prstGeom prst="rect">
              <a:avLst/>
            </a:prstGeom>
          </p:spPr>
        </p:pic>
        <p:sp>
          <p:nvSpPr>
            <p:cNvPr id="52" name="椭圆 51"/>
            <p:cNvSpPr/>
            <p:nvPr/>
          </p:nvSpPr>
          <p:spPr>
            <a:xfrm>
              <a:off x="484977" y="1304025"/>
              <a:ext cx="339522" cy="256740"/>
            </a:xfrm>
            <a:prstGeom prst="ellipse">
              <a:avLst/>
            </a:prstGeom>
            <a:gradFill flip="none" rotWithShape="1">
              <a:gsLst>
                <a:gs pos="83000">
                  <a:srgbClr val="DEE33E">
                    <a:alpha val="0"/>
                  </a:srgbClr>
                </a:gs>
                <a:gs pos="21000">
                  <a:srgbClr val="DEE33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99837" y="1311110"/>
            <a:ext cx="2779132" cy="40538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9143999" cy="465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441556"/>
            <a:ext cx="9144000" cy="3273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1" y="289967"/>
            <a:ext cx="9144000" cy="3031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5288" y="-109942"/>
            <a:ext cx="2133424" cy="153606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156417" y="1381167"/>
            <a:ext cx="12618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云系列</a:t>
            </a:r>
            <a:endParaRPr lang="en-US" altLang="zh-CN" sz="2800" b="1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101463" y="2536690"/>
            <a:ext cx="1892869" cy="228410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153457" y="2807437"/>
            <a:ext cx="1640348" cy="197397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3155576" y="3073639"/>
            <a:ext cx="1192495" cy="174936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3928985" y="3378870"/>
            <a:ext cx="973352" cy="1420136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5534756" y="1881162"/>
            <a:ext cx="2760692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zh-CN" altLang="en-US" sz="1200" dirty="0">
                <a:solidFill>
                  <a:srgbClr val="DEE3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产品功能：</a:t>
            </a: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高亮照明灯，具有照明功能</a:t>
            </a:r>
            <a:endParaRPr lang="en-US" altLang="zh-CN" sz="120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外观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简洁，小巧，方便携带</a:t>
            </a: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多个保护电子电路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保证设备的安全</a:t>
            </a: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电量指标，电量随手掌握</a:t>
            </a:r>
          </a:p>
        </p:txBody>
      </p:sp>
      <p:sp>
        <p:nvSpPr>
          <p:cNvPr id="45" name="矩形 44"/>
          <p:cNvSpPr/>
          <p:nvPr/>
        </p:nvSpPr>
        <p:spPr>
          <a:xfrm>
            <a:off x="5534756" y="3201193"/>
            <a:ext cx="2642070" cy="1769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zh-CN" altLang="en-US" sz="1200" dirty="0">
                <a:solidFill>
                  <a:srgbClr val="DEE3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产品参数：</a:t>
            </a:r>
          </a:p>
          <a:p>
            <a:pPr>
              <a:spcAft>
                <a:spcPts val="500"/>
              </a:spcAft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 型  号：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R400/R600/R800/R1000</a:t>
            </a:r>
          </a:p>
          <a:p>
            <a:pPr>
              <a:spcAft>
                <a:spcPts val="500"/>
              </a:spcAft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 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芯：国标锂离子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500"/>
              </a:spcAft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 输  入：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  5V  /  1A</a:t>
            </a:r>
          </a:p>
          <a:p>
            <a:pPr>
              <a:spcAft>
                <a:spcPts val="500"/>
              </a:spcAft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 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  出：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  5V  /  1A</a:t>
            </a:r>
          </a:p>
          <a:p>
            <a:pPr>
              <a:spcAft>
                <a:spcPts val="500"/>
              </a:spcAft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 容  量：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4400mAh/6600mAh</a:t>
            </a:r>
          </a:p>
          <a:p>
            <a:pPr>
              <a:spcAft>
                <a:spcPts val="500"/>
              </a:spcAft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/8800mAh/10000mAh</a:t>
            </a:r>
          </a:p>
        </p:txBody>
      </p:sp>
      <p:sp>
        <p:nvSpPr>
          <p:cNvPr id="7" name="椭圆 6"/>
          <p:cNvSpPr/>
          <p:nvPr/>
        </p:nvSpPr>
        <p:spPr>
          <a:xfrm>
            <a:off x="457575" y="1703486"/>
            <a:ext cx="339522" cy="256740"/>
          </a:xfrm>
          <a:prstGeom prst="ellipse">
            <a:avLst/>
          </a:prstGeom>
          <a:gradFill flip="none" rotWithShape="1">
            <a:gsLst>
              <a:gs pos="83000">
                <a:srgbClr val="DEE33E">
                  <a:alpha val="0"/>
                </a:srgbClr>
              </a:gs>
              <a:gs pos="21000">
                <a:srgbClr val="DEE33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795423" y="2104003"/>
            <a:ext cx="833883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R1000</a:t>
            </a:r>
            <a:endParaRPr lang="zh-CN" altLang="en-US" sz="1600" b="1" i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93752" y="2335130"/>
            <a:ext cx="707245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R800</a:t>
            </a:r>
            <a:endParaRPr lang="zh-CN" altLang="en-US" sz="1600" b="1" i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90319" y="2683639"/>
            <a:ext cx="707245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R600</a:t>
            </a:r>
            <a:endParaRPr lang="zh-CN" altLang="en-US" sz="1600" b="1" i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73245" y="3004782"/>
            <a:ext cx="707245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R400</a:t>
            </a:r>
            <a:endParaRPr lang="zh-CN" altLang="en-US" sz="1600" b="1" i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65494" y="1443177"/>
            <a:ext cx="2738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多重选择 随芯而动</a:t>
            </a:r>
            <a:endParaRPr lang="en-US" altLang="zh-CN" sz="2400" b="1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35790" y="346961"/>
            <a:ext cx="16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6" presetClass="emph" presetSubtype="0" repeatCount="2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2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1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7284E-6 L 1.36146 -0.01543 " pathEditMode="relative" rAng="0" ptsTypes="AA">
                                          <p:cBhvr>
                                            <p:cTn id="2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073" y="-77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5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6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5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6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7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43" grpId="0"/>
          <p:bldP spid="45" grpId="0"/>
          <p:bldP spid="7" grpId="0" animBg="1"/>
          <p:bldP spid="7" grpId="1" animBg="1"/>
          <p:bldP spid="7" grpId="2" animBg="1"/>
          <p:bldP spid="22" grpId="0"/>
          <p:bldP spid="26" grpId="0"/>
          <p:bldP spid="27" grpId="0"/>
          <p:bldP spid="28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6" presetClass="emph" presetSubtype="0" repeatCount="2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2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1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7284E-6 L 1.36146 -0.01543 " pathEditMode="relative" rAng="0" ptsTypes="AA">
                                          <p:cBhvr>
                                            <p:cTn id="2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073" y="-77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7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43" grpId="0"/>
          <p:bldP spid="45" grpId="0"/>
          <p:bldP spid="7" grpId="0" animBg="1"/>
          <p:bldP spid="7" grpId="1" animBg="1"/>
          <p:bldP spid="7" grpId="2" animBg="1"/>
          <p:bldP spid="22" grpId="0"/>
          <p:bldP spid="26" grpId="0"/>
          <p:bldP spid="27" grpId="0"/>
          <p:bldP spid="28" grpId="0"/>
          <p:bldP spid="2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矩形 926"/>
          <p:cNvSpPr/>
          <p:nvPr/>
        </p:nvSpPr>
        <p:spPr>
          <a:xfrm>
            <a:off x="3918674" y="2057820"/>
            <a:ext cx="3164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多重选择 随芯而动</a:t>
            </a:r>
          </a:p>
        </p:txBody>
      </p:sp>
      <p:sp>
        <p:nvSpPr>
          <p:cNvPr id="928" name="矩形 927"/>
          <p:cNvSpPr/>
          <p:nvPr/>
        </p:nvSpPr>
        <p:spPr>
          <a:xfrm>
            <a:off x="3918674" y="2715015"/>
            <a:ext cx="4224233" cy="157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外观简洁，典雅大方，清新时尚</a:t>
            </a:r>
          </a:p>
          <a:p>
            <a:pPr marL="342900" indent="-3429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轻巧便携，方便生活</a:t>
            </a:r>
          </a:p>
          <a:p>
            <a:pPr marL="342900" indent="-3429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智能芯片，多重保护，安全输出</a:t>
            </a:r>
          </a:p>
          <a:p>
            <a:pPr marL="342900" indent="-342900">
              <a:spcAft>
                <a:spcPts val="500"/>
              </a:spcAft>
              <a:buFont typeface="+mj-ea"/>
              <a:buAutoNum type="circleNumDbPlain"/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电量指标，电量随手掌控</a:t>
            </a:r>
          </a:p>
          <a:p>
            <a:pPr marL="342900" indent="-3429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规格齐全，可满足不同层次的全方位需求</a:t>
            </a:r>
          </a:p>
        </p:txBody>
      </p:sp>
      <p:pic>
        <p:nvPicPr>
          <p:cNvPr id="931" name="图片 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170" y="671267"/>
            <a:ext cx="5316915" cy="706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grpSp>
        <p:nvGrpSpPr>
          <p:cNvPr id="932" name="组合 931"/>
          <p:cNvGrpSpPr/>
          <p:nvPr/>
        </p:nvGrpSpPr>
        <p:grpSpPr>
          <a:xfrm>
            <a:off x="-1" y="-109942"/>
            <a:ext cx="9144001" cy="1536065"/>
            <a:chOff x="-1" y="-109942"/>
            <a:chExt cx="9144001" cy="1536065"/>
          </a:xfrm>
        </p:grpSpPr>
        <p:pic>
          <p:nvPicPr>
            <p:cNvPr id="933" name="图片 93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0"/>
              <a:ext cx="9143999" cy="465750"/>
            </a:xfrm>
            <a:prstGeom prst="rect">
              <a:avLst/>
            </a:prstGeom>
          </p:spPr>
        </p:pic>
        <p:pic>
          <p:nvPicPr>
            <p:cNvPr id="934" name="图片 93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441556"/>
              <a:ext cx="9144000" cy="327372"/>
            </a:xfrm>
            <a:prstGeom prst="rect">
              <a:avLst/>
            </a:prstGeom>
          </p:spPr>
        </p:pic>
        <p:pic>
          <p:nvPicPr>
            <p:cNvPr id="935" name="图片 93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1" y="289967"/>
              <a:ext cx="9144000" cy="303178"/>
            </a:xfrm>
            <a:prstGeom prst="rect">
              <a:avLst/>
            </a:prstGeom>
          </p:spPr>
        </p:pic>
        <p:pic>
          <p:nvPicPr>
            <p:cNvPr id="936" name="图片 9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5288" y="-109942"/>
              <a:ext cx="2133424" cy="1536065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3735790" y="346961"/>
            <a:ext cx="16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" grpId="0"/>
      <p:bldP spid="9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97967" y="843489"/>
            <a:ext cx="2031326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产品架构分解</a:t>
            </a:r>
            <a:endParaRPr lang="en-US" altLang="zh-CN" sz="2400" b="1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5972" y="2631721"/>
            <a:ext cx="3347235" cy="228281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3779" y="2816807"/>
            <a:ext cx="2582841" cy="176149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25936" y="2853906"/>
            <a:ext cx="2734335" cy="186481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090" y="2130096"/>
            <a:ext cx="2874747" cy="196116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1" y="-109942"/>
            <a:ext cx="9144001" cy="1536065"/>
            <a:chOff x="-1" y="-109942"/>
            <a:chExt cx="9144001" cy="153606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0" y="0"/>
              <a:ext cx="9143999" cy="46575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0" y="441556"/>
              <a:ext cx="9144000" cy="32737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-1" y="289967"/>
              <a:ext cx="9144000" cy="3031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05288" y="-109942"/>
              <a:ext cx="2133424" cy="1536065"/>
            </a:xfrm>
            <a:prstGeom prst="rect">
              <a:avLst/>
            </a:prstGeom>
          </p:spPr>
        </p:pic>
      </p:grpSp>
      <p:sp>
        <p:nvSpPr>
          <p:cNvPr id="28" name="TextBox 33"/>
          <p:cNvSpPr txBox="1"/>
          <p:nvPr/>
        </p:nvSpPr>
        <p:spPr>
          <a:xfrm>
            <a:off x="6209291" y="3989493"/>
            <a:ext cx="2250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整个电路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用进口元件，没有采用钽电容盒和电解电容（钽电容有爆裂可能，电解电容寿命短），</a:t>
            </a:r>
            <a:r>
              <a:rPr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电路设计全部采用安全、长寿、耐高温的陶瓷电容。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0434383">
            <a:off x="3460999" y="2650337"/>
            <a:ext cx="1376531" cy="66172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3998757" y="2143219"/>
            <a:ext cx="1615694" cy="373508"/>
            <a:chOff x="6148449" y="1730865"/>
            <a:chExt cx="1904169" cy="440196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159820" y="1730865"/>
              <a:ext cx="1892798" cy="388504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6389292" y="1790662"/>
              <a:ext cx="1210588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高亮注塑成型盒盖</a:t>
              </a: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6148449" y="2028976"/>
              <a:ext cx="1892798" cy="142085"/>
            </a:xfrm>
            <a:prstGeom prst="rect">
              <a:avLst/>
            </a:prstGeom>
          </p:spPr>
        </p:pic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20434383">
            <a:off x="3503922" y="3523683"/>
            <a:ext cx="1376531" cy="88069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4023018" y="3021270"/>
            <a:ext cx="1615694" cy="373508"/>
            <a:chOff x="6148449" y="1730865"/>
            <a:chExt cx="1904169" cy="44019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159820" y="1730865"/>
              <a:ext cx="1892798" cy="388504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6389292" y="1790662"/>
              <a:ext cx="1426733" cy="29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主电路板做工精湛</a:t>
              </a:r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6148449" y="2028976"/>
              <a:ext cx="1892798" cy="142085"/>
            </a:xfrm>
            <a:prstGeom prst="rect">
              <a:avLst/>
            </a:prstGeom>
          </p:spPr>
        </p:pic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21144060">
            <a:off x="2621130" y="4254564"/>
            <a:ext cx="2173720" cy="79255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4048067" y="3838311"/>
            <a:ext cx="1615694" cy="373508"/>
            <a:chOff x="6148449" y="1730865"/>
            <a:chExt cx="1904169" cy="440196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159820" y="1730865"/>
              <a:ext cx="1892798" cy="388504"/>
            </a:xfrm>
            <a:prstGeom prst="rect">
              <a:avLst/>
            </a:prstGeom>
          </p:spPr>
        </p:pic>
        <p:sp>
          <p:nvSpPr>
            <p:cNvPr id="60" name="文本框 59"/>
            <p:cNvSpPr txBox="1"/>
            <p:nvPr/>
          </p:nvSpPr>
          <p:spPr>
            <a:xfrm>
              <a:off x="6389292" y="1790662"/>
              <a:ext cx="1426733" cy="29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高亮注塑成型盒底</a:t>
              </a:r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6148449" y="2028976"/>
              <a:ext cx="1892798" cy="142085"/>
            </a:xfrm>
            <a:prstGeom prst="rect">
              <a:avLst/>
            </a:prstGeom>
          </p:spPr>
        </p:pic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rot="11968949">
            <a:off x="617398" y="3392839"/>
            <a:ext cx="1376531" cy="136574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-77933" y="2926863"/>
            <a:ext cx="1615694" cy="373508"/>
            <a:chOff x="6148449" y="1730865"/>
            <a:chExt cx="1904169" cy="440196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159820" y="1730865"/>
              <a:ext cx="1892798" cy="388504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6389288" y="1790662"/>
              <a:ext cx="1213253" cy="29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颗锂离子电芯</a:t>
              </a: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6148449" y="2028976"/>
              <a:ext cx="1892798" cy="142085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235110" y="991951"/>
            <a:ext cx="2119669" cy="651174"/>
            <a:chOff x="6235110" y="991951"/>
            <a:chExt cx="2119669" cy="651174"/>
          </a:xfrm>
        </p:grpSpPr>
        <p:grpSp>
          <p:nvGrpSpPr>
            <p:cNvPr id="29" name="组合 28"/>
            <p:cNvGrpSpPr/>
            <p:nvPr/>
          </p:nvGrpSpPr>
          <p:grpSpPr>
            <a:xfrm>
              <a:off x="6260965" y="1016831"/>
              <a:ext cx="2093814" cy="596398"/>
              <a:chOff x="6783914" y="892950"/>
              <a:chExt cx="2093814" cy="596398"/>
            </a:xfrm>
          </p:grpSpPr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auto">
              <a:xfrm>
                <a:off x="6783914" y="892950"/>
                <a:ext cx="596398" cy="5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4"/>
              <p:cNvSpPr txBox="1"/>
              <p:nvPr/>
            </p:nvSpPr>
            <p:spPr>
              <a:xfrm>
                <a:off x="7380312" y="983400"/>
                <a:ext cx="1497416" cy="39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日本进口肖特基是高效率的保证（是普通肖特基价格的</a:t>
                </a:r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6-8</a:t>
                </a: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倍）</a:t>
                </a: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6235110" y="991951"/>
              <a:ext cx="651174" cy="651174"/>
            </a:xfrm>
            <a:prstGeom prst="ellipse">
              <a:avLst/>
            </a:prstGeom>
            <a:gradFill flip="none" rotWithShape="1">
              <a:gsLst>
                <a:gs pos="72000">
                  <a:srgbClr val="CEDE00">
                    <a:alpha val="0"/>
                  </a:srgbClr>
                </a:gs>
                <a:gs pos="90000">
                  <a:srgbClr val="CEDE00">
                    <a:alpha val="30000"/>
                  </a:srgbClr>
                </a:gs>
                <a:gs pos="100000">
                  <a:srgbClr val="CEDE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35110" y="1768324"/>
            <a:ext cx="2119668" cy="651174"/>
            <a:chOff x="6235110" y="1768324"/>
            <a:chExt cx="2119668" cy="651174"/>
          </a:xfrm>
        </p:grpSpPr>
        <p:grpSp>
          <p:nvGrpSpPr>
            <p:cNvPr id="32" name="组合 31"/>
            <p:cNvGrpSpPr/>
            <p:nvPr/>
          </p:nvGrpSpPr>
          <p:grpSpPr>
            <a:xfrm>
              <a:off x="6260965" y="1791694"/>
              <a:ext cx="2093813" cy="596398"/>
              <a:chOff x="6783914" y="1667813"/>
              <a:chExt cx="2093813" cy="596398"/>
            </a:xfrm>
          </p:grpSpPr>
          <p:sp>
            <p:nvSpPr>
              <p:cNvPr id="34" name="TextBox 35"/>
              <p:cNvSpPr txBox="1"/>
              <p:nvPr/>
            </p:nvSpPr>
            <p:spPr>
              <a:xfrm>
                <a:off x="7380312" y="1758263"/>
                <a:ext cx="1497415" cy="39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台湾进口充电芯片，低发热、寿命长（是普通芯片价格的</a:t>
                </a:r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倍）</a:t>
                </a:r>
              </a:p>
            </p:txBody>
          </p:sp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auto">
              <a:xfrm>
                <a:off x="6783914" y="1667813"/>
                <a:ext cx="596398" cy="5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7" name="椭圆 66"/>
            <p:cNvSpPr/>
            <p:nvPr/>
          </p:nvSpPr>
          <p:spPr>
            <a:xfrm>
              <a:off x="6235110" y="1768324"/>
              <a:ext cx="651174" cy="651174"/>
            </a:xfrm>
            <a:prstGeom prst="ellipse">
              <a:avLst/>
            </a:prstGeom>
            <a:gradFill flip="none" rotWithShape="1">
              <a:gsLst>
                <a:gs pos="72000">
                  <a:srgbClr val="CEDE00">
                    <a:alpha val="0"/>
                  </a:srgbClr>
                </a:gs>
                <a:gs pos="90000">
                  <a:srgbClr val="CEDE00">
                    <a:alpha val="30000"/>
                  </a:srgbClr>
                </a:gs>
                <a:gs pos="100000">
                  <a:srgbClr val="CEDE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35110" y="2537683"/>
            <a:ext cx="2099501" cy="651174"/>
            <a:chOff x="6235110" y="2537683"/>
            <a:chExt cx="2099501" cy="651174"/>
          </a:xfrm>
        </p:grpSpPr>
        <p:grpSp>
          <p:nvGrpSpPr>
            <p:cNvPr id="36" name="组合 35"/>
            <p:cNvGrpSpPr/>
            <p:nvPr/>
          </p:nvGrpSpPr>
          <p:grpSpPr>
            <a:xfrm>
              <a:off x="6260965" y="2566557"/>
              <a:ext cx="2073646" cy="596398"/>
              <a:chOff x="6783914" y="2442676"/>
              <a:chExt cx="2073646" cy="59639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7380312" y="2533126"/>
                <a:ext cx="1477248" cy="39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日本精工</a:t>
                </a:r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IC</a:t>
                </a: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，高效、稳定（是普通</a:t>
                </a:r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IC</a:t>
                </a: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价格的</a:t>
                </a:r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倍）</a:t>
                </a:r>
              </a:p>
            </p:txBody>
          </p:sp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19" cstate="screen"/>
              <a:stretch>
                <a:fillRect/>
              </a:stretch>
            </p:blipFill>
            <p:spPr bwMode="auto">
              <a:xfrm>
                <a:off x="6783914" y="2442676"/>
                <a:ext cx="596398" cy="5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8" name="椭圆 67"/>
            <p:cNvSpPr/>
            <p:nvPr/>
          </p:nvSpPr>
          <p:spPr>
            <a:xfrm>
              <a:off x="6235110" y="2537683"/>
              <a:ext cx="651174" cy="651174"/>
            </a:xfrm>
            <a:prstGeom prst="ellipse">
              <a:avLst/>
            </a:prstGeom>
            <a:gradFill flip="none" rotWithShape="1">
              <a:gsLst>
                <a:gs pos="72000">
                  <a:srgbClr val="CEDE00">
                    <a:alpha val="0"/>
                  </a:srgbClr>
                </a:gs>
                <a:gs pos="90000">
                  <a:srgbClr val="CEDE00">
                    <a:alpha val="30000"/>
                  </a:srgbClr>
                </a:gs>
                <a:gs pos="100000">
                  <a:srgbClr val="CEDE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35110" y="3317476"/>
            <a:ext cx="2099501" cy="651174"/>
            <a:chOff x="6235110" y="3317476"/>
            <a:chExt cx="2099501" cy="651174"/>
          </a:xfrm>
        </p:grpSpPr>
        <p:grpSp>
          <p:nvGrpSpPr>
            <p:cNvPr id="42" name="组合 41"/>
            <p:cNvGrpSpPr/>
            <p:nvPr/>
          </p:nvGrpSpPr>
          <p:grpSpPr>
            <a:xfrm>
              <a:off x="6260965" y="3341421"/>
              <a:ext cx="2073646" cy="596398"/>
              <a:chOff x="6783914" y="3217540"/>
              <a:chExt cx="2073646" cy="596398"/>
            </a:xfrm>
          </p:grpSpPr>
          <p:sp>
            <p:nvSpPr>
              <p:cNvPr id="43" name="TextBox 37"/>
              <p:cNvSpPr txBox="1"/>
              <p:nvPr/>
            </p:nvSpPr>
            <p:spPr>
              <a:xfrm>
                <a:off x="7380312" y="3307990"/>
                <a:ext cx="1477248" cy="39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采用高端主板才用到的陶瓷电容，安全、耐高温、寿命长</a:t>
                </a:r>
              </a:p>
            </p:txBody>
          </p:sp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auto">
              <a:xfrm>
                <a:off x="6783914" y="3217540"/>
                <a:ext cx="596398" cy="5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9" name="椭圆 68"/>
            <p:cNvSpPr/>
            <p:nvPr/>
          </p:nvSpPr>
          <p:spPr>
            <a:xfrm>
              <a:off x="6235110" y="3317476"/>
              <a:ext cx="651174" cy="651174"/>
            </a:xfrm>
            <a:prstGeom prst="ellipse">
              <a:avLst/>
            </a:prstGeom>
            <a:gradFill flip="none" rotWithShape="1">
              <a:gsLst>
                <a:gs pos="72000">
                  <a:srgbClr val="CEDE00">
                    <a:alpha val="0"/>
                  </a:srgbClr>
                </a:gs>
                <a:gs pos="90000">
                  <a:srgbClr val="CEDE00">
                    <a:alpha val="30000"/>
                  </a:srgbClr>
                </a:gs>
                <a:gs pos="100000">
                  <a:srgbClr val="CEDE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3735790" y="346961"/>
            <a:ext cx="16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4047672" y="1630885"/>
            <a:ext cx="4809082" cy="391437"/>
            <a:chOff x="-3984583" y="1240688"/>
            <a:chExt cx="4809082" cy="391437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84583" y="1240688"/>
              <a:ext cx="4683789" cy="391437"/>
            </a:xfrm>
            <a:prstGeom prst="rect">
              <a:avLst/>
            </a:prstGeom>
          </p:spPr>
        </p:pic>
        <p:sp>
          <p:nvSpPr>
            <p:cNvPr id="52" name="椭圆 51"/>
            <p:cNvSpPr/>
            <p:nvPr/>
          </p:nvSpPr>
          <p:spPr>
            <a:xfrm>
              <a:off x="484977" y="1304025"/>
              <a:ext cx="339522" cy="256740"/>
            </a:xfrm>
            <a:prstGeom prst="ellipse">
              <a:avLst/>
            </a:prstGeom>
            <a:gradFill flip="none" rotWithShape="1">
              <a:gsLst>
                <a:gs pos="83000">
                  <a:srgbClr val="DEE33E">
                    <a:alpha val="0"/>
                  </a:srgbClr>
                </a:gs>
                <a:gs pos="21000">
                  <a:srgbClr val="DEE33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99837" y="1311110"/>
            <a:ext cx="2779132" cy="40538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0"/>
            <a:ext cx="9143999" cy="465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0" y="441556"/>
            <a:ext cx="9144000" cy="3273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1" y="289967"/>
            <a:ext cx="9144000" cy="3031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5288" y="-109942"/>
            <a:ext cx="2133424" cy="153606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641659" y="1472653"/>
            <a:ext cx="273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浑然一体 智由乐享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354" y="2368199"/>
            <a:ext cx="2219096" cy="246904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539" y="2599608"/>
            <a:ext cx="1986985" cy="2212501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3893524" y="2218078"/>
            <a:ext cx="2760692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zh-CN" altLang="en-US" sz="1200" dirty="0">
                <a:solidFill>
                  <a:srgbClr val="DEE3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产品功能：</a:t>
            </a: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嵌入式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micro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传输线，设计精巧</a:t>
            </a: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电量指标，电量随手掌握</a:t>
            </a:r>
          </a:p>
          <a:p>
            <a:pPr marL="228600" indent="-2286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多个保护电子电路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保证设备的安全</a:t>
            </a:r>
          </a:p>
        </p:txBody>
      </p:sp>
      <p:sp>
        <p:nvSpPr>
          <p:cNvPr id="45" name="矩形 44"/>
          <p:cNvSpPr/>
          <p:nvPr/>
        </p:nvSpPr>
        <p:spPr>
          <a:xfrm>
            <a:off x="3893524" y="3580963"/>
            <a:ext cx="24432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DEE3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产品参数：</a:t>
            </a:r>
          </a:p>
          <a:p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 型  号：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R510/R1010</a:t>
            </a:r>
          </a:p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 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芯：国标聚合物</a:t>
            </a:r>
          </a:p>
          <a:p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 输  入：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  5V  /  1A</a:t>
            </a:r>
          </a:p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 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  出：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  5V  /  1A 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 </a:t>
            </a:r>
          </a:p>
          <a:p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○ 容  量：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5200mAh/10400mAh</a:t>
            </a:r>
          </a:p>
        </p:txBody>
      </p:sp>
      <p:sp>
        <p:nvSpPr>
          <p:cNvPr id="7" name="椭圆 6"/>
          <p:cNvSpPr/>
          <p:nvPr/>
        </p:nvSpPr>
        <p:spPr>
          <a:xfrm>
            <a:off x="457575" y="1703486"/>
            <a:ext cx="339522" cy="256740"/>
          </a:xfrm>
          <a:prstGeom prst="ellipse">
            <a:avLst/>
          </a:prstGeom>
          <a:gradFill flip="none" rotWithShape="1">
            <a:gsLst>
              <a:gs pos="83000">
                <a:srgbClr val="DEE33E">
                  <a:alpha val="0"/>
                </a:srgbClr>
              </a:gs>
              <a:gs pos="21000">
                <a:srgbClr val="DEE33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83274" y="2048036"/>
            <a:ext cx="4100779" cy="558144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825240" y="2099725"/>
            <a:ext cx="833883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R1010</a:t>
            </a:r>
            <a:endParaRPr lang="zh-CN" altLang="en-US" sz="1600" b="1" i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73788" y="2313102"/>
            <a:ext cx="707245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i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R510</a:t>
            </a:r>
            <a:endParaRPr lang="zh-CN" altLang="en-US" sz="1600" b="1" i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43141" y="143846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</a:t>
            </a:r>
            <a:r>
              <a:rPr lang="zh-CN" altLang="en-US" sz="28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35790" y="346961"/>
            <a:ext cx="16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6" presetClass="emph" presetSubtype="0" repeatCount="2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2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1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7284E-6 L 1.36146 -0.01543 " pathEditMode="relative" rAng="0" ptsTypes="AA">
                                          <p:cBhvr>
                                            <p:cTn id="2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073" y="-77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5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6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18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420"/>
                                </p:stCondLst>
                                <p:childTnLst>
                                  <p:par>
                                    <p:cTn id="64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43" grpId="0"/>
          <p:bldP spid="45" grpId="0"/>
          <p:bldP spid="7" grpId="0" animBg="1"/>
          <p:bldP spid="7" grpId="1" animBg="1"/>
          <p:bldP spid="7" grpId="2" animBg="1"/>
          <p:bldP spid="22" grpId="0"/>
          <p:bldP spid="24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6" presetClass="emph" presetSubtype="0" repeatCount="2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2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1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7284E-6 L 1.36146 -0.01543 " pathEditMode="relative" rAng="0" ptsTypes="AA">
                                          <p:cBhvr>
                                            <p:cTn id="2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073" y="-77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18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420"/>
                                </p:stCondLst>
                                <p:childTnLst>
                                  <p:par>
                                    <p:cTn id="6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43" grpId="0"/>
          <p:bldP spid="45" grpId="0"/>
          <p:bldP spid="7" grpId="0" animBg="1"/>
          <p:bldP spid="7" grpId="1" animBg="1"/>
          <p:bldP spid="7" grpId="2" animBg="1"/>
          <p:bldP spid="22" grpId="0"/>
          <p:bldP spid="24" grpId="0"/>
          <p:bldP spid="2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矩形 926"/>
          <p:cNvSpPr/>
          <p:nvPr/>
        </p:nvSpPr>
        <p:spPr>
          <a:xfrm>
            <a:off x="3918674" y="2057820"/>
            <a:ext cx="3164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浑然一体 智由乐享</a:t>
            </a:r>
          </a:p>
        </p:txBody>
      </p:sp>
      <p:sp>
        <p:nvSpPr>
          <p:cNvPr id="928" name="矩形 927"/>
          <p:cNvSpPr/>
          <p:nvPr/>
        </p:nvSpPr>
        <p:spPr>
          <a:xfrm>
            <a:off x="3918674" y="2715015"/>
            <a:ext cx="3198311" cy="157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嵌入式设计，一体便携</a:t>
            </a:r>
          </a:p>
          <a:p>
            <a:pPr marL="342900" indent="-3429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外形设计美观，简约大方</a:t>
            </a:r>
          </a:p>
          <a:p>
            <a:pPr marL="342900" indent="-3429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高品质聚合物电芯，质量上乘</a:t>
            </a:r>
          </a:p>
          <a:p>
            <a:pPr marL="342900" indent="-3429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多重电子保护，安全保证</a:t>
            </a:r>
          </a:p>
          <a:p>
            <a:pPr marL="342900" indent="-342900">
              <a:spcAft>
                <a:spcPts val="5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智能芯片，自由控制输出电流</a:t>
            </a:r>
          </a:p>
        </p:txBody>
      </p:sp>
      <p:grpSp>
        <p:nvGrpSpPr>
          <p:cNvPr id="932" name="组合 931"/>
          <p:cNvGrpSpPr/>
          <p:nvPr/>
        </p:nvGrpSpPr>
        <p:grpSpPr>
          <a:xfrm>
            <a:off x="-1" y="-109942"/>
            <a:ext cx="9144001" cy="1536065"/>
            <a:chOff x="-1" y="-109942"/>
            <a:chExt cx="9144001" cy="1536065"/>
          </a:xfrm>
        </p:grpSpPr>
        <p:pic>
          <p:nvPicPr>
            <p:cNvPr id="933" name="图片 93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3999" cy="465750"/>
            </a:xfrm>
            <a:prstGeom prst="rect">
              <a:avLst/>
            </a:prstGeom>
          </p:spPr>
        </p:pic>
        <p:pic>
          <p:nvPicPr>
            <p:cNvPr id="934" name="图片 93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441556"/>
              <a:ext cx="9144000" cy="327372"/>
            </a:xfrm>
            <a:prstGeom prst="rect">
              <a:avLst/>
            </a:prstGeom>
          </p:spPr>
        </p:pic>
        <p:pic>
          <p:nvPicPr>
            <p:cNvPr id="935" name="图片 93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1" y="289967"/>
              <a:ext cx="9144000" cy="303178"/>
            </a:xfrm>
            <a:prstGeom prst="rect">
              <a:avLst/>
            </a:prstGeom>
          </p:spPr>
        </p:pic>
        <p:pic>
          <p:nvPicPr>
            <p:cNvPr id="936" name="图片 9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5288" y="-109942"/>
              <a:ext cx="2133424" cy="1536065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5170" y="671267"/>
            <a:ext cx="5316915" cy="706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735790" y="346961"/>
            <a:ext cx="16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" grpId="0"/>
      <p:bldP spid="9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857</Words>
  <Application>Microsoft Office PowerPoint</Application>
  <PresentationFormat>全屏显示(16:9)</PresentationFormat>
  <Paragraphs>185</Paragraphs>
  <Slides>13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宋体</vt:lpstr>
      <vt:lpstr>微软雅黑</vt:lpstr>
      <vt:lpstr>站酷高端黑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2013-05-13T06:10:00Z</dcterms:created>
  <dcterms:modified xsi:type="dcterms:W3CDTF">2023-01-10T06:06:52Z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57B312E2B44541BEACE77E81BE0BDADB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