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2" r:id="rId2"/>
    <p:sldId id="326" r:id="rId3"/>
    <p:sldId id="258" r:id="rId4"/>
    <p:sldId id="260" r:id="rId5"/>
    <p:sldId id="267" r:id="rId6"/>
    <p:sldId id="328" r:id="rId7"/>
    <p:sldId id="327" r:id="rId8"/>
    <p:sldId id="330" r:id="rId9"/>
    <p:sldId id="331" r:id="rId10"/>
    <p:sldId id="329" r:id="rId11"/>
    <p:sldId id="268" r:id="rId12"/>
    <p:sldId id="332" r:id="rId13"/>
    <p:sldId id="333" r:id="rId14"/>
    <p:sldId id="334" r:id="rId15"/>
    <p:sldId id="335" r:id="rId16"/>
    <p:sldId id="336" r:id="rId17"/>
    <p:sldId id="337" r:id="rId18"/>
    <p:sldId id="339" r:id="rId19"/>
    <p:sldId id="338" r:id="rId20"/>
    <p:sldId id="276" r:id="rId21"/>
    <p:sldId id="341" r:id="rId22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>
              <a:defRPr/>
            </a:pPr>
            <a:fld id="{8985ED58-E154-4FA6-84EF-8FA5D8A79A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C44F4-6CB9-4665-A3D8-90EB91B629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C44F4-6CB9-4665-A3D8-90EB91B629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02370C5D-6AAE-42EC-A8E0-8C1DE17C1EAC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2662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65119ACA-3836-48E0-B8CD-08DB3BE5C823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9DDB-8145-422A-9BB5-C4B8F46601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8F0C-DC9D-4BF8-9643-FCAF7B4312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996E-8E56-4641-B01C-1D0F6783FF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A951-1539-46F7-BD53-DA9E9F6B5F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5CCC-62C6-41C0-822D-664736CBD1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2CE8-9552-49EC-9AD2-21A1E3DADC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97B1-D9C9-4256-AF69-A84492E82A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03EE-6407-4BAA-B6C6-5536A983E1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C803-CBF9-42A3-8765-33903BC203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52B3-CDE7-4C3A-9142-48ECDB6646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B982-A5DC-431C-9EEA-5F92B4BB1E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4B3D-A501-44EF-A0EA-EA71A48B87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748F-9FFC-478F-B726-0E408F6CE8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0802-2FDE-4A2F-AD6D-AF15174478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66A6-E385-442B-828D-9226F760FE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1DC9-BA6F-4439-B130-CC97327EBF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14C3-00E8-4976-9489-4E6D46B4CE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26D-C513-4B23-AC8D-069DB9BC12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EA6-DDB0-4CEC-AFF9-606F9C4ECF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8785-D623-4E7C-AA01-DB9143519D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64C4-6021-400D-9F7F-A30EC2C808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ACA8-172E-4E43-BD04-168A91DF68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053DF4-D4C8-4CEB-9804-38BD137029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39D519-5174-4067-AB8F-3386C50A32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 noProof="1"/>
          </a:p>
        </p:txBody>
      </p:sp>
      <p:pic>
        <p:nvPicPr>
          <p:cNvPr id="2052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371600" y="3143792"/>
            <a:ext cx="1601721" cy="637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2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055" name="文本框 5"/>
          <p:cNvSpPr txBox="1">
            <a:spLocks noChangeArrowheads="1"/>
          </p:cNvSpPr>
          <p:nvPr/>
        </p:nvSpPr>
        <p:spPr bwMode="auto">
          <a:xfrm>
            <a:off x="-1" y="833439"/>
            <a:ext cx="91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第六章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反比例函数</a:t>
            </a:r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803277" y="2229446"/>
            <a:ext cx="526297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比例函数的图象与性质</a:t>
            </a:r>
          </a:p>
        </p:txBody>
      </p:sp>
      <p:sp>
        <p:nvSpPr>
          <p:cNvPr id="9" name="矩形 8"/>
          <p:cNvSpPr/>
          <p:nvPr/>
        </p:nvSpPr>
        <p:spPr>
          <a:xfrm>
            <a:off x="2" y="4467431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68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3"/>
          <p:cNvSpPr txBox="1">
            <a:spLocks noChangeArrowheads="1"/>
          </p:cNvSpPr>
          <p:nvPr/>
        </p:nvSpPr>
        <p:spPr bwMode="auto">
          <a:xfrm>
            <a:off x="1508128" y="962025"/>
            <a:ext cx="57118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已知反比例函数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 的图象如图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所示，则实数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的取值范围是(　　)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A．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＞1　　　　　　B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．m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＞0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C．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＜1                       D．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＜0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80088" y="146804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1278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71966" y="894160"/>
          <a:ext cx="788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5" imgW="394335" imgH="407035" progId="Equation.DSMT4">
                  <p:embed/>
                </p:oleObj>
              </mc:Choice>
              <mc:Fallback>
                <p:oleObj name="Equation" r:id="rId5" imgW="394335" imgH="40703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6" y="894160"/>
                        <a:ext cx="7889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878266" y="3120629"/>
          <a:ext cx="788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r:id="rId7" imgW="394335" imgH="407035" progId="Equation.DSMT4">
                  <p:embed/>
                </p:oleObj>
              </mc:Choice>
              <mc:Fallback>
                <p:oleObj r:id="rId7" imgW="394335" imgH="40703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6" y="3120629"/>
                        <a:ext cx="7889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0" name="图片 -214748216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04038" y="1163242"/>
            <a:ext cx="18780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矩形 2"/>
          <p:cNvSpPr>
            <a:spLocks noChangeArrowheads="1"/>
          </p:cNvSpPr>
          <p:nvPr/>
        </p:nvSpPr>
        <p:spPr bwMode="auto">
          <a:xfrm>
            <a:off x="955675" y="1048942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/>
          </a:p>
        </p:txBody>
      </p:sp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1476378" y="2763442"/>
            <a:ext cx="7186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由反比例函数图象的特点求出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∵反比例函数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 的图象位于第一、三象限，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－1＞0.  ∴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＞1.  故选A.</a:t>
            </a:r>
          </a:p>
        </p:txBody>
      </p:sp>
      <p:sp>
        <p:nvSpPr>
          <p:cNvPr id="11283" name="矩形 5"/>
          <p:cNvSpPr>
            <a:spLocks noChangeArrowheads="1"/>
          </p:cNvSpPr>
          <p:nvPr/>
        </p:nvSpPr>
        <p:spPr bwMode="auto">
          <a:xfrm>
            <a:off x="722316" y="2874170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230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2300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4" name="文本框 1"/>
          <p:cNvSpPr txBox="1">
            <a:spLocks noChangeArrowheads="1"/>
          </p:cNvSpPr>
          <p:nvPr/>
        </p:nvSpPr>
        <p:spPr bwMode="auto">
          <a:xfrm>
            <a:off x="1155701" y="1978820"/>
            <a:ext cx="7045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由反比例函数的图象特点可知，比例系数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正负决定图象的位置，反过来也可由图象的位置来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的符号，并由此求出相关待定系数的取值范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围．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03316" y="1384699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1117602" y="1294211"/>
            <a:ext cx="7358063" cy="2550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关于反比例函数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  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法正确的是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．图象过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．图象在第一、三象限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的增大而增大</a:t>
            </a:r>
          </a:p>
          <a:p>
            <a:pPr algn="just"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5" name="对象 2"/>
          <p:cNvGraphicFramePr>
            <a:graphicFrameLocks noChangeAspect="1"/>
          </p:cNvGraphicFramePr>
          <p:nvPr/>
        </p:nvGraphicFramePr>
        <p:xfrm>
          <a:off x="3946525" y="1225154"/>
          <a:ext cx="11128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520700" imgH="406400" progId="Equation.DSMT4">
                  <p:embed/>
                </p:oleObj>
              </mc:Choice>
              <mc:Fallback>
                <p:oleObj name="Equation" r:id="rId5" imgW="5207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1225154"/>
                        <a:ext cx="11128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14400" y="1384699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828675" y="2770586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28688" y="1294211"/>
            <a:ext cx="7548562" cy="12751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lain" startAt="2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已知反比例函数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，当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最小整数值是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    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     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  <a:p>
            <a:pPr algn="just">
              <a:lnSpc>
                <a:spcPct val="150000"/>
              </a:lnSpc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4351" name="对象 2"/>
          <p:cNvGraphicFramePr>
            <a:graphicFrameLocks noChangeAspect="1"/>
          </p:cNvGraphicFramePr>
          <p:nvPr/>
        </p:nvGraphicFramePr>
        <p:xfrm>
          <a:off x="3436941" y="2599136"/>
          <a:ext cx="13033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5" imgW="609600" imgH="406400" progId="Equation.DSMT4">
                  <p:embed/>
                </p:oleObj>
              </mc:Choice>
              <mc:Fallback>
                <p:oleObj name="Equation" r:id="rId5" imgW="6096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41" y="2599136"/>
                        <a:ext cx="13033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对象 3"/>
          <p:cNvGraphicFramePr>
            <a:graphicFrameLocks noChangeAspect="1"/>
          </p:cNvGraphicFramePr>
          <p:nvPr/>
        </p:nvGraphicFramePr>
        <p:xfrm>
          <a:off x="3676650" y="1202532"/>
          <a:ext cx="895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7" imgW="419100" imgH="406400" progId="Equation.DSMT4">
                  <p:embed/>
                </p:oleObj>
              </mc:Choice>
              <mc:Fallback>
                <p:oleObj name="Equation" r:id="rId7" imgW="4191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1202532"/>
                        <a:ext cx="895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内容占位符 7"/>
          <p:cNvSpPr txBox="1">
            <a:spLocks noChangeArrowheads="1"/>
          </p:cNvSpPr>
          <p:nvPr/>
        </p:nvSpPr>
        <p:spPr bwMode="auto">
          <a:xfrm>
            <a:off x="887416" y="2667001"/>
            <a:ext cx="7158037" cy="160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lain" startAt="3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在反比例函数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的每一条曲线上，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都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随着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的值可以是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      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6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1071566" y="1553141"/>
            <a:ext cx="71135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双曲线的几何特性：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过双曲线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上的任意一点向两坐标轴作垂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线，与两坐标轴围成的矩形面积等于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，连接该点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与原点，还可得出两个直角三角形，这两个直角三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角形的面积都等于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9" name="对象 2"/>
          <p:cNvGraphicFramePr>
            <a:graphicFrameLocks noChangeAspect="1"/>
          </p:cNvGraphicFramePr>
          <p:nvPr/>
        </p:nvGraphicFramePr>
        <p:xfrm>
          <a:off x="3111500" y="2260998"/>
          <a:ext cx="895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260998"/>
                        <a:ext cx="895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对象 3"/>
          <p:cNvGraphicFramePr>
            <a:graphicFrameLocks noChangeAspect="1"/>
          </p:cNvGraphicFramePr>
          <p:nvPr/>
        </p:nvGraphicFramePr>
        <p:xfrm>
          <a:off x="3730628" y="3486151"/>
          <a:ext cx="434975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203200" imgH="419100" progId="Equation.DSMT4">
                  <p:embed/>
                </p:oleObj>
              </mc:Choice>
              <mc:Fallback>
                <p:oleObj name="Equation" r:id="rId7" imgW="2032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8" y="3486151"/>
                        <a:ext cx="434975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AutoShape 2"/>
          <p:cNvSpPr>
            <a:spLocks noChangeArrowheads="1"/>
          </p:cNvSpPr>
          <p:nvPr/>
        </p:nvSpPr>
        <p:spPr bwMode="gray">
          <a:xfrm flipH="1">
            <a:off x="2413003" y="1042989"/>
            <a:ext cx="49815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76" name="AutoShape 2"/>
          <p:cNvSpPr>
            <a:spLocks noChangeArrowheads="1"/>
          </p:cNvSpPr>
          <p:nvPr/>
        </p:nvSpPr>
        <p:spPr bwMode="gray">
          <a:xfrm flipH="1">
            <a:off x="776288" y="1042989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5377" name="AutoShape 11"/>
          <p:cNvSpPr>
            <a:spLocks noChangeArrowheads="1"/>
          </p:cNvSpPr>
          <p:nvPr/>
        </p:nvSpPr>
        <p:spPr bwMode="gray">
          <a:xfrm>
            <a:off x="2081216" y="90368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5378" name="文本框 27"/>
          <p:cNvSpPr txBox="1">
            <a:spLocks noChangeArrowheads="1"/>
          </p:cNvSpPr>
          <p:nvPr/>
        </p:nvSpPr>
        <p:spPr bwMode="auto">
          <a:xfrm>
            <a:off x="889001" y="1026320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5379" name="文本框 28"/>
          <p:cNvSpPr txBox="1">
            <a:spLocks noChangeArrowheads="1"/>
          </p:cNvSpPr>
          <p:nvPr/>
        </p:nvSpPr>
        <p:spPr bwMode="auto">
          <a:xfrm>
            <a:off x="2928939" y="1014414"/>
            <a:ext cx="40366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反比例函数中</a:t>
            </a:r>
            <a:r>
              <a:rPr lang="en-US" altLang="zh-CN" sz="2600" b="1" i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的几何性质</a:t>
            </a:r>
            <a:endParaRPr lang="en-US" altLang="zh-CN" sz="2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11216" y="1042988"/>
            <a:ext cx="7750175" cy="37254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两个反比例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               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第一象限内的图象分别是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，设点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轴于点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，交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反比例函数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的几何意义，得△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的面积分别为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，于是阴影部分的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6" name="Object 1"/>
          <p:cNvGraphicFramePr>
            <a:graphicFrameLocks noChangeAspect="1"/>
          </p:cNvGraphicFramePr>
          <p:nvPr/>
        </p:nvGraphicFramePr>
        <p:xfrm>
          <a:off x="4686303" y="896542"/>
          <a:ext cx="963613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5" imgW="431800" imgH="393700" progId="Equation.DSMT4">
                  <p:embed/>
                </p:oleObj>
              </mc:Choice>
              <mc:Fallback>
                <p:oleObj name="Equation" r:id="rId5" imgW="431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3" y="896542"/>
                        <a:ext cx="963613" cy="659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对象 2"/>
          <p:cNvGraphicFramePr>
            <a:graphicFrameLocks noChangeAspect="1"/>
          </p:cNvGraphicFramePr>
          <p:nvPr/>
        </p:nvGraphicFramePr>
        <p:xfrm>
          <a:off x="6211888" y="873919"/>
          <a:ext cx="963612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7" imgW="431800" imgH="393700" progId="Equation.DSMT4">
                  <p:embed/>
                </p:oleObj>
              </mc:Choice>
              <mc:Fallback>
                <p:oleObj name="Equation" r:id="rId7" imgW="4318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873919"/>
                        <a:ext cx="963612" cy="659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矩形 4"/>
          <p:cNvSpPr>
            <a:spLocks noChangeArrowheads="1"/>
          </p:cNvSpPr>
          <p:nvPr/>
        </p:nvSpPr>
        <p:spPr bwMode="auto">
          <a:xfrm>
            <a:off x="2597151" y="2200277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6400" name="Picture 61" descr="26-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32338" y="2286001"/>
            <a:ext cx="3071812" cy="20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088" y="1839445"/>
            <a:ext cx="72517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求阴影部分面积的方法：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当它无法直接求出时，一般都采用“转化”的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方法，将它转化为易求图形面积的和或差来进行计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算．如本例就是将阴影部分面积转化为两个与比例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系数相关的特殊三角形的面积的差来求，要注意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化思想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作差法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的运用．</a:t>
            </a: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742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74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7420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7916" y="118467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20" name="内容占位符 7"/>
          <p:cNvSpPr txBox="1">
            <a:spLocks noChangeArrowheads="1"/>
          </p:cNvSpPr>
          <p:nvPr/>
        </p:nvSpPr>
        <p:spPr bwMode="auto">
          <a:xfrm>
            <a:off x="1117603" y="1071562"/>
            <a:ext cx="7515225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arabicPlain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如图，点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为反比例函数                 图象上一点，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过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轴于点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，连接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，则△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的面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积为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矩形 32"/>
          <p:cNvSpPr/>
          <p:nvPr/>
        </p:nvSpPr>
        <p:spPr>
          <a:xfrm>
            <a:off x="7531103" y="77271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8" name="文本框 33"/>
          <p:cNvSpPr txBox="1">
            <a:spLocks noChangeArrowheads="1"/>
          </p:cNvSpPr>
          <p:nvPr/>
        </p:nvSpPr>
        <p:spPr bwMode="auto">
          <a:xfrm>
            <a:off x="7653340" y="77271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6" name="对象 3"/>
          <p:cNvGraphicFramePr>
            <a:graphicFrameLocks noChangeAspect="1"/>
          </p:cNvGraphicFramePr>
          <p:nvPr/>
        </p:nvGraphicFramePr>
        <p:xfrm>
          <a:off x="5043488" y="991792"/>
          <a:ext cx="11112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5" imgW="520700" imgH="406400" progId="Equation.DSMT4">
                  <p:embed/>
                </p:oleObj>
              </mc:Choice>
              <mc:Fallback>
                <p:oleObj name="Equation" r:id="rId5" imgW="5207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991792"/>
                        <a:ext cx="11112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7" name="Picture 3" descr="9h8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49778" y="2241949"/>
            <a:ext cx="2733675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3750" y="1006080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460" name="内容占位符 7"/>
          <p:cNvSpPr txBox="1">
            <a:spLocks noChangeArrowheads="1"/>
          </p:cNvSpPr>
          <p:nvPr/>
        </p:nvSpPr>
        <p:spPr bwMode="auto">
          <a:xfrm>
            <a:off x="831853" y="935832"/>
            <a:ext cx="751522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如图，在平面直角坐标系中，点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是反比例函数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图象上的一点，分别过点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若四边形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OAPB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的面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积为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2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70" name="Object 17"/>
          <p:cNvGraphicFramePr>
            <a:graphicFrameLocks noChangeAspect="1"/>
          </p:cNvGraphicFramePr>
          <p:nvPr/>
        </p:nvGraphicFramePr>
        <p:xfrm>
          <a:off x="1416053" y="1222773"/>
          <a:ext cx="8937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3" y="1222773"/>
                        <a:ext cx="8937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对象 3"/>
          <p:cNvGraphicFramePr>
            <a:graphicFrameLocks noChangeAspect="1"/>
          </p:cNvGraphicFramePr>
          <p:nvPr/>
        </p:nvGraphicFramePr>
        <p:xfrm>
          <a:off x="1704975" y="2918223"/>
          <a:ext cx="325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2918223"/>
                        <a:ext cx="3254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对象 4"/>
          <p:cNvGraphicFramePr>
            <a:graphicFrameLocks noChangeAspect="1"/>
          </p:cNvGraphicFramePr>
          <p:nvPr/>
        </p:nvGraphicFramePr>
        <p:xfrm>
          <a:off x="3090866" y="2922986"/>
          <a:ext cx="5429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9" imgW="254000" imgH="405765" progId="Equation.DSMT4">
                  <p:embed/>
                </p:oleObj>
              </mc:Choice>
              <mc:Fallback>
                <p:oleObj name="Equation" r:id="rId9" imgW="2540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6" y="2922986"/>
                        <a:ext cx="5429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3" name="Picture 6" descr="zk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40341" y="2274095"/>
            <a:ext cx="2359025" cy="18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6166" y="1302544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1098553" y="1204913"/>
            <a:ext cx="7515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lain" startAt="3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位于第一象限的点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在反比例函数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的图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像上，点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轴的正半轴上，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是坐标原点，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，△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的面积等于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6" name="文本框 33"/>
          <p:cNvSpPr txBox="1">
            <a:spLocks noChangeArrowheads="1"/>
          </p:cNvSpPr>
          <p:nvPr/>
        </p:nvSpPr>
        <p:spPr bwMode="auto">
          <a:xfrm>
            <a:off x="7669215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3" name="Object 17"/>
          <p:cNvGraphicFramePr>
            <a:graphicFrameLocks noChangeAspect="1"/>
          </p:cNvGraphicFramePr>
          <p:nvPr/>
        </p:nvGraphicFramePr>
        <p:xfrm>
          <a:off x="6261103" y="1120379"/>
          <a:ext cx="8937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3" y="1120379"/>
                        <a:ext cx="8937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278190" y="1604964"/>
            <a:ext cx="40879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反比例函数的性质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反比例函数中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的几何性质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25475" y="1259208"/>
            <a:ext cx="8083550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反比例函数的图象由两条曲线组成，它是双曲线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一般地，反比例函数             的图象是双曲线，它具有以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下性质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 defTabSz="914400">
              <a:lnSpc>
                <a:spcPct val="150000"/>
              </a:lnSpc>
              <a:buFontTx/>
              <a:buAutoNum type="arabicParenBoth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时，双曲线的两支分别位于第一、第三象限， 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在每一个 象限内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的增大而减小；</a:t>
            </a:r>
          </a:p>
          <a:p>
            <a:pPr marL="457200" indent="-457200" defTabSz="914400">
              <a:lnSpc>
                <a:spcPct val="150000"/>
              </a:lnSpc>
              <a:buFontTx/>
              <a:buAutoNum type="arabicParenBoth" startAt="2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时，双曲线的两支分别位于第二、第四象限，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在每一个 象限内，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随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的增大而增大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1" name="对象 1"/>
          <p:cNvGraphicFramePr>
            <a:graphicFrameLocks noChangeAspect="1"/>
          </p:cNvGraphicFramePr>
          <p:nvPr/>
        </p:nvGraphicFramePr>
        <p:xfrm>
          <a:off x="3284539" y="1663304"/>
          <a:ext cx="895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6" imgW="419100" imgH="406400" progId="Equation.DSMT4">
                  <p:embed/>
                </p:oleObj>
              </mc:Choice>
              <mc:Fallback>
                <p:oleObj name="Equation" r:id="rId6" imgW="419100" imgH="406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9" y="1663304"/>
                        <a:ext cx="895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6616" y="1507332"/>
            <a:ext cx="754062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反比例函数中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的几何性质：过双曲线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上任一点向两坐标轴作垂线所得的矩形面积等于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向一坐标轴作垂线且与原点连线所得的三角形面积等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|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|.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双曲线关于直线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和直线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成轴对称． </a:t>
            </a:r>
          </a:p>
        </p:txBody>
      </p:sp>
      <p:graphicFrame>
        <p:nvGraphicFramePr>
          <p:cNvPr id="21515" name="对象 3"/>
          <p:cNvGraphicFramePr>
            <a:graphicFrameLocks noChangeAspect="1"/>
          </p:cNvGraphicFramePr>
          <p:nvPr/>
        </p:nvGraphicFramePr>
        <p:xfrm>
          <a:off x="6307138" y="1387079"/>
          <a:ext cx="8953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6" imgW="419100" imgH="406400" progId="Equation.DSMT4">
                  <p:embed/>
                </p:oleObj>
              </mc:Choice>
              <mc:Fallback>
                <p:oleObj name="Equation" r:id="rId6" imgW="4191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1387079"/>
                        <a:ext cx="8953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对象 4"/>
          <p:cNvGraphicFramePr>
            <a:graphicFrameLocks noChangeAspect="1"/>
          </p:cNvGraphicFramePr>
          <p:nvPr/>
        </p:nvGraphicFramePr>
        <p:xfrm>
          <a:off x="1484316" y="3241518"/>
          <a:ext cx="3254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6" y="3241518"/>
                        <a:ext cx="3254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1274763" y="2327673"/>
            <a:ext cx="5992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如何画反比例函数的图象呢？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其步骤是怎样的呢？</a:t>
            </a:r>
          </a:p>
        </p:txBody>
      </p:sp>
      <p:sp>
        <p:nvSpPr>
          <p:cNvPr id="4107" name="矩形 2"/>
          <p:cNvSpPr>
            <a:spLocks noChangeArrowheads="1"/>
          </p:cNvSpPr>
          <p:nvPr/>
        </p:nvSpPr>
        <p:spPr bwMode="auto">
          <a:xfrm>
            <a:off x="1219200" y="1674020"/>
            <a:ext cx="1422184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旧知回顾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 flipH="1">
            <a:off x="2428878" y="1409700"/>
            <a:ext cx="37004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123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auto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97190" y="1369220"/>
            <a:ext cx="2864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反比例函数的性质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884238" y="2369345"/>
            <a:ext cx="7713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根据反比例函数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的表达式及图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像，探究下列问题：</a:t>
            </a:r>
          </a:p>
        </p:txBody>
      </p:sp>
      <p:graphicFrame>
        <p:nvGraphicFramePr>
          <p:cNvPr id="33" name="对象 2"/>
          <p:cNvGraphicFramePr>
            <a:graphicFrameLocks noChangeAspect="1"/>
          </p:cNvGraphicFramePr>
          <p:nvPr/>
        </p:nvGraphicFramePr>
        <p:xfrm>
          <a:off x="3697288" y="2309813"/>
          <a:ext cx="836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7" imgW="419100" imgH="406400" progId="Equation.DSMT4">
                  <p:embed/>
                </p:oleObj>
              </mc:Choice>
              <mc:Fallback>
                <p:oleObj name="Equation" r:id="rId7" imgW="4191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09813"/>
                        <a:ext cx="8366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16500" y="2295525"/>
          <a:ext cx="965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9" imgW="482600" imgH="406400" progId="Equation.DSMT4">
                  <p:embed/>
                </p:oleObj>
              </mc:Choice>
              <mc:Fallback>
                <p:oleObj name="Equation" r:id="rId9" imgW="4826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295525"/>
                        <a:ext cx="965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148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98550" y="1132285"/>
          <a:ext cx="7131050" cy="2928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表达式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图象的位置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随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的变化情况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8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图象在第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象限内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在每个象限内，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的值增大而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5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zh-CN" altLang="en-US" sz="1800" b="1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图象在第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象限内</a:t>
                      </a:r>
                    </a:p>
                  </a:txBody>
                  <a:tcPr marL="91439" marR="91439" marT="34295" marB="3429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在每个象限内，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的值随</a:t>
                      </a:r>
                      <a:r>
                        <a:rPr lang="en-US" altLang="zh-CN" sz="1800" b="1" i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的值增大而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_________</a:t>
                      </a:r>
                      <a:endParaRPr lang="zh-CN" altLang="en-US" sz="1800" b="1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9" marR="91439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174" name="对象 5"/>
          <p:cNvGraphicFramePr>
            <a:graphicFrameLocks noChangeAspect="1"/>
          </p:cNvGraphicFramePr>
          <p:nvPr/>
        </p:nvGraphicFramePr>
        <p:xfrm>
          <a:off x="1412877" y="1990725"/>
          <a:ext cx="836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7" y="1990725"/>
                        <a:ext cx="836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5" name="对象 6"/>
          <p:cNvGraphicFramePr>
            <a:graphicFrameLocks noChangeAspect="1"/>
          </p:cNvGraphicFramePr>
          <p:nvPr/>
        </p:nvGraphicFramePr>
        <p:xfrm>
          <a:off x="1300163" y="3076575"/>
          <a:ext cx="965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7" imgW="482600" imgH="406400" progId="Equation.DSMT4">
                  <p:embed/>
                </p:oleObj>
              </mc:Choice>
              <mc:Fallback>
                <p:oleObj name="Equation" r:id="rId7" imgW="4826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076575"/>
                        <a:ext cx="965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92588" y="184070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132138" y="2171702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49725" y="2938464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132138" y="3284936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421441" y="251817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378578" y="361354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增大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7750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7" name="文本框 22"/>
          <p:cNvSpPr txBox="1">
            <a:spLocks noChangeArrowheads="1"/>
          </p:cNvSpPr>
          <p:nvPr/>
        </p:nvSpPr>
        <p:spPr bwMode="auto">
          <a:xfrm>
            <a:off x="7669215" y="77509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1087441" y="1510904"/>
            <a:ext cx="72596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arabicPeriod" startAt="2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对于函数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               ，指出它们的图象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所在象限，并说明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的值随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的值的变化而变化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对象 2"/>
          <p:cNvGraphicFramePr>
            <a:graphicFrameLocks noChangeAspect="1"/>
          </p:cNvGraphicFramePr>
          <p:nvPr/>
        </p:nvGraphicFramePr>
        <p:xfrm>
          <a:off x="2890838" y="1451372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6" imgW="419100" imgH="406400" progId="Equation.DSMT4">
                  <p:embed/>
                </p:oleObj>
              </mc:Choice>
              <mc:Fallback>
                <p:oleObj name="Equation" r:id="rId6" imgW="4191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51372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383088" y="1463279"/>
          <a:ext cx="9652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8" imgW="482600" imgH="406400" progId="Equation.DSMT4">
                  <p:embed/>
                </p:oleObj>
              </mc:Choice>
              <mc:Fallback>
                <p:oleObj name="Equation" r:id="rId8" imgW="4826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463279"/>
                        <a:ext cx="9652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60500" y="1029891"/>
            <a:ext cx="6584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反比例函数             的图象如图所示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	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判断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为正数还是负数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arabicParenBoth" startAt="2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为这个函数图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像上的两点，那么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的大小关系是怎样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的？</a:t>
            </a:r>
          </a:p>
        </p:txBody>
      </p:sp>
      <p:sp>
        <p:nvSpPr>
          <p:cNvPr id="8204" name="矩形 2"/>
          <p:cNvSpPr>
            <a:spLocks noChangeArrowheads="1"/>
          </p:cNvSpPr>
          <p:nvPr/>
        </p:nvSpPr>
        <p:spPr bwMode="auto">
          <a:xfrm>
            <a:off x="857250" y="1100139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/>
          </a:p>
        </p:txBody>
      </p:sp>
      <p:graphicFrame>
        <p:nvGraphicFramePr>
          <p:cNvPr id="8205" name="对象 5"/>
          <p:cNvGraphicFramePr>
            <a:graphicFrameLocks noChangeAspect="1"/>
          </p:cNvGraphicFramePr>
          <p:nvPr/>
        </p:nvGraphicFramePr>
        <p:xfrm>
          <a:off x="3184526" y="963216"/>
          <a:ext cx="836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6" y="963216"/>
                        <a:ext cx="836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图片 26" descr="C:\Users\ADMINI~1\AppData\Local\Temp\FineReader12.00\media\image18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32100" y="2695576"/>
            <a:ext cx="2859088" cy="19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20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2" descr="上条蓝窄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54166" y="1029891"/>
            <a:ext cx="70056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因为反比例函数            的图象在第一、三象限，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所以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arabicParenBoth" startAt="2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可知，在每个象限内，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的值随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的值增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大而减小，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8" name="矩形 6"/>
          <p:cNvSpPr>
            <a:spLocks noChangeArrowheads="1"/>
          </p:cNvSpPr>
          <p:nvPr/>
        </p:nvSpPr>
        <p:spPr bwMode="auto">
          <a:xfrm>
            <a:off x="958853" y="111918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32278" y="960835"/>
          <a:ext cx="836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419100" imgH="406400" progId="Equation.DSMT4">
                  <p:embed/>
                </p:oleObj>
              </mc:Choice>
              <mc:Fallback>
                <p:oleObj name="Equation" r:id="rId5" imgW="419100" imgH="406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8" y="960835"/>
                        <a:ext cx="836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文本框 1"/>
          <p:cNvSpPr txBox="1">
            <a:spLocks noChangeArrowheads="1"/>
          </p:cNvSpPr>
          <p:nvPr/>
        </p:nvSpPr>
        <p:spPr bwMode="auto">
          <a:xfrm>
            <a:off x="984250" y="1683545"/>
            <a:ext cx="7353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根据反比例函数的增减性比较函数值大小的方法：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利用反比例函数的增减性来比较函数值的大小时，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如果给定的两点或几点能够确定在同一象限的分支上时，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可以直接利用反比例函数的性质解答；如果给定的两点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或几点不能够确定在同一象限的分支上时，则不能利用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反比例函数的性质比较，需要根据函数的图象和点的位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置用数形结合思想来比较或利用特殊值法通过求值来进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行比较．</a:t>
            </a:r>
          </a:p>
        </p:txBody>
      </p:sp>
      <p:pic>
        <p:nvPicPr>
          <p:cNvPr id="10242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025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025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5" y="3844389"/>
            <a:ext cx="799334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50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0252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全屏显示(16:9)</PresentationFormat>
  <Paragraphs>162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4BFA9FDD151946F18D54E8F217AF648C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