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6"/>
  </p:notesMasterIdLst>
  <p:handoutMasterIdLst>
    <p:handoutMasterId r:id="rId47"/>
  </p:handoutMasterIdLst>
  <p:sldIdLst>
    <p:sldId id="292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56" r:id="rId10"/>
    <p:sldId id="258" r:id="rId11"/>
    <p:sldId id="259" r:id="rId12"/>
    <p:sldId id="293" r:id="rId13"/>
    <p:sldId id="300" r:id="rId14"/>
    <p:sldId id="299" r:id="rId15"/>
    <p:sldId id="298" r:id="rId16"/>
    <p:sldId id="297" r:id="rId17"/>
    <p:sldId id="296" r:id="rId18"/>
    <p:sldId id="295" r:id="rId19"/>
    <p:sldId id="260" r:id="rId20"/>
    <p:sldId id="261" r:id="rId21"/>
    <p:sldId id="262" r:id="rId22"/>
    <p:sldId id="263" r:id="rId23"/>
    <p:sldId id="264" r:id="rId24"/>
    <p:sldId id="265" r:id="rId25"/>
    <p:sldId id="266" r:id="rId26"/>
    <p:sldId id="267" r:id="rId27"/>
    <p:sldId id="288" r:id="rId28"/>
    <p:sldId id="287" r:id="rId29"/>
    <p:sldId id="286" r:id="rId30"/>
    <p:sldId id="285" r:id="rId31"/>
    <p:sldId id="284" r:id="rId32"/>
    <p:sldId id="283" r:id="rId33"/>
    <p:sldId id="282" r:id="rId34"/>
    <p:sldId id="268" r:id="rId35"/>
    <p:sldId id="291" r:id="rId36"/>
    <p:sldId id="269" r:id="rId37"/>
    <p:sldId id="270" r:id="rId38"/>
    <p:sldId id="303" r:id="rId39"/>
    <p:sldId id="302" r:id="rId40"/>
    <p:sldId id="304" r:id="rId41"/>
    <p:sldId id="305" r:id="rId42"/>
    <p:sldId id="301" r:id="rId43"/>
    <p:sldId id="306" r:id="rId44"/>
    <p:sldId id="257" r:id="rId45"/>
  </p:sldIdLst>
  <p:sldSz cx="9144000" cy="6858000" type="screen4x3"/>
  <p:notesSz cx="6858000" cy="9144000"/>
  <p:custDataLst>
    <p:tags r:id="rId48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0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AF78C-2E7E-4BEA-B6AA-5C980F99722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58CF6-68CF-456A-9886-2569FCD95D9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B58CF6-68CF-456A-9886-2569FCD95D98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AEF53-26E7-4BDD-BDD1-DB3455177D7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CCAD9-0D8E-4E46-96B9-DDED90E4F10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34FF0C-778D-4B2C-96BC-20AFE4A417D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D5E62-6F92-4E96-984B-02007D8FF8B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13BF4-9606-4BD0-A8CD-25B82CE0730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FCB2B-E532-403D-8308-E74D592DD6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AE932-5D11-432B-A3F5-5D4DFEDEA85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A116D0-4783-4916-B8F5-AC162AE96F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16E36-7FAE-4816-950F-EE095CAD1EA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D1C06-CC9F-423B-93BA-1CA2B7F2C72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CF413CA-6D0D-4116-924A-35A1439C6949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jpeg"/><Relationship Id="rId4" Type="http://schemas.openxmlformats.org/officeDocument/2006/relationships/image" Target="../media/image13.png"/><Relationship Id="rId9" Type="http://schemas.openxmlformats.org/officeDocument/2006/relationships/image" Target="../media/image18.png"/><Relationship Id="rId1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524979" y="2636912"/>
            <a:ext cx="8136904" cy="1015663"/>
          </a:xfrm>
          <a:prstGeom prst="rect">
            <a:avLst/>
          </a:prstGeom>
          <a:solidFill>
            <a:srgbClr val="BBE0E3">
              <a:alpha val="60001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zh-CN" sz="6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Unit  3  Language in use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746646" y="1341438"/>
            <a:ext cx="7675563" cy="769441"/>
          </a:xfrm>
          <a:prstGeom prst="rect">
            <a:avLst/>
          </a:prstGeom>
          <a:solidFill>
            <a:schemeClr val="accent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Module 2   My family</a:t>
            </a:r>
          </a:p>
        </p:txBody>
      </p:sp>
      <p:sp>
        <p:nvSpPr>
          <p:cNvPr id="4" name="矩形 3"/>
          <p:cNvSpPr/>
          <p:nvPr/>
        </p:nvSpPr>
        <p:spPr>
          <a:xfrm>
            <a:off x="2687301" y="5509964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50825" y="476250"/>
            <a:ext cx="76311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spc="-150" dirty="0">
                <a:solidFill>
                  <a:srgbClr val="CC0000"/>
                </a:solidFill>
                <a:latin typeface="Times New Roman" panose="02020603050405020304" pitchFamily="18" charset="0"/>
              </a:rPr>
              <a:t>Look at the pictures and talk about the families.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925" y="3860800"/>
            <a:ext cx="3097213" cy="2225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Lily’s family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Father: doctor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Mother: nurse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Grandfather: farm worker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203575" y="3500438"/>
            <a:ext cx="2951163" cy="2865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Jack’s family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Father: farm worker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Mother: teacher</a:t>
            </a:r>
          </a:p>
          <a:p>
            <a:pPr>
              <a:lnSpc>
                <a:spcPct val="13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Uncle: bus driver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227763" y="4149725"/>
            <a:ext cx="2879725" cy="17986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Li Ming’s family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Father: actor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Mother: manager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Aunt: nurse</a:t>
            </a:r>
          </a:p>
        </p:txBody>
      </p:sp>
      <p:pic>
        <p:nvPicPr>
          <p:cNvPr id="4105" name="Picture 9" descr="TKQE)8335S~3F5~VFE1AHA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268413"/>
            <a:ext cx="2376488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OGHNZ0U@3DOCF_FB$V}FK2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3575" y="1196975"/>
            <a:ext cx="2663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7" name="Picture 11" descr="HTBJVU@8Q%7$S7PR3}N533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72225" y="1196975"/>
            <a:ext cx="244792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71550" y="1132681"/>
            <a:ext cx="6912818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4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Write sentences about them.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042988" y="2564904"/>
            <a:ext cx="7488237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This is Lily’s family. Her father is a doctor and her mother is a nurse. Her grandfather is a farm worker.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2411413" y="476250"/>
            <a:ext cx="3097212" cy="5048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名词所有格的用法</a:t>
            </a:r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23850" y="2565400"/>
            <a:ext cx="8424863" cy="3567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★ </a:t>
            </a:r>
            <a:r>
              <a:rPr lang="zh-CN" altLang="en-US" sz="3200" b="1" dirty="0">
                <a:latin typeface="Times New Roman" panose="02020603050405020304" pitchFamily="18" charset="0"/>
              </a:rPr>
              <a:t>构成</a:t>
            </a:r>
            <a:r>
              <a:rPr lang="en-US" altLang="zh-CN" sz="3200" b="1" dirty="0">
                <a:latin typeface="Times New Roman" panose="02020603050405020304" pitchFamily="18" charset="0"/>
              </a:rPr>
              <a:t>: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①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在单数名词的末尾加’</a:t>
            </a:r>
            <a:r>
              <a:rPr lang="en-US" altLang="zh-CN" sz="3200" b="1" dirty="0">
                <a:latin typeface="Times New Roman" panose="02020603050405020304" pitchFamily="18" charset="0"/>
              </a:rPr>
              <a:t>s</a:t>
            </a:r>
            <a:r>
              <a:rPr lang="zh-CN" altLang="en-US" sz="3200" b="1" dirty="0">
                <a:latin typeface="Times New Roman" panose="02020603050405020304" pitchFamily="18" charset="0"/>
              </a:rPr>
              <a:t>构成名词的所有格</a:t>
            </a:r>
            <a:r>
              <a:rPr lang="en-US" altLang="zh-CN" sz="3200" b="1" dirty="0">
                <a:latin typeface="Times New Roman" panose="02020603050405020304" pitchFamily="18" charset="0"/>
              </a:rPr>
              <a:t>,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表示   “</a:t>
            </a:r>
            <a:r>
              <a:rPr lang="en-US" altLang="zh-CN" sz="32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3200" b="1" dirty="0">
                <a:latin typeface="Times New Roman" panose="02020603050405020304" pitchFamily="18" charset="0"/>
              </a:rPr>
              <a:t>的”。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Tony’s mother  </a:t>
            </a:r>
            <a:r>
              <a:rPr lang="zh-CN" altLang="en-US" sz="3200" b="1" dirty="0">
                <a:latin typeface="Times New Roman" panose="02020603050405020304" pitchFamily="18" charset="0"/>
              </a:rPr>
              <a:t>托尼的妈妈 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Tom’s pen  </a:t>
            </a:r>
            <a:r>
              <a:rPr lang="zh-CN" altLang="en-US" sz="3200" b="1" dirty="0">
                <a:latin typeface="Times New Roman" panose="02020603050405020304" pitchFamily="18" charset="0"/>
              </a:rPr>
              <a:t>汤姆的钢笔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②在以</a:t>
            </a:r>
            <a:r>
              <a:rPr lang="en-US" altLang="zh-CN" sz="3200" b="1" dirty="0">
                <a:latin typeface="Times New Roman" panose="02020603050405020304" pitchFamily="18" charset="0"/>
              </a:rPr>
              <a:t>-s </a:t>
            </a:r>
            <a:r>
              <a:rPr lang="zh-CN" altLang="en-US" sz="3200" b="1" dirty="0">
                <a:latin typeface="Times New Roman" panose="02020603050405020304" pitchFamily="18" charset="0"/>
              </a:rPr>
              <a:t>或</a:t>
            </a:r>
            <a:r>
              <a:rPr lang="en-US" altLang="zh-CN" sz="3200" b="1" dirty="0">
                <a:latin typeface="Times New Roman" panose="02020603050405020304" pitchFamily="18" charset="0"/>
              </a:rPr>
              <a:t>-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es</a:t>
            </a:r>
            <a:r>
              <a:rPr lang="zh-CN" altLang="en-US" sz="3200" b="1" dirty="0">
                <a:latin typeface="Times New Roman" panose="02020603050405020304" pitchFamily="18" charset="0"/>
              </a:rPr>
              <a:t>结尾的复数名词后只需加’。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 girls’ bags  </a:t>
            </a:r>
            <a:r>
              <a:rPr lang="zh-CN" altLang="en-US" sz="3200" b="1" dirty="0">
                <a:latin typeface="Times New Roman" panose="02020603050405020304" pitchFamily="18" charset="0"/>
              </a:rPr>
              <a:t>女孩们的书包	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360363" y="1374775"/>
            <a:ext cx="8099425" cy="1128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  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英语中的名词所有格表示一种所属关系</a:t>
            </a:r>
            <a:r>
              <a:rPr lang="en-US" altLang="zh-CN" sz="3200" b="1" dirty="0">
                <a:latin typeface="Times New Roman" panose="02020603050405020304" pitchFamily="18" charset="0"/>
              </a:rPr>
              <a:t>,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’s</a:t>
            </a:r>
            <a:r>
              <a:rPr lang="zh-CN" altLang="en-US" sz="3200" b="1" dirty="0">
                <a:latin typeface="Times New Roman" panose="02020603050405020304" pitchFamily="18" charset="0"/>
              </a:rPr>
              <a:t>所有格多用于有生命的名词。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27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427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427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23850" y="620713"/>
            <a:ext cx="85328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③</a:t>
            </a:r>
            <a:r>
              <a:rPr lang="zh-CN" altLang="en-US" sz="3200" b="1" dirty="0">
                <a:latin typeface="Times New Roman" panose="02020603050405020304" pitchFamily="18" charset="0"/>
              </a:rPr>
              <a:t>在不以</a:t>
            </a:r>
            <a:r>
              <a:rPr lang="en-US" altLang="zh-CN" sz="3200" b="1" dirty="0">
                <a:latin typeface="Times New Roman" panose="02020603050405020304" pitchFamily="18" charset="0"/>
              </a:rPr>
              <a:t>-s </a:t>
            </a:r>
            <a:r>
              <a:rPr lang="zh-CN" altLang="en-US" sz="3200" b="1" dirty="0">
                <a:latin typeface="Times New Roman" panose="02020603050405020304" pitchFamily="18" charset="0"/>
              </a:rPr>
              <a:t>或</a:t>
            </a:r>
            <a:r>
              <a:rPr lang="en-US" altLang="zh-CN" sz="3200" b="1" dirty="0">
                <a:latin typeface="Times New Roman" panose="02020603050405020304" pitchFamily="18" charset="0"/>
              </a:rPr>
              <a:t>-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es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结尾的复数名词后，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  加’</a:t>
            </a:r>
            <a:r>
              <a:rPr lang="en-US" altLang="zh-CN" sz="3200" b="1" dirty="0">
                <a:latin typeface="Times New Roman" panose="02020603050405020304" pitchFamily="18" charset="0"/>
              </a:rPr>
              <a:t>s</a:t>
            </a:r>
            <a:r>
              <a:rPr lang="zh-CN" altLang="en-US" sz="3200" b="1" dirty="0">
                <a:latin typeface="Times New Roman" panose="02020603050405020304" pitchFamily="18" charset="0"/>
              </a:rPr>
              <a:t>构成所有格。  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Women’s Day </a:t>
            </a:r>
            <a:r>
              <a:rPr lang="zh-CN" altLang="en-US" sz="3200" b="1" dirty="0">
                <a:latin typeface="Times New Roman" panose="02020603050405020304" pitchFamily="18" charset="0"/>
              </a:rPr>
              <a:t>妇女节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④如表示无生命物体的所有关系</a:t>
            </a:r>
            <a:r>
              <a:rPr lang="en-US" altLang="zh-CN" sz="3200" b="1" dirty="0">
                <a:latin typeface="Times New Roman" panose="02020603050405020304" pitchFamily="18" charset="0"/>
              </a:rPr>
              <a:t>,  </a:t>
            </a:r>
            <a:r>
              <a:rPr lang="zh-CN" altLang="en-US" sz="3200" b="1" dirty="0">
                <a:latin typeface="Times New Roman" panose="02020603050405020304" pitchFamily="18" charset="0"/>
              </a:rPr>
              <a:t>一般用</a:t>
            </a:r>
            <a:r>
              <a:rPr lang="en-US" altLang="zh-CN" sz="3200" b="1" dirty="0">
                <a:latin typeface="Times New Roman" panose="02020603050405020304" pitchFamily="18" charset="0"/>
              </a:rPr>
              <a:t>of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the door of the classroom </a:t>
            </a:r>
            <a:r>
              <a:rPr lang="zh-CN" altLang="en-US" sz="3200" b="1" dirty="0">
                <a:latin typeface="Times New Roman" panose="02020603050405020304" pitchFamily="18" charset="0"/>
              </a:rPr>
              <a:t>教室的门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⑤表示时间、距离的名词所有格与有生命的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名词所有格构成方法相同。</a:t>
            </a:r>
          </a:p>
          <a:p>
            <a:pPr>
              <a:lnSpc>
                <a:spcPct val="125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today’s class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今天的课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395288" y="620713"/>
            <a:ext cx="835183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★ </a:t>
            </a:r>
            <a:r>
              <a:rPr lang="zh-CN" altLang="en-US" sz="3200" b="1">
                <a:latin typeface="Times New Roman" panose="02020603050405020304" pitchFamily="18" charset="0"/>
              </a:rPr>
              <a:t>注意</a:t>
            </a:r>
            <a:r>
              <a:rPr lang="en-US" altLang="zh-CN" sz="3200" b="1">
                <a:latin typeface="Times New Roman" panose="02020603050405020304" pitchFamily="18" charset="0"/>
              </a:rPr>
              <a:t>: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①</a:t>
            </a:r>
            <a:r>
              <a:rPr lang="zh-CN" altLang="en-US" sz="3200" b="1">
                <a:latin typeface="Times New Roman" panose="02020603050405020304" pitchFamily="18" charset="0"/>
              </a:rPr>
              <a:t>可用名词所有格表示地点。</a:t>
            </a:r>
            <a:r>
              <a:rPr lang="en-US" altLang="zh-CN" sz="3200" b="1">
                <a:latin typeface="Times New Roman" panose="02020603050405020304" pitchFamily="18" charset="0"/>
              </a:rPr>
              <a:t>at my aunt’s </a:t>
            </a:r>
            <a:r>
              <a:rPr lang="zh-CN" altLang="en-US" sz="3200" b="1">
                <a:latin typeface="Times New Roman" panose="02020603050405020304" pitchFamily="18" charset="0"/>
              </a:rPr>
              <a:t>在我姑姑家，</a:t>
            </a:r>
            <a:r>
              <a:rPr lang="en-US" altLang="zh-CN" sz="3200" b="1">
                <a:latin typeface="Times New Roman" panose="02020603050405020304" pitchFamily="18" charset="0"/>
              </a:rPr>
              <a:t>at the doctor’s </a:t>
            </a:r>
            <a:r>
              <a:rPr lang="zh-CN" altLang="en-US" sz="3200" b="1">
                <a:latin typeface="Times New Roman" panose="02020603050405020304" pitchFamily="18" charset="0"/>
              </a:rPr>
              <a:t>在医生的诊所 </a:t>
            </a:r>
          </a:p>
          <a:p>
            <a:pPr>
              <a:lnSpc>
                <a:spcPct val="12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②如果并列名词各自所拥有某物，每个名词后都加’</a:t>
            </a:r>
            <a:r>
              <a:rPr lang="en-US" altLang="zh-CN" sz="3200" b="1">
                <a:latin typeface="Times New Roman" panose="02020603050405020304" pitchFamily="18" charset="0"/>
              </a:rPr>
              <a:t>s</a:t>
            </a:r>
            <a:r>
              <a:rPr lang="zh-CN" altLang="en-US" sz="3200" b="1">
                <a:latin typeface="Times New Roman" panose="02020603050405020304" pitchFamily="18" charset="0"/>
              </a:rPr>
              <a:t>；若表示两人共同拥有的物品，在最后一个名词后加’</a:t>
            </a:r>
            <a:r>
              <a:rPr lang="en-US" altLang="zh-CN" sz="3200" b="1">
                <a:latin typeface="Times New Roman" panose="02020603050405020304" pitchFamily="18" charset="0"/>
              </a:rPr>
              <a:t>s</a:t>
            </a:r>
            <a:r>
              <a:rPr lang="zh-CN" altLang="en-US" sz="3200" b="1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2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Linda’s and Jim’s mothers</a:t>
            </a:r>
            <a:r>
              <a:rPr lang="zh-CN" altLang="en-US" sz="3200" b="1">
                <a:latin typeface="Times New Roman" panose="02020603050405020304" pitchFamily="18" charset="0"/>
              </a:rPr>
              <a:t>琳达和吉姆的妈妈</a:t>
            </a:r>
            <a:r>
              <a:rPr lang="en-US" altLang="zh-CN" sz="3200" b="1">
                <a:latin typeface="Times New Roman" panose="02020603050405020304" pitchFamily="18" charset="0"/>
              </a:rPr>
              <a:t>Lucy and Lily’s room </a:t>
            </a:r>
            <a:r>
              <a:rPr lang="zh-CN" altLang="en-US" sz="3200" b="1">
                <a:latin typeface="Times New Roman" panose="02020603050405020304" pitchFamily="18" charset="0"/>
              </a:rPr>
              <a:t>露西和莉莉的房间</a:t>
            </a:r>
            <a:r>
              <a:rPr lang="zh-CN" altLang="en-US" sz="3600" b="1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8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8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755650" y="1444625"/>
            <a:ext cx="69119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通常我们谈论离自己近的 人或物时用</a:t>
            </a:r>
            <a:r>
              <a:rPr lang="en-US" altLang="zh-CN" sz="3200" b="1" dirty="0">
                <a:latin typeface="Times New Roman" panose="02020603050405020304" pitchFamily="18" charset="0"/>
              </a:rPr>
              <a:t>this/these, </a:t>
            </a:r>
            <a:r>
              <a:rPr lang="zh-CN" altLang="en-US" sz="3200" b="1" dirty="0">
                <a:latin typeface="Times New Roman" panose="02020603050405020304" pitchFamily="18" charset="0"/>
              </a:rPr>
              <a:t>离自己远的人或物时用</a:t>
            </a:r>
            <a:r>
              <a:rPr lang="en-US" altLang="zh-CN" sz="3200" b="1" dirty="0">
                <a:latin typeface="Times New Roman" panose="02020603050405020304" pitchFamily="18" charset="0"/>
              </a:rPr>
              <a:t>that/those</a:t>
            </a:r>
            <a:r>
              <a:rPr lang="zh-CN" altLang="en-US" sz="3200" b="1" dirty="0">
                <a:latin typeface="Times New Roman" panose="02020603050405020304" pitchFamily="18" charset="0"/>
              </a:rPr>
              <a:t>。如：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827088" y="3141663"/>
            <a:ext cx="7559675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I like these books, but I don’t like those books.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This girl is Mary.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That boy is in Class 5.</a:t>
            </a:r>
          </a:p>
        </p:txBody>
      </p:sp>
      <p:sp>
        <p:nvSpPr>
          <p:cNvPr id="59396" name="WordArt 4"/>
          <p:cNvSpPr>
            <a:spLocks noChangeArrowheads="1" noChangeShapeType="1" noTextEdit="1"/>
          </p:cNvSpPr>
          <p:nvPr/>
        </p:nvSpPr>
        <p:spPr bwMode="auto">
          <a:xfrm>
            <a:off x="1619250" y="549275"/>
            <a:ext cx="5295900" cy="4667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200" b="1" kern="10" dirty="0">
                <a:ln w="12700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this, these, that, those</a:t>
            </a:r>
            <a:r>
              <a:rPr lang="zh-CN" altLang="en-US" sz="3200" b="1" kern="10" dirty="0">
                <a:ln w="12700">
                  <a:solidFill>
                    <a:srgbClr val="0000FF"/>
                  </a:solidFill>
                  <a:round/>
                </a:ln>
                <a:solidFill>
                  <a:srgbClr val="0000FF"/>
                </a:solidFill>
                <a:latin typeface="Arial" panose="020B0604020202020204"/>
                <a:cs typeface="Arial" panose="020B0604020202020204"/>
              </a:rPr>
              <a:t>的用法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ext Box 2"/>
          <p:cNvSpPr txBox="1">
            <a:spLocks noChangeArrowheads="1"/>
          </p:cNvSpPr>
          <p:nvPr/>
        </p:nvSpPr>
        <p:spPr bwMode="auto">
          <a:xfrm>
            <a:off x="684213" y="766763"/>
            <a:ext cx="7705725" cy="2043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在英语中，</a:t>
            </a:r>
            <a:r>
              <a:rPr lang="en-US" altLang="zh-CN" sz="3200" b="1" dirty="0">
                <a:latin typeface="Times New Roman" panose="02020603050405020304" pitchFamily="18" charset="0"/>
              </a:rPr>
              <a:t>this, these, that, those</a:t>
            </a:r>
            <a:r>
              <a:rPr lang="zh-CN" altLang="en-US" sz="3200" b="1" dirty="0">
                <a:latin typeface="Times New Roman" panose="02020603050405020304" pitchFamily="18" charset="0"/>
              </a:rPr>
              <a:t>这四个词称为“指示代词”，用来指示或标识人或事物。其中，</a:t>
            </a:r>
            <a:r>
              <a:rPr lang="en-US" altLang="zh-CN" sz="3200" b="1" dirty="0">
                <a:latin typeface="Times New Roman" panose="02020603050405020304" pitchFamily="18" charset="0"/>
              </a:rPr>
              <a:t>this </a:t>
            </a:r>
            <a:r>
              <a:rPr lang="zh-CN" altLang="en-US" sz="3200" b="1" dirty="0">
                <a:latin typeface="Times New Roman" panose="02020603050405020304" pitchFamily="18" charset="0"/>
              </a:rPr>
              <a:t>和 </a:t>
            </a:r>
            <a:r>
              <a:rPr lang="en-US" altLang="zh-CN" sz="3200" b="1" dirty="0">
                <a:latin typeface="Times New Roman" panose="02020603050405020304" pitchFamily="18" charset="0"/>
              </a:rPr>
              <a:t>that </a:t>
            </a:r>
            <a:r>
              <a:rPr lang="zh-CN" altLang="en-US" sz="3200" b="1" dirty="0">
                <a:latin typeface="Times New Roman" panose="02020603050405020304" pitchFamily="18" charset="0"/>
              </a:rPr>
              <a:t>为单数指示代词，</a:t>
            </a:r>
            <a:r>
              <a:rPr lang="en-US" altLang="zh-CN" sz="3200" b="1" dirty="0">
                <a:latin typeface="Times New Roman" panose="02020603050405020304" pitchFamily="18" charset="0"/>
              </a:rPr>
              <a:t>these </a:t>
            </a:r>
            <a:r>
              <a:rPr lang="zh-CN" altLang="en-US" sz="3200" b="1" dirty="0">
                <a:latin typeface="Times New Roman" panose="02020603050405020304" pitchFamily="18" charset="0"/>
              </a:rPr>
              <a:t>和 </a:t>
            </a:r>
            <a:r>
              <a:rPr lang="en-US" altLang="zh-CN" sz="3200" b="1" dirty="0">
                <a:latin typeface="Times New Roman" panose="02020603050405020304" pitchFamily="18" charset="0"/>
              </a:rPr>
              <a:t>those </a:t>
            </a:r>
            <a:r>
              <a:rPr lang="zh-CN" altLang="en-US" sz="3200" b="1" dirty="0">
                <a:latin typeface="Times New Roman" panose="02020603050405020304" pitchFamily="18" charset="0"/>
              </a:rPr>
              <a:t>为复数指示代词。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684213" y="2924175"/>
            <a:ext cx="7200900" cy="301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This is my mother.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That’s my dad.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These are my parents.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Those are Paul’s son and daughter.</a:t>
            </a:r>
          </a:p>
          <a:p>
            <a:pPr>
              <a:spcBef>
                <a:spcPct val="2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They are my brother and sister, too.</a:t>
            </a:r>
          </a:p>
        </p:txBody>
      </p:sp>
      <p:pic>
        <p:nvPicPr>
          <p:cNvPr id="60420" name="Picture 4" descr="u=2967592456,3278267453&amp;fm=52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5963" y="2852738"/>
            <a:ext cx="2376487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395288" y="620713"/>
            <a:ext cx="8353425" cy="112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这些指示代词作主语构成一般疑问句时，答句所使用的主语变化，请观察以下句子</a:t>
            </a:r>
            <a:r>
              <a:rPr lang="en-US" altLang="zh-CN" sz="36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95288" y="1844675"/>
            <a:ext cx="7777162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    Is this your bike?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Are these your grandparents?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468313" y="3068638"/>
            <a:ext cx="82073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由此可以看出，当指示代词所指的事物已确定时，后面的指示代词指人时用</a:t>
            </a:r>
            <a:r>
              <a:rPr lang="en-US" altLang="zh-CN" sz="3200" b="1" dirty="0">
                <a:latin typeface="Times New Roman" panose="02020603050405020304" pitchFamily="18" charset="0"/>
              </a:rPr>
              <a:t>he, she</a:t>
            </a:r>
            <a:r>
              <a:rPr lang="zh-CN" altLang="en-US" sz="3200" b="1" dirty="0">
                <a:latin typeface="Times New Roman" panose="02020603050405020304" pitchFamily="18" charset="0"/>
              </a:rPr>
              <a:t>和</a:t>
            </a:r>
            <a:r>
              <a:rPr lang="en-US" altLang="zh-CN" sz="3200" b="1" dirty="0">
                <a:latin typeface="Times New Roman" panose="02020603050405020304" pitchFamily="18" charset="0"/>
              </a:rPr>
              <a:t>they</a:t>
            </a:r>
            <a:r>
              <a:rPr lang="zh-CN" altLang="en-US" sz="3200" b="1" dirty="0">
                <a:latin typeface="Times New Roman" panose="02020603050405020304" pitchFamily="18" charset="0"/>
              </a:rPr>
              <a:t>来代替，指物时用</a:t>
            </a:r>
            <a:r>
              <a:rPr lang="en-US" altLang="zh-CN" sz="3200" b="1" dirty="0">
                <a:latin typeface="Times New Roman" panose="02020603050405020304" pitchFamily="18" charset="0"/>
              </a:rPr>
              <a:t>it</a:t>
            </a:r>
            <a:r>
              <a:rPr lang="zh-CN" altLang="en-US" sz="3200" b="1" dirty="0">
                <a:latin typeface="Times New Roman" panose="02020603050405020304" pitchFamily="18" charset="0"/>
              </a:rPr>
              <a:t>和</a:t>
            </a:r>
            <a:r>
              <a:rPr lang="en-US" altLang="zh-CN" sz="3200" b="1" dirty="0">
                <a:latin typeface="Times New Roman" panose="02020603050405020304" pitchFamily="18" charset="0"/>
              </a:rPr>
              <a:t>they</a:t>
            </a:r>
            <a:r>
              <a:rPr lang="zh-CN" altLang="en-US" sz="3200" b="1" dirty="0">
                <a:latin typeface="Times New Roman" panose="02020603050405020304" pitchFamily="18" charset="0"/>
              </a:rPr>
              <a:t>来代替。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95288" y="4724400"/>
            <a:ext cx="8316912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    —Is that a bird or a plane? —It’s a plane.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    —Is this your friend Tony? —Yes, he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14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468313" y="260350"/>
            <a:ext cx="72723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Look at the picture and complete the sentences with this, that, these or those.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 are my sons, Tom and Alex.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 _______ is our dog.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FontTx/>
              <a:buAutoNum type="arabicPeriod" startAt="2"/>
            </a:pPr>
            <a:r>
              <a:rPr lang="en-US" altLang="zh-CN" sz="3200" b="1" dirty="0">
                <a:latin typeface="Times New Roman" panose="02020603050405020304" pitchFamily="18" charset="0"/>
              </a:rPr>
              <a:t>_______ is my uncle.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 He’s a bus driver.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3.--Is ____ man a doctor?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-- Yes, he is.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4.-- Are _____girls students?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  -- Yes, they are.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1166813" y="1477963"/>
            <a:ext cx="1200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These</a:t>
            </a:r>
          </a:p>
        </p:txBody>
      </p:sp>
      <p:sp>
        <p:nvSpPr>
          <p:cNvPr id="62470" name="Text Box 6"/>
          <p:cNvSpPr txBox="1">
            <a:spLocks noChangeArrowheads="1"/>
          </p:cNvSpPr>
          <p:nvPr/>
        </p:nvSpPr>
        <p:spPr bwMode="auto">
          <a:xfrm>
            <a:off x="1258888" y="2039938"/>
            <a:ext cx="952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This</a:t>
            </a:r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1258888" y="2687638"/>
            <a:ext cx="1019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</a:t>
            </a:r>
          </a:p>
        </p:txBody>
      </p:sp>
      <p:sp>
        <p:nvSpPr>
          <p:cNvPr id="62472" name="Text Box 8"/>
          <p:cNvSpPr txBox="1">
            <a:spLocks noChangeArrowheads="1"/>
          </p:cNvSpPr>
          <p:nvPr/>
        </p:nvSpPr>
        <p:spPr bwMode="auto">
          <a:xfrm>
            <a:off x="1476375" y="3711575"/>
            <a:ext cx="8842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that</a:t>
            </a:r>
          </a:p>
        </p:txBody>
      </p:sp>
      <p:sp>
        <p:nvSpPr>
          <p:cNvPr id="62473" name="Text Box 9"/>
          <p:cNvSpPr txBox="1">
            <a:spLocks noChangeArrowheads="1"/>
          </p:cNvSpPr>
          <p:nvPr/>
        </p:nvSpPr>
        <p:spPr bwMode="auto">
          <a:xfrm>
            <a:off x="1908175" y="4719638"/>
            <a:ext cx="10874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those</a:t>
            </a:r>
          </a:p>
        </p:txBody>
      </p:sp>
      <p:pic>
        <p:nvPicPr>
          <p:cNvPr id="62474" name="Picture 10" descr="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2492375"/>
            <a:ext cx="2771775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2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/>
      <p:bldP spid="62470" grpId="0"/>
      <p:bldP spid="62471" grpId="0"/>
      <p:bldP spid="62472" grpId="0"/>
      <p:bldP spid="6247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39750" y="404813"/>
            <a:ext cx="3027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Write sentences.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539750" y="1196975"/>
            <a:ext cx="7554913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His father is a hotel manager. (Tony)</a:t>
            </a:r>
          </a:p>
          <a:p>
            <a:endParaRPr lang="en-US" altLang="zh-CN" sz="3200" b="1" dirty="0">
              <a:latin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Her parents are teachers. (Sarah)</a:t>
            </a:r>
          </a:p>
          <a:p>
            <a:endParaRPr lang="en-US" altLang="zh-CN" sz="3200" b="1" dirty="0">
              <a:latin typeface="Times New Roman" panose="02020603050405020304" pitchFamily="18" charset="0"/>
            </a:endParaRPr>
          </a:p>
          <a:p>
            <a:endParaRPr lang="en-US" altLang="zh-CN" sz="3200" b="1" dirty="0"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His parents are shop workers. (Wang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Hui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539750" y="1916113"/>
            <a:ext cx="591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Tony’s father is a hotel manager.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611188" y="3429000"/>
            <a:ext cx="53419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Sarah’s parents are teachers. </a:t>
            </a:r>
          </a:p>
        </p:txBody>
      </p:sp>
      <p:sp>
        <p:nvSpPr>
          <p:cNvPr id="6155" name="Rectangle 11"/>
          <p:cNvSpPr>
            <a:spLocks noChangeArrowheads="1"/>
          </p:cNvSpPr>
          <p:nvPr/>
        </p:nvSpPr>
        <p:spPr bwMode="auto">
          <a:xfrm>
            <a:off x="611188" y="4941888"/>
            <a:ext cx="6991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Wang Hui’s parents are shop workers.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3" grpId="0"/>
      <p:bldP spid="61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755650" y="981075"/>
            <a:ext cx="33115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Family photo</a:t>
            </a:r>
          </a:p>
        </p:txBody>
      </p:sp>
      <p:pic>
        <p:nvPicPr>
          <p:cNvPr id="31747" name="Picture 3" descr="20080601_b66f225738557fa40f99V61sgZwRPUz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700213"/>
            <a:ext cx="5976937" cy="43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55650" y="1052513"/>
            <a:ext cx="68580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His mother is a nurse. (Daming)</a:t>
            </a:r>
          </a:p>
          <a:p>
            <a:endParaRPr lang="en-US" altLang="zh-CN" sz="3200" b="1">
              <a:latin typeface="Times New Roman" panose="02020603050405020304" pitchFamily="18" charset="0"/>
            </a:endParaRPr>
          </a:p>
          <a:p>
            <a:endParaRPr lang="en-US" altLang="zh-CN" sz="3200" b="1">
              <a:latin typeface="Times New Roman" panose="02020603050405020304" pitchFamily="18" charset="0"/>
            </a:endParaRPr>
          </a:p>
          <a:p>
            <a:endParaRPr lang="en-US" altLang="zh-CN" sz="3200" b="1">
              <a:latin typeface="Times New Roman" panose="02020603050405020304" pitchFamily="18" charset="0"/>
            </a:endParaRPr>
          </a:p>
          <a:p>
            <a:r>
              <a:rPr lang="en-US" altLang="zh-CN" sz="3200" b="1">
                <a:latin typeface="Times New Roman" panose="02020603050405020304" pitchFamily="18" charset="0"/>
              </a:rPr>
              <a:t>Her father is a bus driver. (Lingling)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900113" y="1989138"/>
            <a:ext cx="51736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Daming’s mother is a nurse. 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900113" y="4076700"/>
            <a:ext cx="5884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Lingling’s father is a bus driver.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468313" y="404813"/>
            <a:ext cx="8372475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Match the words in Column A with the words in Column B.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403350" y="1844675"/>
            <a:ext cx="1439863" cy="4578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it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she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they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we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219700" y="1844675"/>
            <a:ext cx="1439863" cy="45783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her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his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its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my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your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their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our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1908175" y="2852738"/>
            <a:ext cx="3455988" cy="5048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1619250" y="3284538"/>
            <a:ext cx="3816350" cy="12239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692275" y="3933825"/>
            <a:ext cx="3671888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 flipV="1">
            <a:off x="1979613" y="2852738"/>
            <a:ext cx="3384550" cy="158432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2124075" y="5013325"/>
            <a:ext cx="3384550" cy="647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1908175" y="5589588"/>
            <a:ext cx="3455988" cy="5762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V="1">
            <a:off x="2051050" y="5013325"/>
            <a:ext cx="3313113" cy="12239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nimBg="1"/>
      <p:bldP spid="8200" grpId="0" animBg="1"/>
      <p:bldP spid="8201" grpId="0" animBg="1"/>
      <p:bldP spid="8202" grpId="0" animBg="1"/>
      <p:bldP spid="8203" grpId="0" animBg="1"/>
      <p:bldP spid="8204" grpId="0" animBg="1"/>
      <p:bldP spid="820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11188" y="476250"/>
            <a:ext cx="3295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Look and learn.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539750" y="1341438"/>
            <a:ext cx="8137525" cy="4872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am a teacher. My students know </a:t>
            </a:r>
            <a:r>
              <a:rPr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me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well.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You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are students. The teachers chat with </a:t>
            </a:r>
            <a:r>
              <a:rPr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you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She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is a girl. All the students like </a:t>
            </a:r>
            <a:r>
              <a:rPr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her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is a boy. A lot of boys play with </a:t>
            </a:r>
            <a:r>
              <a:rPr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him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They 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are lovely kids. We all like </a:t>
            </a:r>
            <a:r>
              <a:rPr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them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We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are friends. Let </a:t>
            </a:r>
            <a:r>
              <a:rPr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us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help each other.</a:t>
            </a:r>
          </a:p>
          <a:p>
            <a:pPr>
              <a:lnSpc>
                <a:spcPct val="14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is big and nice. We like </a:t>
            </a:r>
            <a:r>
              <a:rPr lang="en-US" altLang="zh-CN" sz="32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very much.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1116013" y="1557338"/>
            <a:ext cx="62642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I   you   she   he   they   we   it</a:t>
            </a:r>
          </a:p>
        </p:txBody>
      </p:sp>
      <p:sp>
        <p:nvSpPr>
          <p:cNvPr id="10249" name="AutoShape 9"/>
          <p:cNvSpPr/>
          <p:nvPr/>
        </p:nvSpPr>
        <p:spPr bwMode="auto">
          <a:xfrm rot="5400000">
            <a:off x="3707607" y="-243681"/>
            <a:ext cx="863600" cy="6192837"/>
          </a:xfrm>
          <a:prstGeom prst="rightBrace">
            <a:avLst>
              <a:gd name="adj1" fmla="val 59758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1979613" y="3716338"/>
            <a:ext cx="62642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personal pronouns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（人称代词）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266950" y="4437063"/>
            <a:ext cx="5761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subject form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（主格）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10250" grpId="0"/>
      <p:bldP spid="1025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71550" y="1700213"/>
            <a:ext cx="7092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me   you   her   him   them   us   it</a:t>
            </a:r>
          </a:p>
        </p:txBody>
      </p:sp>
      <p:sp>
        <p:nvSpPr>
          <p:cNvPr id="11273" name="AutoShape 9"/>
          <p:cNvSpPr/>
          <p:nvPr/>
        </p:nvSpPr>
        <p:spPr bwMode="auto">
          <a:xfrm rot="5400000">
            <a:off x="3887788" y="-279400"/>
            <a:ext cx="936625" cy="6480175"/>
          </a:xfrm>
          <a:prstGeom prst="rightBrace">
            <a:avLst>
              <a:gd name="adj1" fmla="val 57655"/>
              <a:gd name="adj2" fmla="val 50000"/>
            </a:avLst>
          </a:prstGeom>
          <a:noFill/>
          <a:ln w="25400">
            <a:solidFill>
              <a:srgbClr val="00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403350" y="3644900"/>
            <a:ext cx="72009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personal pronouns 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（人称代词）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1619250" y="4652963"/>
            <a:ext cx="5761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00"/>
                </a:solidFill>
                <a:latin typeface="Times New Roman" panose="02020603050405020304" pitchFamily="18" charset="0"/>
              </a:rPr>
              <a:t>object form</a:t>
            </a: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</a:rPr>
              <a:t>（宾格）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3" grpId="0" animBg="1"/>
      <p:bldP spid="11274" grpId="0"/>
      <p:bldP spid="1127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341" name="Group 53"/>
          <p:cNvGraphicFramePr>
            <a:graphicFrameLocks noGrp="1"/>
          </p:cNvGraphicFramePr>
          <p:nvPr/>
        </p:nvGraphicFramePr>
        <p:xfrm>
          <a:off x="179388" y="620713"/>
          <a:ext cx="8713787" cy="5404996"/>
        </p:xfrm>
        <a:graphic>
          <a:graphicData uri="http://schemas.openxmlformats.org/drawingml/2006/table">
            <a:tbl>
              <a:tblPr/>
              <a:tblGrid>
                <a:gridCol w="1741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1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446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41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175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人称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单数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复数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72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宾格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主格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宾格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第一人称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第二人称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2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第三人称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376" name="Text Box 88"/>
          <p:cNvSpPr txBox="1">
            <a:spLocks noChangeArrowheads="1"/>
          </p:cNvSpPr>
          <p:nvPr/>
        </p:nvSpPr>
        <p:spPr bwMode="auto">
          <a:xfrm>
            <a:off x="2484438" y="2446338"/>
            <a:ext cx="1079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I </a:t>
            </a:r>
          </a:p>
        </p:txBody>
      </p:sp>
      <p:sp>
        <p:nvSpPr>
          <p:cNvPr id="12377" name="Text Box 89"/>
          <p:cNvSpPr txBox="1">
            <a:spLocks noChangeArrowheads="1"/>
          </p:cNvSpPr>
          <p:nvPr/>
        </p:nvSpPr>
        <p:spPr bwMode="auto">
          <a:xfrm>
            <a:off x="4211638" y="2374900"/>
            <a:ext cx="792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me</a:t>
            </a:r>
          </a:p>
        </p:txBody>
      </p:sp>
      <p:sp>
        <p:nvSpPr>
          <p:cNvPr id="12378" name="Text Box 90"/>
          <p:cNvSpPr txBox="1">
            <a:spLocks noChangeArrowheads="1"/>
          </p:cNvSpPr>
          <p:nvPr/>
        </p:nvSpPr>
        <p:spPr bwMode="auto">
          <a:xfrm>
            <a:off x="5795963" y="2374900"/>
            <a:ext cx="935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we</a:t>
            </a:r>
          </a:p>
        </p:txBody>
      </p:sp>
      <p:sp>
        <p:nvSpPr>
          <p:cNvPr id="12379" name="Text Box 91"/>
          <p:cNvSpPr txBox="1">
            <a:spLocks noChangeArrowheads="1"/>
          </p:cNvSpPr>
          <p:nvPr/>
        </p:nvSpPr>
        <p:spPr bwMode="auto">
          <a:xfrm>
            <a:off x="7596188" y="2301875"/>
            <a:ext cx="792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us</a:t>
            </a:r>
          </a:p>
        </p:txBody>
      </p:sp>
      <p:sp>
        <p:nvSpPr>
          <p:cNvPr id="12380" name="Text Box 92"/>
          <p:cNvSpPr txBox="1">
            <a:spLocks noChangeArrowheads="1"/>
          </p:cNvSpPr>
          <p:nvPr/>
        </p:nvSpPr>
        <p:spPr bwMode="auto">
          <a:xfrm>
            <a:off x="2195513" y="3311525"/>
            <a:ext cx="1079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12381" name="Text Box 93"/>
          <p:cNvSpPr txBox="1">
            <a:spLocks noChangeArrowheads="1"/>
          </p:cNvSpPr>
          <p:nvPr/>
        </p:nvSpPr>
        <p:spPr bwMode="auto">
          <a:xfrm>
            <a:off x="4140200" y="3382963"/>
            <a:ext cx="12239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12382" name="Text Box 94"/>
          <p:cNvSpPr txBox="1">
            <a:spLocks noChangeArrowheads="1"/>
          </p:cNvSpPr>
          <p:nvPr/>
        </p:nvSpPr>
        <p:spPr bwMode="auto">
          <a:xfrm>
            <a:off x="5724525" y="3454400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12383" name="Text Box 95"/>
          <p:cNvSpPr txBox="1">
            <a:spLocks noChangeArrowheads="1"/>
          </p:cNvSpPr>
          <p:nvPr/>
        </p:nvSpPr>
        <p:spPr bwMode="auto">
          <a:xfrm>
            <a:off x="7524750" y="3454400"/>
            <a:ext cx="935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12384" name="Text Box 96"/>
          <p:cNvSpPr txBox="1">
            <a:spLocks noChangeArrowheads="1"/>
          </p:cNvSpPr>
          <p:nvPr/>
        </p:nvSpPr>
        <p:spPr bwMode="auto">
          <a:xfrm>
            <a:off x="2339975" y="4319588"/>
            <a:ext cx="863600" cy="175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he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she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it </a:t>
            </a:r>
          </a:p>
        </p:txBody>
      </p:sp>
      <p:sp>
        <p:nvSpPr>
          <p:cNvPr id="12385" name="Text Box 97"/>
          <p:cNvSpPr txBox="1">
            <a:spLocks noChangeArrowheads="1"/>
          </p:cNvSpPr>
          <p:nvPr/>
        </p:nvSpPr>
        <p:spPr bwMode="auto">
          <a:xfrm>
            <a:off x="4140200" y="4246563"/>
            <a:ext cx="935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him</a:t>
            </a:r>
          </a:p>
        </p:txBody>
      </p:sp>
      <p:sp>
        <p:nvSpPr>
          <p:cNvPr id="12386" name="Text Box 98"/>
          <p:cNvSpPr txBox="1">
            <a:spLocks noChangeArrowheads="1"/>
          </p:cNvSpPr>
          <p:nvPr/>
        </p:nvSpPr>
        <p:spPr bwMode="auto">
          <a:xfrm>
            <a:off x="4140200" y="4894263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her</a:t>
            </a:r>
          </a:p>
        </p:txBody>
      </p:sp>
      <p:sp>
        <p:nvSpPr>
          <p:cNvPr id="12387" name="Text Box 99"/>
          <p:cNvSpPr txBox="1">
            <a:spLocks noChangeArrowheads="1"/>
          </p:cNvSpPr>
          <p:nvPr/>
        </p:nvSpPr>
        <p:spPr bwMode="auto">
          <a:xfrm>
            <a:off x="4284663" y="5470525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it</a:t>
            </a:r>
          </a:p>
        </p:txBody>
      </p:sp>
      <p:sp>
        <p:nvSpPr>
          <p:cNvPr id="12388" name="Text Box 100"/>
          <p:cNvSpPr txBox="1">
            <a:spLocks noChangeArrowheads="1"/>
          </p:cNvSpPr>
          <p:nvPr/>
        </p:nvSpPr>
        <p:spPr bwMode="auto">
          <a:xfrm>
            <a:off x="5724525" y="4606925"/>
            <a:ext cx="1152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8000"/>
                </a:solidFill>
                <a:latin typeface="Times New Roman" panose="02020603050405020304" pitchFamily="18" charset="0"/>
              </a:rPr>
              <a:t>they</a:t>
            </a:r>
          </a:p>
        </p:txBody>
      </p:sp>
      <p:sp>
        <p:nvSpPr>
          <p:cNvPr id="12389" name="Text Box 101"/>
          <p:cNvSpPr txBox="1">
            <a:spLocks noChangeArrowheads="1"/>
          </p:cNvSpPr>
          <p:nvPr/>
        </p:nvSpPr>
        <p:spPr bwMode="auto">
          <a:xfrm>
            <a:off x="7451725" y="4535488"/>
            <a:ext cx="1295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CC"/>
                </a:solidFill>
                <a:latin typeface="Times New Roman" panose="02020603050405020304" pitchFamily="18" charset="0"/>
              </a:rPr>
              <a:t>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7" grpId="0"/>
      <p:bldP spid="12379" grpId="0"/>
      <p:bldP spid="12381" grpId="0"/>
      <p:bldP spid="12383" grpId="0"/>
      <p:bldP spid="12385" grpId="0"/>
      <p:bldP spid="12386" grpId="0"/>
      <p:bldP spid="1238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21" name="Picture 9" descr="www%5Csub%5Cpic%5C233_teacher%20and%20students%20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565400"/>
            <a:ext cx="4464050" cy="3348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258888" y="476250"/>
            <a:ext cx="28194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C0504D"/>
                </a:solidFill>
                <a:latin typeface="Times New Roman" panose="02020603050405020304" pitchFamily="18" charset="0"/>
              </a:rPr>
              <a:t> Practice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4176713" y="1557338"/>
            <a:ext cx="4967287" cy="2520950"/>
          </a:xfrm>
          <a:prstGeom prst="cloudCallout">
            <a:avLst>
              <a:gd name="adj1" fmla="val -77292"/>
              <a:gd name="adj2" fmla="val 74935"/>
            </a:avLst>
          </a:prstGeom>
          <a:solidFill>
            <a:srgbClr val="4F81BD"/>
          </a:solidFill>
          <a:ln w="9525">
            <a:solidFill>
              <a:srgbClr val="00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4643438" y="2133600"/>
            <a:ext cx="40322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am a teacher. My students like ____.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307263" y="2636838"/>
            <a:ext cx="1158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800080"/>
                </a:solidFill>
                <a:latin typeface="Times New Roman" panose="02020603050405020304" pitchFamily="18" charset="0"/>
              </a:rPr>
              <a:t>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33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2" name="Picture 6" descr="teacher-students-classroo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997200"/>
            <a:ext cx="4321175" cy="32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3" name="AutoShape 7"/>
          <p:cNvSpPr>
            <a:spLocks noChangeArrowheads="1"/>
          </p:cNvSpPr>
          <p:nvPr/>
        </p:nvSpPr>
        <p:spPr bwMode="auto">
          <a:xfrm>
            <a:off x="3887788" y="692150"/>
            <a:ext cx="5256212" cy="2449513"/>
          </a:xfrm>
          <a:prstGeom prst="cloudCallout">
            <a:avLst>
              <a:gd name="adj1" fmla="val -70324"/>
              <a:gd name="adj2" fmla="val 149611"/>
            </a:avLst>
          </a:prstGeom>
          <a:solidFill>
            <a:srgbClr val="4F81BD"/>
          </a:solidFill>
          <a:ln w="9525">
            <a:solidFill>
              <a:srgbClr val="000000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4284663" y="1196975"/>
            <a:ext cx="45656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You</a:t>
            </a:r>
            <a:r>
              <a:rPr lang="en-US" altLang="zh-CN" sz="3600" b="1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are students. I teach _____ English.</a:t>
            </a: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5508625" y="1700213"/>
            <a:ext cx="137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800080"/>
                </a:solidFill>
                <a:latin typeface="Times New Roman" panose="02020603050405020304" pitchFamily="18" charset="0"/>
              </a:rPr>
              <a:t>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5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4284663" y="2852738"/>
            <a:ext cx="84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9900"/>
                </a:solidFill>
                <a:latin typeface="Times New Roman" panose="02020603050405020304" pitchFamily="18" charset="0"/>
              </a:rPr>
              <a:t>her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4140200" y="2276475"/>
            <a:ext cx="4321175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She</a:t>
            </a:r>
            <a:r>
              <a:rPr lang="en-US" altLang="zh-CN" sz="3600" b="1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is a girl. We call ____ Shirley.</a:t>
            </a:r>
          </a:p>
        </p:txBody>
      </p:sp>
      <p:pic>
        <p:nvPicPr>
          <p:cNvPr id="40967" name="Picture 7" descr="21042pcn-gossip38-jenny-taylor-momsen-gossip-girl-stacey-lapidus-headban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1188" y="1196975"/>
            <a:ext cx="3325812" cy="496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5" grpId="0" build="p" autoUpdateAnimBg="0"/>
      <p:bldP spid="40966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Text Box 5"/>
          <p:cNvSpPr txBox="1">
            <a:spLocks noChangeArrowheads="1"/>
          </p:cNvSpPr>
          <p:nvPr/>
        </p:nvSpPr>
        <p:spPr bwMode="auto">
          <a:xfrm>
            <a:off x="304800" y="2133600"/>
            <a:ext cx="4627563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3600" b="1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is a boy. All the boys like ____ because he is good at football.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2124075" y="2708275"/>
            <a:ext cx="10318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9900"/>
                </a:solidFill>
                <a:latin typeface="Times New Roman" panose="02020603050405020304" pitchFamily="18" charset="0"/>
              </a:rPr>
              <a:t>him</a:t>
            </a:r>
          </a:p>
        </p:txBody>
      </p:sp>
      <p:pic>
        <p:nvPicPr>
          <p:cNvPr id="41991" name="Picture 7" descr="freekick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8263" y="1052513"/>
            <a:ext cx="3370262" cy="5040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utoUpdateAnimBg="0"/>
      <p:bldP spid="4199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>
            <a:off x="4932363" y="1196975"/>
            <a:ext cx="3743325" cy="1584325"/>
          </a:xfrm>
          <a:prstGeom prst="wedgeRectCallout">
            <a:avLst>
              <a:gd name="adj1" fmla="val -69083"/>
              <a:gd name="adj2" fmla="val 36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Hi! I’m </a:t>
            </a:r>
          </a:p>
          <a:p>
            <a:pPr algn="ctr">
              <a:lnSpc>
                <a:spcPct val="120000"/>
              </a:lnSpc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Liu Xing.</a:t>
            </a:r>
          </a:p>
        </p:txBody>
      </p:sp>
      <p:pic>
        <p:nvPicPr>
          <p:cNvPr id="32771" name="Picture 3" descr="66acb45120a4e23a377abef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2565400"/>
            <a:ext cx="3816350" cy="305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755650" y="1052513"/>
            <a:ext cx="7696200" cy="173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3600" b="1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are partners. Our English teacher likes to ask _____ to read the dialogues.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4637088" y="1644650"/>
            <a:ext cx="1676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9900"/>
                </a:solidFill>
                <a:latin typeface="Times New Roman" panose="02020603050405020304" pitchFamily="18" charset="0"/>
              </a:rPr>
              <a:t>them</a:t>
            </a:r>
          </a:p>
        </p:txBody>
      </p:sp>
      <p:pic>
        <p:nvPicPr>
          <p:cNvPr id="43015" name="Picture 7" descr="teacher_stud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2708275"/>
            <a:ext cx="3671887" cy="3659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autoUpdateAnimBg="0"/>
      <p:bldP spid="43014" grpId="0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971550" y="4759325"/>
            <a:ext cx="72009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We</a:t>
            </a:r>
            <a:r>
              <a:rPr lang="en-US" altLang="zh-CN" sz="3600" b="1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are friends. Our classmates call ____ sisters. </a:t>
            </a: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1116013" y="526415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9900"/>
                </a:solidFill>
                <a:latin typeface="Times New Roman" panose="02020603050405020304" pitchFamily="18" charset="0"/>
              </a:rPr>
              <a:t>us</a:t>
            </a:r>
          </a:p>
        </p:txBody>
      </p:sp>
      <p:pic>
        <p:nvPicPr>
          <p:cNvPr id="44039" name="Picture 7" descr="imagesCAITUYE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1050" y="1052513"/>
            <a:ext cx="4075113" cy="326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utoUpdateAnimBg="0"/>
      <p:bldP spid="4403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971550" y="836613"/>
            <a:ext cx="78486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This is our classroom.</a:t>
            </a:r>
            <a:r>
              <a:rPr lang="en-US" altLang="zh-CN" sz="3600" b="1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It</a:t>
            </a:r>
            <a:r>
              <a:rPr lang="en-US" altLang="zh-CN" sz="3600" b="1">
                <a:solidFill>
                  <a:srgbClr val="C0504D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000000"/>
                </a:solidFill>
                <a:latin typeface="Times New Roman" panose="02020603050405020304" pitchFamily="18" charset="0"/>
              </a:rPr>
              <a:t>is big and nice. We like ___ very much.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700338" y="1412875"/>
            <a:ext cx="6207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>
                <a:solidFill>
                  <a:srgbClr val="009900"/>
                </a:solidFill>
                <a:latin typeface="Times New Roman" panose="02020603050405020304" pitchFamily="18" charset="0"/>
              </a:rPr>
              <a:t>it</a:t>
            </a:r>
          </a:p>
        </p:txBody>
      </p:sp>
      <p:pic>
        <p:nvPicPr>
          <p:cNvPr id="45063" name="Picture 7" descr="Classroom_blind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2276475"/>
            <a:ext cx="5832475" cy="406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 autoUpdateAnimBg="0"/>
      <p:bldP spid="45062" grpId="0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301038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Complete the passage with the words from the box.</a:t>
            </a:r>
          </a:p>
        </p:txBody>
      </p:sp>
      <p:sp>
        <p:nvSpPr>
          <p:cNvPr id="46083" name="Text Box 3"/>
          <p:cNvSpPr txBox="1">
            <a:spLocks noChangeArrowheads="1"/>
          </p:cNvSpPr>
          <p:nvPr/>
        </p:nvSpPr>
        <p:spPr bwMode="auto">
          <a:xfrm>
            <a:off x="900113" y="1557338"/>
            <a:ext cx="7137400" cy="5794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he   her   his   my    we   our    she    their</a:t>
            </a:r>
          </a:p>
        </p:txBody>
      </p:sp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215900" y="2420938"/>
            <a:ext cx="8748713" cy="399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    Hello! My name is Amy. These are _____ friends. ______ names are Jack, Lily and Mike. Jack is American. _______ father is a doctor. He is ______ family doctor. Lily isn’t American. _______ family is Chinese. Mike isn’t Chinese. _______ is English. Mike’s mother is a teacher. _______ is our English teacher. _______ are her students.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900113" y="3860800"/>
            <a:ext cx="79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our</a:t>
            </a:r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763713" y="2852738"/>
            <a:ext cx="11541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Their</a:t>
            </a:r>
          </a:p>
        </p:txBody>
      </p:sp>
      <p:sp>
        <p:nvSpPr>
          <p:cNvPr id="46093" name="Rectangle 13"/>
          <p:cNvSpPr>
            <a:spLocks noChangeArrowheads="1"/>
          </p:cNvSpPr>
          <p:nvPr/>
        </p:nvSpPr>
        <p:spPr bwMode="auto">
          <a:xfrm>
            <a:off x="3635375" y="3357563"/>
            <a:ext cx="7715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His</a:t>
            </a:r>
          </a:p>
        </p:txBody>
      </p:sp>
      <p:sp>
        <p:nvSpPr>
          <p:cNvPr id="46095" name="Rectangle 15"/>
          <p:cNvSpPr>
            <a:spLocks noChangeArrowheads="1"/>
          </p:cNvSpPr>
          <p:nvPr/>
        </p:nvSpPr>
        <p:spPr bwMode="auto">
          <a:xfrm>
            <a:off x="6948488" y="2420938"/>
            <a:ext cx="725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my</a:t>
            </a:r>
          </a:p>
        </p:txBody>
      </p:sp>
      <p:sp>
        <p:nvSpPr>
          <p:cNvPr id="46097" name="Rectangle 17"/>
          <p:cNvSpPr>
            <a:spLocks noChangeArrowheads="1"/>
          </p:cNvSpPr>
          <p:nvPr/>
        </p:nvSpPr>
        <p:spPr bwMode="auto">
          <a:xfrm>
            <a:off x="395288" y="4437063"/>
            <a:ext cx="8604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Her</a:t>
            </a:r>
          </a:p>
        </p:txBody>
      </p:sp>
      <p:sp>
        <p:nvSpPr>
          <p:cNvPr id="46099" name="Rectangle 19"/>
          <p:cNvSpPr>
            <a:spLocks noChangeArrowheads="1"/>
          </p:cNvSpPr>
          <p:nvPr/>
        </p:nvSpPr>
        <p:spPr bwMode="auto">
          <a:xfrm>
            <a:off x="468313" y="4868863"/>
            <a:ext cx="679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46101" name="Rectangle 21"/>
          <p:cNvSpPr>
            <a:spLocks noChangeArrowheads="1"/>
          </p:cNvSpPr>
          <p:nvPr/>
        </p:nvSpPr>
        <p:spPr bwMode="auto">
          <a:xfrm>
            <a:off x="468313" y="5373688"/>
            <a:ext cx="815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She</a:t>
            </a:r>
          </a:p>
        </p:txBody>
      </p:sp>
      <p:sp>
        <p:nvSpPr>
          <p:cNvPr id="46103" name="Rectangle 23"/>
          <p:cNvSpPr>
            <a:spLocks noChangeArrowheads="1"/>
          </p:cNvSpPr>
          <p:nvPr/>
        </p:nvSpPr>
        <p:spPr bwMode="auto">
          <a:xfrm>
            <a:off x="5940425" y="5373688"/>
            <a:ext cx="7699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7" grpId="0"/>
      <p:bldP spid="46091" grpId="0"/>
      <p:bldP spid="46093" grpId="0"/>
      <p:bldP spid="46095" grpId="0"/>
      <p:bldP spid="46097" grpId="0"/>
      <p:bldP spid="46099" grpId="0"/>
      <p:bldP spid="46101" grpId="0"/>
      <p:bldP spid="4610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2007032810094596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1997075"/>
            <a:ext cx="5688012" cy="486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619250" y="425450"/>
            <a:ext cx="5353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Writing about your family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611188" y="1341438"/>
            <a:ext cx="8013700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Draw your family tree. Work in pairs. Talk about each other’s family.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323850" y="1844675"/>
            <a:ext cx="8569325" cy="478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    I have a happy family. My family has five people: grandpa, grandma, father, mother, and me. My grandparents live in the countryside. They are healthy. My parents and I live in the city. My father is a worker. His work is hard. My mother is a high school's Chinese teacher. She takes bicycle to work at seven o'clock. In the afternoon, she doesn't go home. In the evening, she makes supper. The food is delicious. I am a student. I have Chinese, math and English every day. I have many friends. After class, I play with my friends. I love my family. 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3708400" y="1196975"/>
            <a:ext cx="1978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My family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395288" y="992188"/>
            <a:ext cx="2238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C0000"/>
                </a:solidFill>
                <a:latin typeface="Arial Black" panose="020B0A04020102020204" pitchFamily="34" charset="0"/>
              </a:rPr>
              <a:t>A sample</a:t>
            </a:r>
          </a:p>
        </p:txBody>
      </p:sp>
      <p:sp>
        <p:nvSpPr>
          <p:cNvPr id="48136" name="Rectangle 8"/>
          <p:cNvSpPr>
            <a:spLocks noChangeArrowheads="1"/>
          </p:cNvSpPr>
          <p:nvPr/>
        </p:nvSpPr>
        <p:spPr bwMode="auto">
          <a:xfrm>
            <a:off x="323850" y="260350"/>
            <a:ext cx="4778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CC0000"/>
                </a:solidFill>
                <a:latin typeface="Times New Roman" panose="02020603050405020304" pitchFamily="18" charset="0"/>
              </a:rPr>
              <a:t>Writing about your family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1" name="Text Box 2"/>
          <p:cNvSpPr txBox="1">
            <a:spLocks noChangeArrowheads="1"/>
          </p:cNvSpPr>
          <p:nvPr/>
        </p:nvSpPr>
        <p:spPr bwMode="auto">
          <a:xfrm>
            <a:off x="395288" y="1509713"/>
            <a:ext cx="8528050" cy="516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1.My job is a teacher. ____work in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Ninghai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Middle School.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2.My home is in </a:t>
            </a:r>
            <a:r>
              <a:rPr lang="en-US" altLang="zh-CN" sz="3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Ninghai</a:t>
            </a: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Road._____ live near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my school.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3.Sandy,_____should listen to me carefully.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4.Simon, do ____ know where Mr. Hu is?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5.Millie loves reading. _____is a member of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the Reading Club.</a:t>
            </a:r>
          </a:p>
        </p:txBody>
      </p:sp>
      <p:sp>
        <p:nvSpPr>
          <p:cNvPr id="15372" name="Text Box 3"/>
          <p:cNvSpPr txBox="1">
            <a:spLocks noChangeArrowheads="1"/>
          </p:cNvSpPr>
          <p:nvPr/>
        </p:nvSpPr>
        <p:spPr bwMode="auto">
          <a:xfrm>
            <a:off x="4284663" y="155575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5373" name="Text Box 4"/>
          <p:cNvSpPr txBox="1">
            <a:spLocks noChangeArrowheads="1"/>
          </p:cNvSpPr>
          <p:nvPr/>
        </p:nvSpPr>
        <p:spPr bwMode="auto">
          <a:xfrm>
            <a:off x="6084888" y="2924175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15374" name="Text Box 5"/>
          <p:cNvSpPr txBox="1">
            <a:spLocks noChangeArrowheads="1"/>
          </p:cNvSpPr>
          <p:nvPr/>
        </p:nvSpPr>
        <p:spPr bwMode="auto">
          <a:xfrm>
            <a:off x="2193925" y="3592513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zh-CN" sz="3200" b="1">
              <a:solidFill>
                <a:schemeClr val="hlink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75" name="Text Box 6"/>
          <p:cNvSpPr txBox="1">
            <a:spLocks noChangeArrowheads="1"/>
          </p:cNvSpPr>
          <p:nvPr/>
        </p:nvSpPr>
        <p:spPr bwMode="auto">
          <a:xfrm>
            <a:off x="2051050" y="4076700"/>
            <a:ext cx="990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15376" name="Text Box 7"/>
          <p:cNvSpPr txBox="1">
            <a:spLocks noChangeArrowheads="1"/>
          </p:cNvSpPr>
          <p:nvPr/>
        </p:nvSpPr>
        <p:spPr bwMode="auto">
          <a:xfrm>
            <a:off x="2627313" y="4724400"/>
            <a:ext cx="12509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15377" name="Text Box 8"/>
          <p:cNvSpPr txBox="1">
            <a:spLocks noChangeArrowheads="1"/>
          </p:cNvSpPr>
          <p:nvPr/>
        </p:nvSpPr>
        <p:spPr bwMode="auto">
          <a:xfrm>
            <a:off x="4356100" y="5372100"/>
            <a:ext cx="9302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She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3276600" y="0"/>
            <a:ext cx="2011363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Exercises</a:t>
            </a:r>
          </a:p>
        </p:txBody>
      </p:sp>
      <p:sp>
        <p:nvSpPr>
          <p:cNvPr id="15380" name="Text Box 20"/>
          <p:cNvSpPr txBox="1">
            <a:spLocks noChangeArrowheads="1"/>
          </p:cNvSpPr>
          <p:nvPr/>
        </p:nvSpPr>
        <p:spPr bwMode="auto">
          <a:xfrm>
            <a:off x="684213" y="836613"/>
            <a:ext cx="358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Fill in the blanks.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3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3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3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 autoUpdateAnimBg="0"/>
      <p:bldP spid="15372" grpId="0" build="p" autoUpdateAnimBg="0"/>
      <p:bldP spid="15373" grpId="0" build="p" autoUpdateAnimBg="0"/>
      <p:bldP spid="15375" grpId="0" build="p" autoUpdateAnimBg="0"/>
      <p:bldP spid="15376" grpId="0" build="p" autoUpdateAnimBg="0"/>
      <p:bldP spid="15377" grpId="0" build="p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Text Box 2"/>
          <p:cNvSpPr txBox="1">
            <a:spLocks noChangeArrowheads="1"/>
          </p:cNvSpPr>
          <p:nvPr/>
        </p:nvSpPr>
        <p:spPr bwMode="auto">
          <a:xfrm>
            <a:off x="250825" y="404813"/>
            <a:ext cx="8582025" cy="594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6.Simon loves playing football. _____often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plays football after school.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7.The cat is very lovely. ____ is climbing up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the tree.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8. “Simon and Millie, do ______work together?”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asks Miss Wang.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9.Daniel and Kitty go to school together.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_____ live near each other.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10.The children are playing basketball on the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playground. ______ are very happy.</a:t>
            </a:r>
          </a:p>
        </p:txBody>
      </p:sp>
      <p:sp>
        <p:nvSpPr>
          <p:cNvPr id="16395" name="Text Box 3"/>
          <p:cNvSpPr txBox="1">
            <a:spLocks noChangeArrowheads="1"/>
          </p:cNvSpPr>
          <p:nvPr/>
        </p:nvSpPr>
        <p:spPr bwMode="auto">
          <a:xfrm>
            <a:off x="5724525" y="404813"/>
            <a:ext cx="108267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He</a:t>
            </a:r>
          </a:p>
        </p:txBody>
      </p:sp>
      <p:sp>
        <p:nvSpPr>
          <p:cNvPr id="16396" name="Text Box 4"/>
          <p:cNvSpPr txBox="1">
            <a:spLocks noChangeArrowheads="1"/>
          </p:cNvSpPr>
          <p:nvPr/>
        </p:nvSpPr>
        <p:spPr bwMode="auto">
          <a:xfrm>
            <a:off x="4572000" y="1557338"/>
            <a:ext cx="477838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It</a:t>
            </a:r>
          </a:p>
        </p:txBody>
      </p:sp>
      <p:sp>
        <p:nvSpPr>
          <p:cNvPr id="16397" name="Text Box 5"/>
          <p:cNvSpPr txBox="1">
            <a:spLocks noChangeArrowheads="1"/>
          </p:cNvSpPr>
          <p:nvPr/>
        </p:nvSpPr>
        <p:spPr bwMode="auto">
          <a:xfrm>
            <a:off x="4716463" y="2781300"/>
            <a:ext cx="990600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</a:t>
            </a:r>
          </a:p>
        </p:txBody>
      </p:sp>
      <p:sp>
        <p:nvSpPr>
          <p:cNvPr id="16398" name="Text Box 6"/>
          <p:cNvSpPr txBox="1">
            <a:spLocks noChangeArrowheads="1"/>
          </p:cNvSpPr>
          <p:nvPr/>
        </p:nvSpPr>
        <p:spPr bwMode="auto">
          <a:xfrm>
            <a:off x="539750" y="4508500"/>
            <a:ext cx="10636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They</a:t>
            </a:r>
          </a:p>
        </p:txBody>
      </p:sp>
      <p:sp>
        <p:nvSpPr>
          <p:cNvPr id="16399" name="Text Box 7"/>
          <p:cNvSpPr txBox="1">
            <a:spLocks noChangeArrowheads="1"/>
          </p:cNvSpPr>
          <p:nvPr/>
        </p:nvSpPr>
        <p:spPr bwMode="auto">
          <a:xfrm>
            <a:off x="2987675" y="5589588"/>
            <a:ext cx="1063625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 build="p" autoUpdateAnimBg="0"/>
      <p:bldP spid="16396" grpId="0" build="p" autoUpdateAnimBg="0"/>
      <p:bldP spid="16397" grpId="0" build="p" autoUpdateAnimBg="0"/>
      <p:bldP spid="16398" grpId="0" build="p" autoUpdateAnimBg="0"/>
      <p:bldP spid="16399" grpId="0" build="p" autoUpdateAnimBg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611188" y="1628775"/>
            <a:ext cx="3311525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1. a photo of 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2. on the left 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3. on the right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4. next to 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5. in front of  </a:t>
            </a:r>
          </a:p>
          <a:p>
            <a:pPr>
              <a:lnSpc>
                <a:spcPct val="12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6. a big family 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851275" y="1660525"/>
            <a:ext cx="4464050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一张</a:t>
            </a:r>
            <a:r>
              <a:rPr lang="en-US" altLang="zh-CN" sz="3600" b="1">
                <a:solidFill>
                  <a:srgbClr val="0000FF"/>
                </a:solidFill>
                <a:latin typeface="Arial" panose="020B0604020202020204"/>
                <a:sym typeface="Arial" panose="020B0604020202020204" pitchFamily="34" charset="0"/>
              </a:rPr>
              <a:t>……</a:t>
            </a: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的照片</a:t>
            </a:r>
          </a:p>
          <a:p>
            <a:pPr>
              <a:lnSpc>
                <a:spcPct val="125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在左边</a:t>
            </a:r>
          </a:p>
          <a:p>
            <a:pPr>
              <a:lnSpc>
                <a:spcPct val="125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在右边</a:t>
            </a:r>
          </a:p>
          <a:p>
            <a:pPr>
              <a:lnSpc>
                <a:spcPct val="125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在</a:t>
            </a:r>
            <a:r>
              <a:rPr lang="en-US" altLang="zh-CN" sz="3600" b="1">
                <a:solidFill>
                  <a:srgbClr val="0000FF"/>
                </a:solidFill>
                <a:sym typeface="Arial" panose="020B0604020202020204" pitchFamily="34" charset="0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sym typeface="Arial" panose="020B0604020202020204" pitchFamily="34" charset="0"/>
              </a:rPr>
              <a:t>的旁边</a:t>
            </a:r>
          </a:p>
          <a:p>
            <a:pPr>
              <a:lnSpc>
                <a:spcPct val="125000"/>
              </a:lnSpc>
            </a:pPr>
            <a:r>
              <a:rPr lang="zh-CN" altLang="en-US" sz="3600" b="1">
                <a:solidFill>
                  <a:srgbClr val="0000FF"/>
                </a:solidFill>
              </a:rPr>
              <a:t>在</a:t>
            </a:r>
            <a:r>
              <a:rPr lang="en-US" altLang="zh-CN" sz="3600" b="1">
                <a:solidFill>
                  <a:srgbClr val="0000FF"/>
                </a:solidFill>
                <a:sym typeface="Arial" panose="020B0604020202020204" pitchFamily="34" charset="0"/>
              </a:rPr>
              <a:t>……</a:t>
            </a:r>
            <a:r>
              <a:rPr lang="zh-CN" altLang="en-US" sz="3600" b="1">
                <a:solidFill>
                  <a:srgbClr val="0000FF"/>
                </a:solidFill>
                <a:sym typeface="Arial" panose="020B0604020202020204" pitchFamily="34" charset="0"/>
              </a:rPr>
              <a:t>的前面</a:t>
            </a:r>
          </a:p>
          <a:p>
            <a:pPr>
              <a:lnSpc>
                <a:spcPct val="125000"/>
              </a:lnSpc>
            </a:pPr>
            <a:r>
              <a:rPr lang="zh-CN" altLang="en-US" sz="3600" b="1">
                <a:solidFill>
                  <a:srgbClr val="0000FF"/>
                </a:solidFill>
                <a:latin typeface="Times New Roman" panose="02020603050405020304" pitchFamily="18" charset="0"/>
              </a:rPr>
              <a:t>一个大家庭 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900113" y="620713"/>
            <a:ext cx="6432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9900CC"/>
                </a:solidFill>
                <a:latin typeface="Times New Roman" panose="02020603050405020304" pitchFamily="18" charset="0"/>
              </a:rPr>
              <a:t>Translate the following phrases.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4643438" y="922338"/>
            <a:ext cx="2876550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bus station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police station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bus driver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at a school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for example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family tree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971550" y="908050"/>
            <a:ext cx="3046413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7. </a:t>
            </a:r>
            <a:r>
              <a:rPr lang="zh-CN" altLang="en-US" sz="3600" b="1">
                <a:latin typeface="Times New Roman" panose="02020603050405020304" pitchFamily="18" charset="0"/>
              </a:rPr>
              <a:t>公共汽车站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8. </a:t>
            </a:r>
            <a:r>
              <a:rPr lang="zh-CN" altLang="en-US" sz="3600" b="1">
                <a:latin typeface="Times New Roman" panose="02020603050405020304" pitchFamily="18" charset="0"/>
              </a:rPr>
              <a:t>公安局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9. </a:t>
            </a:r>
            <a:r>
              <a:rPr lang="zh-CN" altLang="en-US" sz="3600" b="1">
                <a:latin typeface="Times New Roman" panose="02020603050405020304" pitchFamily="18" charset="0"/>
              </a:rPr>
              <a:t>公交车司机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10. </a:t>
            </a:r>
            <a:r>
              <a:rPr lang="zh-CN" altLang="en-US" sz="3600" b="1">
                <a:latin typeface="Times New Roman" panose="02020603050405020304" pitchFamily="18" charset="0"/>
              </a:rPr>
              <a:t>在学校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11. </a:t>
            </a:r>
            <a:r>
              <a:rPr lang="zh-CN" altLang="en-US" sz="3600" b="1">
                <a:latin typeface="Times New Roman" panose="02020603050405020304" pitchFamily="18" charset="0"/>
              </a:rPr>
              <a:t>例如 </a:t>
            </a:r>
          </a:p>
          <a:p>
            <a:pPr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12. </a:t>
            </a:r>
            <a:r>
              <a:rPr lang="zh-CN" altLang="en-US" sz="3600" b="1">
                <a:latin typeface="Times New Roman" panose="02020603050405020304" pitchFamily="18" charset="0"/>
              </a:rPr>
              <a:t>家谱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45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45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45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45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45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645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971550" y="5084763"/>
            <a:ext cx="7056438" cy="106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You are Liu Xing. Talk about your family to the class.</a:t>
            </a:r>
          </a:p>
        </p:txBody>
      </p:sp>
      <p:pic>
        <p:nvPicPr>
          <p:cNvPr id="33795" name="Picture 3" descr="b767f303fd0a53c409fa93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765175"/>
            <a:ext cx="2736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6" name="Picture 4" descr="b69066d0791841a6a0ec9c9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859338" y="1196975"/>
            <a:ext cx="2879725" cy="2160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797" name="Picture 5" descr="27a8ba095133cb386a60fb4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875" y="2781300"/>
            <a:ext cx="2520950" cy="201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468313" y="1196975"/>
            <a:ext cx="8135937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1. This is a photo of Ann</a:t>
            </a:r>
            <a:r>
              <a:rPr lang="en-US" altLang="zh-CN" sz="3200" b="1" dirty="0">
                <a:latin typeface="Arial" panose="020B0604020202020204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</a:rPr>
              <a:t>s f_____. Look! This is h__ father.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They are my p______, my father and my mother.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What is your father</a:t>
            </a:r>
            <a:r>
              <a:rPr lang="en-US" altLang="zh-CN" sz="3200" b="1" dirty="0">
                <a:latin typeface="Arial" panose="020B0604020202020204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</a:rPr>
              <a:t>s job? He is a hotel m______.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This is my brother. H__ is a driver.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Mr. Li works in a school. He is a t______.</a:t>
            </a:r>
          </a:p>
        </p:txBody>
      </p:sp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1116013" y="1773238"/>
            <a:ext cx="5445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er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3448050" y="2276475"/>
            <a:ext cx="1266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arents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5289550" y="1196975"/>
            <a:ext cx="1154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amily</a:t>
            </a:r>
          </a:p>
        </p:txBody>
      </p:sp>
      <p:sp>
        <p:nvSpPr>
          <p:cNvPr id="66566" name="Text Box 6"/>
          <p:cNvSpPr txBox="1">
            <a:spLocks noChangeArrowheads="1"/>
          </p:cNvSpPr>
          <p:nvPr/>
        </p:nvSpPr>
        <p:spPr bwMode="auto">
          <a:xfrm>
            <a:off x="755650" y="333375"/>
            <a:ext cx="4208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9900CC"/>
                </a:solidFill>
                <a:latin typeface="Times New Roman" panose="02020603050405020304" pitchFamily="18" charset="0"/>
              </a:rPr>
              <a:t>Complete the words.</a:t>
            </a:r>
          </a:p>
        </p:txBody>
      </p:sp>
      <p:sp>
        <p:nvSpPr>
          <p:cNvPr id="66567" name="Text Box 7"/>
          <p:cNvSpPr txBox="1">
            <a:spLocks noChangeArrowheads="1"/>
          </p:cNvSpPr>
          <p:nvPr/>
        </p:nvSpPr>
        <p:spPr bwMode="auto">
          <a:xfrm>
            <a:off x="6804025" y="4864100"/>
            <a:ext cx="1335088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eacher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4716463" y="4292600"/>
            <a:ext cx="363537" cy="72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e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827088" y="3789363"/>
            <a:ext cx="1379537" cy="725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anager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6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6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66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66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bldLvl="0" autoUpdateAnimBg="0"/>
      <p:bldP spid="66563" grpId="0" bldLvl="0" autoUpdateAnimBg="0"/>
      <p:bldP spid="66564" grpId="0" bldLvl="0" autoUpdateAnimBg="0"/>
      <p:bldP spid="66565" grpId="0" bldLvl="0" autoUpdateAnimBg="0"/>
      <p:bldP spid="66567" grpId="0" bldLvl="0" autoUpdateAnimBg="0"/>
      <p:bldP spid="66568" grpId="0" bldLvl="0" autoUpdateAnimBg="0"/>
      <p:bldP spid="66569" grpId="0" bldLvl="0" autoUpdateAnimBg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611188" y="476250"/>
            <a:ext cx="485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9900FF"/>
                </a:solidFill>
                <a:latin typeface="Times New Roman" panose="02020603050405020304" pitchFamily="18" charset="0"/>
              </a:rPr>
              <a:t>Choose the best answer.</a:t>
            </a: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539750" y="1341438"/>
            <a:ext cx="7964488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      ) 1.-____your uncle? -He is a hotel manager.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A. What</a:t>
            </a:r>
            <a:r>
              <a:rPr lang="en-US" altLang="zh-CN" sz="3200" b="1" dirty="0">
                <a:latin typeface="Arial" panose="020B0604020202020204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</a:rPr>
              <a:t>s                B. Who</a:t>
            </a:r>
            <a:r>
              <a:rPr lang="en-US" altLang="zh-CN" sz="3200" b="1" dirty="0">
                <a:latin typeface="Arial" panose="020B0604020202020204"/>
              </a:rPr>
              <a:t>’</a:t>
            </a:r>
            <a:r>
              <a:rPr lang="en-US" altLang="zh-CN" sz="3200" b="1" dirty="0">
                <a:latin typeface="Times New Roman" panose="02020603050405020304" pitchFamily="18" charset="0"/>
              </a:rPr>
              <a:t>s  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C. Where is             D. How is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(      ) 2.She is an English girl. ____name is Betty.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A. His                      B. My  </a:t>
            </a:r>
          </a:p>
          <a:p>
            <a:pPr>
              <a:lnSpc>
                <a:spcPct val="12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C. Her                     D. Hers</a:t>
            </a:r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827088" y="1484313"/>
            <a:ext cx="4778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827088" y="3860800"/>
            <a:ext cx="4778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/>
      <p:bldP spid="6759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900113" y="1125538"/>
            <a:ext cx="7056437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(       ) 3. This is _____ bedroom.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A.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Wanglin’s</a:t>
            </a:r>
            <a:r>
              <a:rPr lang="en-US" altLang="zh-CN" sz="3200" b="1" dirty="0">
                <a:latin typeface="Times New Roman" panose="02020603050405020304" pitchFamily="18" charset="0"/>
              </a:rPr>
              <a:t> and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Wangping’s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B.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Wanglin’s</a:t>
            </a:r>
            <a:r>
              <a:rPr lang="en-US" altLang="zh-CN" sz="3200" b="1" dirty="0">
                <a:latin typeface="Times New Roman" panose="02020603050405020304" pitchFamily="18" charset="0"/>
              </a:rPr>
              <a:t> and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Wangping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 C.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Wanglin</a:t>
            </a:r>
            <a:r>
              <a:rPr lang="en-US" altLang="zh-CN" sz="3200" b="1" dirty="0">
                <a:latin typeface="Times New Roman" panose="02020603050405020304" pitchFamily="18" charset="0"/>
              </a:rPr>
              <a:t> and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Wangping’s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1187450" y="1125538"/>
            <a:ext cx="4778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ext Box 2"/>
          <p:cNvSpPr txBox="1">
            <a:spLocks noChangeArrowheads="1"/>
          </p:cNvSpPr>
          <p:nvPr/>
        </p:nvSpPr>
        <p:spPr bwMode="auto">
          <a:xfrm>
            <a:off x="539750" y="836613"/>
            <a:ext cx="8094663" cy="579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This is my parent. (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改为复数形式）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 are our _______.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His mother is </a:t>
            </a:r>
            <a:r>
              <a:rPr lang="en-US" altLang="zh-CN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teacher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（对画线部分 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提问）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 is his mother’s ____?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What is your father? </a:t>
            </a: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（改为同义句）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____ your father ___?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My father works at a school.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______ does your father _____?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827088" y="1555750"/>
            <a:ext cx="4999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These              parents        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69950" y="3427413"/>
            <a:ext cx="58626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What                             job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68313" y="260350"/>
            <a:ext cx="6430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9900FF"/>
                </a:solidFill>
                <a:latin typeface="Times New Roman" panose="02020603050405020304" pitchFamily="18" charset="0"/>
              </a:rPr>
              <a:t>Rewrite the following sentences.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828675" y="6021388"/>
            <a:ext cx="6480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Where                               work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051050" y="4794250"/>
            <a:ext cx="482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does                       do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bldLvl="0" autoUpdateAnimBg="0"/>
      <p:bldP spid="68612" grpId="0" bldLvl="0" autoUpdateAnimBg="0"/>
      <p:bldP spid="68614" grpId="0" bldLvl="0" autoUpdateAnimBg="0"/>
      <p:bldP spid="68615" grpId="0" bldLvl="0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1" name="Text Box 2"/>
          <p:cNvSpPr txBox="1">
            <a:spLocks noChangeArrowheads="1"/>
          </p:cNvSpPr>
          <p:nvPr/>
        </p:nvSpPr>
        <p:spPr bwMode="auto">
          <a:xfrm>
            <a:off x="684213" y="2276475"/>
            <a:ext cx="8066087" cy="292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spcBef>
                <a:spcPct val="1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Use I / we / you / he / she / it / they /    </a:t>
            </a:r>
          </a:p>
          <a:p>
            <a:pPr>
              <a:lnSpc>
                <a:spcPct val="140000"/>
              </a:lnSpc>
              <a:spcBef>
                <a:spcPct val="10000"/>
              </a:spcBef>
              <a:buClr>
                <a:srgbClr val="FF3300"/>
              </a:buClr>
              <a:buFont typeface="Wingdings" panose="05000000000000000000" pitchFamily="2" charset="2"/>
              <a:buNone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 me / us / him / them  to introduce you or your friends.</a:t>
            </a:r>
          </a:p>
          <a:p>
            <a:pPr>
              <a:lnSpc>
                <a:spcPct val="140000"/>
              </a:lnSpc>
              <a:spcBef>
                <a:spcPct val="1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US" altLang="zh-CN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Finish the exercises on your workbook</a:t>
            </a:r>
            <a:r>
              <a:rPr lang="en-US" altLang="zh-CN" sz="3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2699792" y="955675"/>
            <a:ext cx="26098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Homework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033364" y="1196752"/>
            <a:ext cx="6408738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You are Liu Xing. Talk about your family to the class.</a:t>
            </a:r>
          </a:p>
        </p:txBody>
      </p:sp>
      <p:pic>
        <p:nvPicPr>
          <p:cNvPr id="34819" name="Picture 3" descr="047fa386e793c12566096e3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2852738"/>
            <a:ext cx="3151188" cy="2520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0" name="Picture 4" descr="28a8453477033667251f148e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2988" y="2708275"/>
            <a:ext cx="3238500" cy="266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468313" y="404813"/>
            <a:ext cx="7948612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44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FAMILY TREE</a:t>
            </a:r>
          </a:p>
        </p:txBody>
      </p:sp>
      <p:pic>
        <p:nvPicPr>
          <p:cNvPr id="35843" name="Picture 3" descr="my_family_tree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08175" y="1484313"/>
            <a:ext cx="4875213" cy="489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krisgabyb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938" y="4076700"/>
            <a:ext cx="987425" cy="1223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7" name="Picture 3" descr="ccsaying3a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77050" y="4292600"/>
            <a:ext cx="1223963" cy="109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8" name="Picture 4" descr="la001"/>
          <p:cNvPicPr>
            <a:picLocks noChangeAspect="1" noChangeArrowheads="1"/>
          </p:cNvPicPr>
          <p:nvPr/>
        </p:nvPicPr>
        <p:blipFill>
          <a:blip r:embed="rId4" cstate="email"/>
          <a:srcRect r="-1314"/>
          <a:stretch>
            <a:fillRect/>
          </a:stretch>
        </p:blipFill>
        <p:spPr bwMode="auto">
          <a:xfrm>
            <a:off x="7956550" y="2349500"/>
            <a:ext cx="874713" cy="1079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6869" name="Group 5"/>
          <p:cNvGrpSpPr/>
          <p:nvPr/>
        </p:nvGrpSpPr>
        <p:grpSpPr bwMode="auto">
          <a:xfrm>
            <a:off x="3276600" y="1773238"/>
            <a:ext cx="2808288" cy="3562350"/>
            <a:chOff x="2064" y="1117"/>
            <a:chExt cx="1769" cy="2244"/>
          </a:xfrm>
        </p:grpSpPr>
        <p:pic>
          <p:nvPicPr>
            <p:cNvPr id="36870" name="Picture 6" descr="gbildbgboygirl1welcome[1]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2064" y="1117"/>
              <a:ext cx="1769" cy="12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71" name="Picture 7" descr="boy19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019" y="2604"/>
              <a:ext cx="589" cy="7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872" name="Group 8"/>
          <p:cNvGrpSpPr/>
          <p:nvPr/>
        </p:nvGrpSpPr>
        <p:grpSpPr bwMode="auto">
          <a:xfrm>
            <a:off x="395288" y="2349500"/>
            <a:ext cx="2103437" cy="1008063"/>
            <a:chOff x="249" y="1480"/>
            <a:chExt cx="1325" cy="635"/>
          </a:xfrm>
        </p:grpSpPr>
        <p:pic>
          <p:nvPicPr>
            <p:cNvPr id="36873" name="Picture 9" descr="boy20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1066" y="1480"/>
              <a:ext cx="508" cy="63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74" name="Picture 10" descr="Nurse2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A1F7D"/>
                </a:clrFrom>
                <a:clrTo>
                  <a:srgbClr val="FA1F7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9" y="1571"/>
              <a:ext cx="506" cy="54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36875" name="Picture 11" descr="nsboy2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6516688" y="2349500"/>
            <a:ext cx="906462" cy="100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3995738" y="5922963"/>
            <a:ext cx="25542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000" b="1">
                <a:solidFill>
                  <a:srgbClr val="FF3300"/>
                </a:solidFill>
                <a:latin typeface="Times New Roman" panose="02020603050405020304" pitchFamily="18" charset="0"/>
              </a:rPr>
              <a:t>My family</a:t>
            </a:r>
            <a:r>
              <a:rPr lang="en-US" altLang="zh-CN" sz="4000" b="1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36877" name="Group 13"/>
          <p:cNvGrpSpPr/>
          <p:nvPr/>
        </p:nvGrpSpPr>
        <p:grpSpPr bwMode="auto">
          <a:xfrm>
            <a:off x="611188" y="4365625"/>
            <a:ext cx="2449512" cy="1368425"/>
            <a:chOff x="385" y="2750"/>
            <a:chExt cx="1543" cy="862"/>
          </a:xfrm>
        </p:grpSpPr>
        <p:pic>
          <p:nvPicPr>
            <p:cNvPr id="36878" name="Picture 14" descr="boy with glasses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10" cstate="email"/>
            <a:srcRect r="-3421"/>
            <a:stretch>
              <a:fillRect/>
            </a:stretch>
          </p:blipFill>
          <p:spPr bwMode="auto">
            <a:xfrm>
              <a:off x="1247" y="2750"/>
              <a:ext cx="681" cy="8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79" name="Picture 15" descr="ccfriend2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11" cstate="email"/>
            <a:srcRect/>
            <a:stretch>
              <a:fillRect/>
            </a:stretch>
          </p:blipFill>
          <p:spPr bwMode="auto">
            <a:xfrm>
              <a:off x="385" y="2750"/>
              <a:ext cx="771" cy="8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880" name="Group 16"/>
          <p:cNvGrpSpPr/>
          <p:nvPr/>
        </p:nvGrpSpPr>
        <p:grpSpPr bwMode="auto">
          <a:xfrm>
            <a:off x="1258888" y="692150"/>
            <a:ext cx="2654300" cy="914400"/>
            <a:chOff x="793" y="436"/>
            <a:chExt cx="1672" cy="576"/>
          </a:xfrm>
        </p:grpSpPr>
        <p:pic>
          <p:nvPicPr>
            <p:cNvPr id="36881" name="Picture 17" descr="grandma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12" cstate="email"/>
            <a:srcRect l="29300" r="2420" b="48817"/>
            <a:stretch>
              <a:fillRect/>
            </a:stretch>
          </p:blipFill>
          <p:spPr bwMode="auto">
            <a:xfrm>
              <a:off x="793" y="436"/>
              <a:ext cx="748" cy="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82" name="Picture 18" descr="0026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13" cstate="email"/>
            <a:srcRect l="13797" r="12044" b="19888"/>
            <a:stretch>
              <a:fillRect/>
            </a:stretch>
          </p:blipFill>
          <p:spPr bwMode="auto">
            <a:xfrm>
              <a:off x="1823" y="436"/>
              <a:ext cx="642" cy="5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883" name="Group 19"/>
          <p:cNvGrpSpPr/>
          <p:nvPr/>
        </p:nvGrpSpPr>
        <p:grpSpPr bwMode="auto">
          <a:xfrm>
            <a:off x="7092950" y="3573463"/>
            <a:ext cx="990600" cy="588962"/>
            <a:chOff x="4468" y="2251"/>
            <a:chExt cx="624" cy="371"/>
          </a:xfrm>
        </p:grpSpPr>
        <p:sp>
          <p:nvSpPr>
            <p:cNvPr id="36884" name="Line 20"/>
            <p:cNvSpPr>
              <a:spLocks noChangeShapeType="1"/>
            </p:cNvSpPr>
            <p:nvPr/>
          </p:nvSpPr>
          <p:spPr bwMode="auto">
            <a:xfrm>
              <a:off x="4834" y="2259"/>
              <a:ext cx="0" cy="363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4468" y="2251"/>
              <a:ext cx="624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6886" name="Group 22"/>
          <p:cNvGrpSpPr/>
          <p:nvPr/>
        </p:nvGrpSpPr>
        <p:grpSpPr bwMode="auto">
          <a:xfrm>
            <a:off x="1331913" y="3357563"/>
            <a:ext cx="990600" cy="1096962"/>
            <a:chOff x="839" y="2115"/>
            <a:chExt cx="624" cy="691"/>
          </a:xfrm>
        </p:grpSpPr>
        <p:sp>
          <p:nvSpPr>
            <p:cNvPr id="36887" name="Line 23"/>
            <p:cNvSpPr>
              <a:spLocks noChangeShapeType="1"/>
            </p:cNvSpPr>
            <p:nvPr/>
          </p:nvSpPr>
          <p:spPr bwMode="auto">
            <a:xfrm>
              <a:off x="839" y="2115"/>
              <a:ext cx="624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36888" name="Group 24"/>
            <p:cNvGrpSpPr/>
            <p:nvPr/>
          </p:nvGrpSpPr>
          <p:grpSpPr bwMode="auto">
            <a:xfrm>
              <a:off x="973" y="2115"/>
              <a:ext cx="442" cy="691"/>
              <a:chOff x="973" y="2115"/>
              <a:chExt cx="442" cy="691"/>
            </a:xfrm>
          </p:grpSpPr>
          <p:sp>
            <p:nvSpPr>
              <p:cNvPr id="36889" name="Line 25"/>
              <p:cNvSpPr>
                <a:spLocks noChangeShapeType="1"/>
              </p:cNvSpPr>
              <p:nvPr/>
            </p:nvSpPr>
            <p:spPr bwMode="auto">
              <a:xfrm flipH="1">
                <a:off x="973" y="2355"/>
                <a:ext cx="202" cy="451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0" name="Line 26"/>
              <p:cNvSpPr>
                <a:spLocks noChangeShapeType="1"/>
              </p:cNvSpPr>
              <p:nvPr/>
            </p:nvSpPr>
            <p:spPr bwMode="auto">
              <a:xfrm>
                <a:off x="1175" y="2355"/>
                <a:ext cx="240" cy="384"/>
              </a:xfrm>
              <a:prstGeom prst="line">
                <a:avLst/>
              </a:prstGeom>
              <a:noFill/>
              <a:ln w="28575">
                <a:solidFill>
                  <a:srgbClr val="0000CC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36891" name="Line 27"/>
              <p:cNvSpPr>
                <a:spLocks noChangeShapeType="1"/>
              </p:cNvSpPr>
              <p:nvPr/>
            </p:nvSpPr>
            <p:spPr bwMode="auto">
              <a:xfrm>
                <a:off x="1175" y="2115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CC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36892" name="Group 28"/>
          <p:cNvGrpSpPr/>
          <p:nvPr/>
        </p:nvGrpSpPr>
        <p:grpSpPr bwMode="auto">
          <a:xfrm>
            <a:off x="4211638" y="3429000"/>
            <a:ext cx="762000" cy="850900"/>
            <a:chOff x="2653" y="2160"/>
            <a:chExt cx="480" cy="536"/>
          </a:xfrm>
        </p:grpSpPr>
        <p:sp>
          <p:nvSpPr>
            <p:cNvPr id="36893" name="Line 29"/>
            <p:cNvSpPr>
              <a:spLocks noChangeShapeType="1"/>
            </p:cNvSpPr>
            <p:nvPr/>
          </p:nvSpPr>
          <p:spPr bwMode="auto">
            <a:xfrm>
              <a:off x="2701" y="2160"/>
              <a:ext cx="288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94" name="Line 30"/>
            <p:cNvSpPr>
              <a:spLocks noChangeShapeType="1"/>
            </p:cNvSpPr>
            <p:nvPr/>
          </p:nvSpPr>
          <p:spPr bwMode="auto">
            <a:xfrm flipH="1">
              <a:off x="2653" y="2351"/>
              <a:ext cx="202" cy="345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95" name="Line 31"/>
            <p:cNvSpPr>
              <a:spLocks noChangeShapeType="1"/>
            </p:cNvSpPr>
            <p:nvPr/>
          </p:nvSpPr>
          <p:spPr bwMode="auto">
            <a:xfrm>
              <a:off x="2855" y="2351"/>
              <a:ext cx="278" cy="345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896" name="Line 32"/>
            <p:cNvSpPr>
              <a:spLocks noChangeShapeType="1"/>
            </p:cNvSpPr>
            <p:nvPr/>
          </p:nvSpPr>
          <p:spPr bwMode="auto">
            <a:xfrm>
              <a:off x="2855" y="2160"/>
              <a:ext cx="0" cy="191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6897" name="Group 33"/>
          <p:cNvGrpSpPr/>
          <p:nvPr/>
        </p:nvGrpSpPr>
        <p:grpSpPr bwMode="auto">
          <a:xfrm>
            <a:off x="5292725" y="692150"/>
            <a:ext cx="2160588" cy="947738"/>
            <a:chOff x="3334" y="436"/>
            <a:chExt cx="1361" cy="597"/>
          </a:xfrm>
        </p:grpSpPr>
        <p:pic>
          <p:nvPicPr>
            <p:cNvPr id="36898" name="Picture 34" descr="old man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14" cstate="email">
              <a:clrChange>
                <a:clrFrom>
                  <a:srgbClr val="C0C0C0"/>
                </a:clrFrom>
                <a:clrTo>
                  <a:srgbClr val="C0C0C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34" y="436"/>
              <a:ext cx="635" cy="5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6899" name="Picture 35" descr="lxa26-a">
              <a:hlinkClick r:id="" action="ppaction://noaction"/>
            </p:cNvPr>
            <p:cNvPicPr>
              <a:picLocks noChangeAspect="1" noChangeArrowheads="1"/>
            </p:cNvPicPr>
            <p:nvPr/>
          </p:nvPicPr>
          <p:blipFill>
            <a:blip r:embed="rId15" cstate="email">
              <a:clrChange>
                <a:clrFrom>
                  <a:srgbClr val="CECECE"/>
                </a:clrFrom>
                <a:clrTo>
                  <a:srgbClr val="CECEC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151" y="481"/>
              <a:ext cx="544" cy="5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6900" name="Group 36"/>
          <p:cNvGrpSpPr/>
          <p:nvPr/>
        </p:nvGrpSpPr>
        <p:grpSpPr bwMode="auto">
          <a:xfrm>
            <a:off x="5508625" y="1484313"/>
            <a:ext cx="1439863" cy="865187"/>
            <a:chOff x="3470" y="935"/>
            <a:chExt cx="907" cy="545"/>
          </a:xfrm>
        </p:grpSpPr>
        <p:sp>
          <p:nvSpPr>
            <p:cNvPr id="36901" name="Line 37"/>
            <p:cNvSpPr>
              <a:spLocks noChangeShapeType="1"/>
            </p:cNvSpPr>
            <p:nvPr/>
          </p:nvSpPr>
          <p:spPr bwMode="auto">
            <a:xfrm>
              <a:off x="3758" y="935"/>
              <a:ext cx="432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2" name="Line 38"/>
            <p:cNvSpPr>
              <a:spLocks noChangeShapeType="1"/>
            </p:cNvSpPr>
            <p:nvPr/>
          </p:nvSpPr>
          <p:spPr bwMode="auto">
            <a:xfrm flipH="1">
              <a:off x="3470" y="1230"/>
              <a:ext cx="533" cy="20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3" name="Line 39"/>
            <p:cNvSpPr>
              <a:spLocks noChangeShapeType="1"/>
            </p:cNvSpPr>
            <p:nvPr/>
          </p:nvSpPr>
          <p:spPr bwMode="auto">
            <a:xfrm>
              <a:off x="4003" y="1230"/>
              <a:ext cx="374" cy="250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4" name="Line 40"/>
            <p:cNvSpPr>
              <a:spLocks noChangeShapeType="1"/>
            </p:cNvSpPr>
            <p:nvPr/>
          </p:nvSpPr>
          <p:spPr bwMode="auto">
            <a:xfrm>
              <a:off x="4003" y="962"/>
              <a:ext cx="0" cy="268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6905" name="Group 41"/>
          <p:cNvGrpSpPr/>
          <p:nvPr/>
        </p:nvGrpSpPr>
        <p:grpSpPr bwMode="auto">
          <a:xfrm>
            <a:off x="1908175" y="1484313"/>
            <a:ext cx="2016125" cy="792162"/>
            <a:chOff x="1202" y="935"/>
            <a:chExt cx="1270" cy="499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1306" y="935"/>
              <a:ext cx="721" cy="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7" name="Line 43"/>
            <p:cNvSpPr>
              <a:spLocks noChangeShapeType="1"/>
            </p:cNvSpPr>
            <p:nvPr/>
          </p:nvSpPr>
          <p:spPr bwMode="auto">
            <a:xfrm flipH="1">
              <a:off x="1202" y="1132"/>
              <a:ext cx="513" cy="244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8" name="Line 44"/>
            <p:cNvSpPr>
              <a:spLocks noChangeShapeType="1"/>
            </p:cNvSpPr>
            <p:nvPr/>
          </p:nvSpPr>
          <p:spPr bwMode="auto">
            <a:xfrm>
              <a:off x="1715" y="1132"/>
              <a:ext cx="757" cy="302"/>
            </a:xfrm>
            <a:prstGeom prst="line">
              <a:avLst/>
            </a:prstGeom>
            <a:noFill/>
            <a:ln w="28575">
              <a:solidFill>
                <a:srgbClr val="0000CC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715" y="953"/>
              <a:ext cx="0" cy="179"/>
            </a:xfrm>
            <a:prstGeom prst="line">
              <a:avLst/>
            </a:prstGeom>
            <a:noFill/>
            <a:ln w="9525">
              <a:solidFill>
                <a:srgbClr val="0000CC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36910" name="Text Box 46"/>
          <p:cNvSpPr txBox="1">
            <a:spLocks noChangeArrowheads="1"/>
          </p:cNvSpPr>
          <p:nvPr/>
        </p:nvSpPr>
        <p:spPr bwMode="auto">
          <a:xfrm>
            <a:off x="0" y="0"/>
            <a:ext cx="2486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grandmother</a:t>
            </a:r>
          </a:p>
        </p:txBody>
      </p:sp>
      <p:sp>
        <p:nvSpPr>
          <p:cNvPr id="36911" name="Text Box 47"/>
          <p:cNvSpPr txBox="1">
            <a:spLocks noChangeArrowheads="1"/>
          </p:cNvSpPr>
          <p:nvPr/>
        </p:nvSpPr>
        <p:spPr bwMode="auto">
          <a:xfrm>
            <a:off x="4427538" y="206375"/>
            <a:ext cx="2282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grandfather</a:t>
            </a:r>
          </a:p>
        </p:txBody>
      </p:sp>
      <p:sp>
        <p:nvSpPr>
          <p:cNvPr id="36912" name="Text Box 48"/>
          <p:cNvSpPr txBox="1">
            <a:spLocks noChangeArrowheads="1"/>
          </p:cNvSpPr>
          <p:nvPr/>
        </p:nvSpPr>
        <p:spPr bwMode="auto">
          <a:xfrm>
            <a:off x="2411413" y="0"/>
            <a:ext cx="2447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grandfather</a:t>
            </a:r>
          </a:p>
        </p:txBody>
      </p:sp>
      <p:sp>
        <p:nvSpPr>
          <p:cNvPr id="36913" name="Text Box 49"/>
          <p:cNvSpPr txBox="1">
            <a:spLocks noChangeArrowheads="1"/>
          </p:cNvSpPr>
          <p:nvPr/>
        </p:nvSpPr>
        <p:spPr bwMode="auto">
          <a:xfrm>
            <a:off x="6818313" y="206375"/>
            <a:ext cx="2486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grandmother</a:t>
            </a:r>
          </a:p>
        </p:txBody>
      </p:sp>
      <p:sp>
        <p:nvSpPr>
          <p:cNvPr id="36914" name="Text Box 50"/>
          <p:cNvSpPr txBox="1">
            <a:spLocks noChangeArrowheads="1"/>
          </p:cNvSpPr>
          <p:nvPr/>
        </p:nvSpPr>
        <p:spPr bwMode="auto">
          <a:xfrm>
            <a:off x="468313" y="1916113"/>
            <a:ext cx="974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aunt</a:t>
            </a:r>
          </a:p>
        </p:txBody>
      </p:sp>
      <p:sp>
        <p:nvSpPr>
          <p:cNvPr id="36915" name="Text Box 51"/>
          <p:cNvSpPr txBox="1">
            <a:spLocks noChangeArrowheads="1"/>
          </p:cNvSpPr>
          <p:nvPr/>
        </p:nvSpPr>
        <p:spPr bwMode="auto">
          <a:xfrm>
            <a:off x="7812088" y="1765300"/>
            <a:ext cx="9747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aunt</a:t>
            </a:r>
          </a:p>
        </p:txBody>
      </p:sp>
      <p:sp>
        <p:nvSpPr>
          <p:cNvPr id="36916" name="Text Box 52"/>
          <p:cNvSpPr txBox="1">
            <a:spLocks noChangeArrowheads="1"/>
          </p:cNvSpPr>
          <p:nvPr/>
        </p:nvSpPr>
        <p:spPr bwMode="auto">
          <a:xfrm>
            <a:off x="1547813" y="1916113"/>
            <a:ext cx="1211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 uncle</a:t>
            </a:r>
          </a:p>
        </p:txBody>
      </p:sp>
      <p:sp>
        <p:nvSpPr>
          <p:cNvPr id="36917" name="Text Box 53"/>
          <p:cNvSpPr txBox="1">
            <a:spLocks noChangeArrowheads="1"/>
          </p:cNvSpPr>
          <p:nvPr/>
        </p:nvSpPr>
        <p:spPr bwMode="auto">
          <a:xfrm>
            <a:off x="6659563" y="1819275"/>
            <a:ext cx="1109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uncle</a:t>
            </a:r>
          </a:p>
        </p:txBody>
      </p:sp>
      <p:sp>
        <p:nvSpPr>
          <p:cNvPr id="36918" name="Text Box 54"/>
          <p:cNvSpPr txBox="1">
            <a:spLocks noChangeArrowheads="1"/>
          </p:cNvSpPr>
          <p:nvPr/>
        </p:nvSpPr>
        <p:spPr bwMode="auto">
          <a:xfrm>
            <a:off x="4572000" y="1844675"/>
            <a:ext cx="124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father</a:t>
            </a:r>
          </a:p>
        </p:txBody>
      </p:sp>
      <p:sp>
        <p:nvSpPr>
          <p:cNvPr id="36919" name="Text Box 55"/>
          <p:cNvSpPr txBox="1">
            <a:spLocks noChangeArrowheads="1"/>
          </p:cNvSpPr>
          <p:nvPr/>
        </p:nvSpPr>
        <p:spPr bwMode="auto">
          <a:xfrm>
            <a:off x="3203575" y="1916113"/>
            <a:ext cx="1447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mother</a:t>
            </a:r>
          </a:p>
        </p:txBody>
      </p:sp>
      <p:sp>
        <p:nvSpPr>
          <p:cNvPr id="36920" name="Text Box 56"/>
          <p:cNvSpPr txBox="1">
            <a:spLocks noChangeArrowheads="1"/>
          </p:cNvSpPr>
          <p:nvPr/>
        </p:nvSpPr>
        <p:spPr bwMode="auto">
          <a:xfrm>
            <a:off x="3851275" y="5470525"/>
            <a:ext cx="3413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I</a:t>
            </a:r>
          </a:p>
        </p:txBody>
      </p:sp>
      <p:sp>
        <p:nvSpPr>
          <p:cNvPr id="36921" name="Text Box 57"/>
          <p:cNvSpPr txBox="1">
            <a:spLocks noChangeArrowheads="1"/>
          </p:cNvSpPr>
          <p:nvPr/>
        </p:nvSpPr>
        <p:spPr bwMode="auto">
          <a:xfrm>
            <a:off x="4643438" y="5319713"/>
            <a:ext cx="1516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brother</a:t>
            </a:r>
          </a:p>
        </p:txBody>
      </p:sp>
      <p:sp>
        <p:nvSpPr>
          <p:cNvPr id="36922" name="Text Box 58"/>
          <p:cNvSpPr txBox="1">
            <a:spLocks noChangeArrowheads="1"/>
          </p:cNvSpPr>
          <p:nvPr/>
        </p:nvSpPr>
        <p:spPr bwMode="auto">
          <a:xfrm>
            <a:off x="7092950" y="5391150"/>
            <a:ext cx="1290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cousin</a:t>
            </a:r>
          </a:p>
        </p:txBody>
      </p:sp>
      <p:sp>
        <p:nvSpPr>
          <p:cNvPr id="36923" name="Text Box 59"/>
          <p:cNvSpPr txBox="1">
            <a:spLocks noChangeArrowheads="1"/>
          </p:cNvSpPr>
          <p:nvPr/>
        </p:nvSpPr>
        <p:spPr bwMode="auto">
          <a:xfrm>
            <a:off x="1979613" y="5607050"/>
            <a:ext cx="13922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 cousin</a:t>
            </a:r>
          </a:p>
        </p:txBody>
      </p:sp>
      <p:sp>
        <p:nvSpPr>
          <p:cNvPr id="36924" name="Text Box 60"/>
          <p:cNvSpPr txBox="1">
            <a:spLocks noChangeArrowheads="1"/>
          </p:cNvSpPr>
          <p:nvPr/>
        </p:nvSpPr>
        <p:spPr bwMode="auto">
          <a:xfrm>
            <a:off x="611188" y="5680075"/>
            <a:ext cx="12906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cousin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9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9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9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6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10" grpId="0" autoUpdateAnimBg="0"/>
      <p:bldP spid="36911" grpId="0" autoUpdateAnimBg="0"/>
      <p:bldP spid="36912" grpId="0" autoUpdateAnimBg="0"/>
      <p:bldP spid="36913" grpId="0" autoUpdateAnimBg="0"/>
      <p:bldP spid="36914" grpId="0" autoUpdateAnimBg="0"/>
      <p:bldP spid="36915" grpId="0" autoUpdateAnimBg="0"/>
      <p:bldP spid="36916" grpId="0" autoUpdateAnimBg="0"/>
      <p:bldP spid="36917" grpId="0" autoUpdateAnimBg="0"/>
      <p:bldP spid="36918" grpId="0" autoUpdateAnimBg="0"/>
      <p:bldP spid="36919" grpId="0" autoUpdateAnimBg="0"/>
      <p:bldP spid="36921" grpId="0" autoUpdateAnimBg="0"/>
      <p:bldP spid="36922" grpId="0" autoUpdateAnimBg="0"/>
      <p:bldP spid="36923" grpId="0" autoUpdateAnimBg="0"/>
      <p:bldP spid="369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6"/>
          <p:cNvSpPr txBox="1">
            <a:spLocks noChangeArrowheads="1"/>
          </p:cNvSpPr>
          <p:nvPr/>
        </p:nvSpPr>
        <p:spPr bwMode="auto">
          <a:xfrm>
            <a:off x="468313" y="333375"/>
            <a:ext cx="8064500" cy="10191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5000"/>
              </a:lnSpc>
            </a:pPr>
            <a:r>
              <a:rPr lang="en-US" altLang="zh-CN" sz="32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Please add the words in the box to the family tree. </a:t>
            </a:r>
          </a:p>
        </p:txBody>
      </p:sp>
      <p:sp>
        <p:nvSpPr>
          <p:cNvPr id="38915" name="Text Box 7"/>
          <p:cNvSpPr txBox="1">
            <a:spLocks noChangeArrowheads="1"/>
          </p:cNvSpPr>
          <p:nvPr/>
        </p:nvSpPr>
        <p:spPr bwMode="auto">
          <a:xfrm>
            <a:off x="317500" y="1484313"/>
            <a:ext cx="8277225" cy="579437"/>
          </a:xfrm>
          <a:prstGeom prst="rect">
            <a:avLst/>
          </a:prstGeom>
          <a:solidFill>
            <a:srgbClr val="85FFE0"/>
          </a:solidFill>
          <a:ln w="9525">
            <a:solidFill>
              <a:schemeClr val="tx1"/>
            </a:solidFill>
            <a:miter lim="800000"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sister   son  cousin   grandfather   mother  aunt</a:t>
            </a:r>
          </a:p>
        </p:txBody>
      </p:sp>
      <p:sp>
        <p:nvSpPr>
          <p:cNvPr id="38916" name="Text Box 8"/>
          <p:cNvSpPr txBox="1">
            <a:spLocks noChangeArrowheads="1"/>
          </p:cNvSpPr>
          <p:nvPr/>
        </p:nvSpPr>
        <p:spPr bwMode="auto">
          <a:xfrm>
            <a:off x="2339975" y="2060575"/>
            <a:ext cx="4800600" cy="10683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grandfather</a:t>
            </a:r>
            <a:r>
              <a:rPr lang="en-US" altLang="zh-CN" sz="3200" b="1" dirty="0">
                <a:latin typeface="Times New Roman" panose="02020603050405020304" pitchFamily="18" charset="0"/>
              </a:rPr>
              <a:t> /grandmother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(1)</a:t>
            </a:r>
          </a:p>
        </p:txBody>
      </p:sp>
      <p:sp>
        <p:nvSpPr>
          <p:cNvPr id="38917" name="Text Box 9"/>
          <p:cNvSpPr txBox="1">
            <a:spLocks noChangeArrowheads="1"/>
          </p:cNvSpPr>
          <p:nvPr/>
        </p:nvSpPr>
        <p:spPr bwMode="auto">
          <a:xfrm>
            <a:off x="971550" y="3527425"/>
            <a:ext cx="30241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father</a:t>
            </a:r>
            <a:r>
              <a:rPr lang="en-US" altLang="zh-CN" sz="2800" b="1" dirty="0">
                <a:latin typeface="Times New Roman" panose="02020603050405020304" pitchFamily="18" charset="0"/>
              </a:rPr>
              <a:t> /_____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               (2)</a:t>
            </a:r>
          </a:p>
        </p:txBody>
      </p:sp>
      <p:sp>
        <p:nvSpPr>
          <p:cNvPr id="38918" name="Text Box 10"/>
          <p:cNvSpPr txBox="1">
            <a:spLocks noChangeArrowheads="1"/>
          </p:cNvSpPr>
          <p:nvPr/>
        </p:nvSpPr>
        <p:spPr bwMode="auto">
          <a:xfrm>
            <a:off x="0" y="5013325"/>
            <a:ext cx="3519488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daughter (______)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             (4)</a:t>
            </a:r>
          </a:p>
        </p:txBody>
      </p:sp>
      <p:sp>
        <p:nvSpPr>
          <p:cNvPr id="38919" name="Text Box 11"/>
          <p:cNvSpPr txBox="1">
            <a:spLocks noChangeArrowheads="1"/>
          </p:cNvSpPr>
          <p:nvPr/>
        </p:nvSpPr>
        <p:spPr bwMode="auto">
          <a:xfrm>
            <a:off x="2700338" y="5013325"/>
            <a:ext cx="3027362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______ (brother)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 (5)</a:t>
            </a:r>
          </a:p>
        </p:txBody>
      </p:sp>
      <p:sp>
        <p:nvSpPr>
          <p:cNvPr id="38920" name="Text Box 12"/>
          <p:cNvSpPr txBox="1">
            <a:spLocks noChangeArrowheads="1"/>
          </p:cNvSpPr>
          <p:nvPr/>
        </p:nvSpPr>
        <p:spPr bwMode="auto">
          <a:xfrm>
            <a:off x="6011863" y="3562350"/>
            <a:ext cx="2520950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uncle/____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       (3)</a:t>
            </a:r>
          </a:p>
        </p:txBody>
      </p:sp>
      <p:sp>
        <p:nvSpPr>
          <p:cNvPr id="38921" name="Text Box 13"/>
          <p:cNvSpPr txBox="1">
            <a:spLocks noChangeArrowheads="1"/>
          </p:cNvSpPr>
          <p:nvPr/>
        </p:nvSpPr>
        <p:spPr bwMode="auto">
          <a:xfrm>
            <a:off x="5646738" y="4940300"/>
            <a:ext cx="3497262" cy="106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daughter (______)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         (6)</a:t>
            </a:r>
          </a:p>
        </p:txBody>
      </p:sp>
      <p:sp>
        <p:nvSpPr>
          <p:cNvPr id="38922" name="Line 14"/>
          <p:cNvSpPr>
            <a:spLocks noChangeShapeType="1"/>
          </p:cNvSpPr>
          <p:nvPr/>
        </p:nvSpPr>
        <p:spPr bwMode="auto">
          <a:xfrm>
            <a:off x="4716463" y="2565400"/>
            <a:ext cx="0" cy="50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3" name="Line 15"/>
          <p:cNvSpPr>
            <a:spLocks noChangeShapeType="1"/>
          </p:cNvSpPr>
          <p:nvPr/>
        </p:nvSpPr>
        <p:spPr bwMode="auto">
          <a:xfrm>
            <a:off x="2195513" y="3068638"/>
            <a:ext cx="5113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4" name="Line 16"/>
          <p:cNvSpPr>
            <a:spLocks noChangeShapeType="1"/>
          </p:cNvSpPr>
          <p:nvPr/>
        </p:nvSpPr>
        <p:spPr bwMode="auto">
          <a:xfrm>
            <a:off x="2198688" y="30686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5" name="Line 17"/>
          <p:cNvSpPr>
            <a:spLocks noChangeShapeType="1"/>
          </p:cNvSpPr>
          <p:nvPr/>
        </p:nvSpPr>
        <p:spPr bwMode="auto">
          <a:xfrm>
            <a:off x="7270750" y="3068638"/>
            <a:ext cx="0" cy="64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6" name="Line 18"/>
          <p:cNvSpPr>
            <a:spLocks noChangeShapeType="1"/>
          </p:cNvSpPr>
          <p:nvPr/>
        </p:nvSpPr>
        <p:spPr bwMode="auto">
          <a:xfrm>
            <a:off x="2268538" y="40767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7" name="Line 19"/>
          <p:cNvSpPr>
            <a:spLocks noChangeShapeType="1"/>
          </p:cNvSpPr>
          <p:nvPr/>
        </p:nvSpPr>
        <p:spPr bwMode="auto">
          <a:xfrm>
            <a:off x="7358063" y="4005263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8" name="Line 20"/>
          <p:cNvSpPr>
            <a:spLocks noChangeShapeType="1"/>
          </p:cNvSpPr>
          <p:nvPr/>
        </p:nvSpPr>
        <p:spPr bwMode="auto">
          <a:xfrm>
            <a:off x="1403350" y="45815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29" name="Line 21"/>
          <p:cNvSpPr>
            <a:spLocks noChangeShapeType="1"/>
          </p:cNvSpPr>
          <p:nvPr/>
        </p:nvSpPr>
        <p:spPr bwMode="auto">
          <a:xfrm>
            <a:off x="6877050" y="4521200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0" name="Line 22"/>
          <p:cNvSpPr>
            <a:spLocks noChangeShapeType="1"/>
          </p:cNvSpPr>
          <p:nvPr/>
        </p:nvSpPr>
        <p:spPr bwMode="auto">
          <a:xfrm>
            <a:off x="1403350" y="45815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1" name="Line 23"/>
          <p:cNvSpPr>
            <a:spLocks noChangeShapeType="1"/>
          </p:cNvSpPr>
          <p:nvPr/>
        </p:nvSpPr>
        <p:spPr bwMode="auto">
          <a:xfrm>
            <a:off x="6877050" y="4521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2" name="Line 24"/>
          <p:cNvSpPr>
            <a:spLocks noChangeShapeType="1"/>
          </p:cNvSpPr>
          <p:nvPr/>
        </p:nvSpPr>
        <p:spPr bwMode="auto">
          <a:xfrm>
            <a:off x="7956550" y="45212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8933" name="Text Box 25"/>
          <p:cNvSpPr txBox="1">
            <a:spLocks noChangeArrowheads="1"/>
          </p:cNvSpPr>
          <p:nvPr/>
        </p:nvSpPr>
        <p:spPr bwMode="auto">
          <a:xfrm>
            <a:off x="2195513" y="3500438"/>
            <a:ext cx="14478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mother</a:t>
            </a:r>
          </a:p>
        </p:txBody>
      </p:sp>
      <p:sp>
        <p:nvSpPr>
          <p:cNvPr id="38934" name="Text Box 26"/>
          <p:cNvSpPr txBox="1">
            <a:spLocks noChangeArrowheads="1"/>
          </p:cNvSpPr>
          <p:nvPr/>
        </p:nvSpPr>
        <p:spPr bwMode="auto">
          <a:xfrm>
            <a:off x="7199313" y="3497263"/>
            <a:ext cx="9747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aunt</a:t>
            </a:r>
          </a:p>
        </p:txBody>
      </p:sp>
      <p:sp>
        <p:nvSpPr>
          <p:cNvPr id="38935" name="Text Box 27"/>
          <p:cNvSpPr txBox="1">
            <a:spLocks noChangeArrowheads="1"/>
          </p:cNvSpPr>
          <p:nvPr/>
        </p:nvSpPr>
        <p:spPr bwMode="auto">
          <a:xfrm>
            <a:off x="1979613" y="5013325"/>
            <a:ext cx="11096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sister</a:t>
            </a:r>
          </a:p>
        </p:txBody>
      </p:sp>
      <p:sp>
        <p:nvSpPr>
          <p:cNvPr id="38936" name="Text Box 28"/>
          <p:cNvSpPr txBox="1">
            <a:spLocks noChangeArrowheads="1"/>
          </p:cNvSpPr>
          <p:nvPr/>
        </p:nvSpPr>
        <p:spPr bwMode="auto">
          <a:xfrm>
            <a:off x="3203575" y="5013325"/>
            <a:ext cx="7715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son</a:t>
            </a:r>
          </a:p>
        </p:txBody>
      </p:sp>
      <p:sp>
        <p:nvSpPr>
          <p:cNvPr id="38937" name="Text Box 29"/>
          <p:cNvSpPr txBox="1">
            <a:spLocks noChangeArrowheads="1"/>
          </p:cNvSpPr>
          <p:nvPr/>
        </p:nvSpPr>
        <p:spPr bwMode="auto">
          <a:xfrm>
            <a:off x="7524750" y="5013325"/>
            <a:ext cx="12906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cousin</a:t>
            </a:r>
          </a:p>
        </p:txBody>
      </p:sp>
      <p:sp>
        <p:nvSpPr>
          <p:cNvPr id="38938" name="Line 30"/>
          <p:cNvSpPr>
            <a:spLocks noChangeShapeType="1"/>
          </p:cNvSpPr>
          <p:nvPr/>
        </p:nvSpPr>
        <p:spPr bwMode="auto">
          <a:xfrm flipH="1">
            <a:off x="3563938" y="4581525"/>
            <a:ext cx="19050" cy="555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3" grpId="0"/>
      <p:bldP spid="38934" grpId="0"/>
      <p:bldP spid="38935" grpId="0"/>
      <p:bldP spid="38936" grpId="0"/>
      <p:bldP spid="389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755650" y="1133475"/>
            <a:ext cx="3235325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factory worker</a:t>
            </a:r>
          </a:p>
          <a:p>
            <a:pPr>
              <a:buFontTx/>
              <a:buAutoNum type="arabicPeriod"/>
            </a:pPr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manager</a:t>
            </a:r>
          </a:p>
          <a:p>
            <a:pPr>
              <a:buFontTx/>
              <a:buAutoNum type="arabicPeriod"/>
            </a:pPr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student</a:t>
            </a:r>
          </a:p>
          <a:p>
            <a:pPr>
              <a:buFontTx/>
              <a:buAutoNum type="arabicPeriod"/>
            </a:pPr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secretary</a:t>
            </a:r>
          </a:p>
          <a:p>
            <a:pPr>
              <a:buFontTx/>
              <a:buAutoNum type="arabicPeriod"/>
            </a:pPr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teacher</a:t>
            </a:r>
          </a:p>
          <a:p>
            <a:pPr>
              <a:buFontTx/>
              <a:buAutoNum type="arabicPeriod"/>
            </a:pPr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pPr>
              <a:buFontTx/>
              <a:buAutoNum type="arabicPeriod"/>
            </a:pPr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doctor</a:t>
            </a: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5932488" y="1216025"/>
            <a:ext cx="2024062" cy="545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hospital</a:t>
            </a:r>
          </a:p>
          <a:p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university</a:t>
            </a:r>
          </a:p>
          <a:p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factory</a:t>
            </a:r>
          </a:p>
          <a:p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school </a:t>
            </a:r>
          </a:p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</a:p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hotel</a:t>
            </a:r>
          </a:p>
          <a:p>
            <a:endParaRPr lang="en-US" altLang="zh-CN" sz="3200" b="1">
              <a:latin typeface="Times New Roman" panose="02020603050405020304" pitchFamily="18" charset="0"/>
              <a:ea typeface="华文中宋" panose="02010600040101010101" pitchFamily="2" charset="-122"/>
            </a:endParaRPr>
          </a:p>
          <a:p>
            <a:r>
              <a:rPr lang="en-US" altLang="zh-CN" sz="3200" b="1">
                <a:latin typeface="Times New Roman" panose="02020603050405020304" pitchFamily="18" charset="0"/>
                <a:ea typeface="华文中宋" panose="02010600040101010101" pitchFamily="2" charset="-122"/>
              </a:rPr>
              <a:t> office</a:t>
            </a:r>
          </a:p>
        </p:txBody>
      </p:sp>
      <p:sp>
        <p:nvSpPr>
          <p:cNvPr id="2054" name="Line 8"/>
          <p:cNvSpPr>
            <a:spLocks noChangeShapeType="1"/>
          </p:cNvSpPr>
          <p:nvPr/>
        </p:nvSpPr>
        <p:spPr bwMode="auto">
          <a:xfrm>
            <a:off x="3995738" y="1557338"/>
            <a:ext cx="2036762" cy="203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5" name="Line 9"/>
          <p:cNvSpPr>
            <a:spLocks noChangeShapeType="1"/>
          </p:cNvSpPr>
          <p:nvPr/>
        </p:nvSpPr>
        <p:spPr bwMode="auto">
          <a:xfrm>
            <a:off x="3059113" y="2492375"/>
            <a:ext cx="2973387" cy="2973388"/>
          </a:xfrm>
          <a:prstGeom prst="line">
            <a:avLst/>
          </a:prstGeom>
          <a:noFill/>
          <a:ln w="28575">
            <a:solidFill>
              <a:srgbClr val="008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6" name="Line 10"/>
          <p:cNvSpPr>
            <a:spLocks noChangeShapeType="1"/>
          </p:cNvSpPr>
          <p:nvPr/>
        </p:nvSpPr>
        <p:spPr bwMode="auto">
          <a:xfrm>
            <a:off x="3059113" y="4437063"/>
            <a:ext cx="2973387" cy="1963737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7" name="Line 11"/>
          <p:cNvSpPr>
            <a:spLocks noChangeShapeType="1"/>
          </p:cNvSpPr>
          <p:nvPr/>
        </p:nvSpPr>
        <p:spPr bwMode="auto">
          <a:xfrm flipV="1">
            <a:off x="2700338" y="1649413"/>
            <a:ext cx="3259137" cy="4659312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8" name="Line 12"/>
          <p:cNvSpPr>
            <a:spLocks noChangeShapeType="1"/>
          </p:cNvSpPr>
          <p:nvPr/>
        </p:nvSpPr>
        <p:spPr bwMode="auto">
          <a:xfrm flipV="1">
            <a:off x="2916238" y="2584450"/>
            <a:ext cx="3187700" cy="844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59" name="Line 13"/>
          <p:cNvSpPr>
            <a:spLocks noChangeShapeType="1"/>
          </p:cNvSpPr>
          <p:nvPr/>
        </p:nvSpPr>
        <p:spPr bwMode="auto">
          <a:xfrm flipV="1">
            <a:off x="2700338" y="4600575"/>
            <a:ext cx="3403600" cy="773113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684213" y="184150"/>
            <a:ext cx="73580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CC0000"/>
                </a:solidFill>
                <a:latin typeface="Times New Roman" panose="02020603050405020304" pitchFamily="18" charset="0"/>
              </a:rPr>
              <a:t>Match the jobs with the work places.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2056" grpId="0" animBg="1"/>
      <p:bldP spid="2057" grpId="0" animBg="1"/>
      <p:bldP spid="2058" grpId="0" animBg="1"/>
      <p:bldP spid="205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1"/>
  <p:tag name="AS_OS" val="Microsoft Windows NT 5.1.2600 Service Pack 3"/>
  <p:tag name="AS_RELEASE_DATE" val="2013.02.28"/>
  <p:tag name="AS_VERSION" val="7.2.0.0"/>
  <p:tag name="AS_TITLE" val="Aspose.Slides for .NET 2.0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1958</Words>
  <Application>Microsoft Office PowerPoint</Application>
  <PresentationFormat>全屏显示(4:3)</PresentationFormat>
  <Paragraphs>342</Paragraphs>
  <Slides>44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44</vt:i4>
      </vt:variant>
    </vt:vector>
  </HeadingPairs>
  <TitlesOfParts>
    <vt:vector size="53" baseType="lpstr">
      <vt:lpstr>华文中宋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2012-07-05T10:08:00Z</dcterms:created>
  <dcterms:modified xsi:type="dcterms:W3CDTF">2023-01-16T19:53:39Z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AE5843CD96B0460F952DFC20BB0AA055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