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1" r:id="rId2"/>
    <p:sldId id="290" r:id="rId3"/>
    <p:sldId id="270" r:id="rId4"/>
    <p:sldId id="362" r:id="rId5"/>
    <p:sldId id="413" r:id="rId6"/>
    <p:sldId id="403" r:id="rId7"/>
    <p:sldId id="365" r:id="rId8"/>
    <p:sldId id="421" r:id="rId9"/>
    <p:sldId id="425" r:id="rId10"/>
    <p:sldId id="426" r:id="rId11"/>
    <p:sldId id="389" r:id="rId12"/>
    <p:sldId id="427" r:id="rId13"/>
    <p:sldId id="428" r:id="rId14"/>
    <p:sldId id="391" r:id="rId15"/>
    <p:sldId id="412" r:id="rId16"/>
    <p:sldId id="392" r:id="rId17"/>
    <p:sldId id="384" r:id="rId18"/>
    <p:sldId id="286" r:id="rId19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5BA00F-C79F-4352-9759-7EBBE05C08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CEDC6AB4-5520-473A-8C81-D925F55937E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C6AB4-5520-473A-8C81-D925F55937E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2287-6C97-4E41-9A83-264B0422C9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3EC2-DA90-407B-A57D-841E06A3B8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8859D-96EE-4157-9232-D7ED2FA21A6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9DC7-0A56-4C01-B544-6DEC89071D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4C26-DDAF-4D3E-9E89-A4A29DDF65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E3C06-8905-4F62-88DB-944B7CFFFB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7EF7-EDD8-4DA7-82A1-997B30F9806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00D93-C392-4CA2-A47E-11789DE7BD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DE41-B35A-4988-BBDB-303AA1881A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E14A5-72FA-4870-8C48-025653A3FB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A563A-5A1F-455A-A73B-71A743B4FB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F98CD-E47C-4728-8621-B11269E922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62E9-98B3-4856-82AF-34A3588186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6BCE6-2750-406D-83CD-8DA91B759B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596E-6EC1-4E39-B448-2295E47CED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3E2E-CAC4-44E7-8E90-B7654FC5C8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E31B-4F3D-4E89-A089-E1AC57E2FD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43CCA-0F69-4147-A1AA-5E84E47E15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41A7-1989-4371-B76A-01AA075FD0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2B4B1-5F24-476A-8996-9FCB4555F1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5812-FB9A-41D0-B243-6F1F6A16BB2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BC46B-172A-4A14-841E-021D39D893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5B764F-E280-40D2-86CF-8D0E9BE8B3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F5BE7D-DED6-4D11-8B9E-D780A29BADB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3.Let's%20sing.mp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1.What%20will%20Jenny%20do%20this%20summer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111111111111111111111111111111111111111111111111111111111111111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1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699375" y="536733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59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3 What Will You Do This Summer?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5" name="TextBox 4"/>
          <p:cNvSpPr txBox="1">
            <a:spLocks noChangeArrowheads="1"/>
          </p:cNvSpPr>
          <p:nvPr/>
        </p:nvSpPr>
        <p:spPr bwMode="auto">
          <a:xfrm>
            <a:off x="3210718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6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379505" y="3309336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90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739277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Lesson15  Jenny’s Summer Holiday</a:t>
            </a:r>
            <a:endParaRPr lang="zh-CN" altLang="en-US" sz="40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51742" y="586184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17"/>
          <p:cNvSpPr txBox="1">
            <a:spLocks noChangeArrowheads="1"/>
          </p:cNvSpPr>
          <p:nvPr/>
        </p:nvSpPr>
        <p:spPr bwMode="auto">
          <a:xfrm>
            <a:off x="2836863" y="1439863"/>
            <a:ext cx="527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ship /ʃɪp/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船；舰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6638" y="15414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19"/>
          <p:cNvSpPr txBox="1">
            <a:spLocks noChangeArrowheads="1"/>
          </p:cNvSpPr>
          <p:nvPr/>
        </p:nvSpPr>
        <p:spPr bwMode="auto">
          <a:xfrm>
            <a:off x="1366838" y="1531938"/>
            <a:ext cx="166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5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229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413" y="14224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矩形 1"/>
          <p:cNvSpPr>
            <a:spLocks noChangeArrowheads="1"/>
          </p:cNvSpPr>
          <p:nvPr/>
        </p:nvSpPr>
        <p:spPr bwMode="auto">
          <a:xfrm>
            <a:off x="1238250" y="2414588"/>
            <a:ext cx="100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125663" y="2206625"/>
            <a:ext cx="71485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 will go to Shanghai by ship.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我们将乘船去上海。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1250950" y="397033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166938" y="3738563"/>
            <a:ext cx="46815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by ship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乘船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a ship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乘船 </a:t>
            </a:r>
          </a:p>
        </p:txBody>
      </p:sp>
      <p:sp>
        <p:nvSpPr>
          <p:cNvPr id="12299" name="矩形 1"/>
          <p:cNvSpPr>
            <a:spLocks noChangeArrowheads="1"/>
          </p:cNvSpPr>
          <p:nvPr/>
        </p:nvSpPr>
        <p:spPr bwMode="auto">
          <a:xfrm>
            <a:off x="1252538" y="4797425"/>
            <a:ext cx="204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对比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0575" y="4838700"/>
            <a:ext cx="1370013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1675" y="4838700"/>
            <a:ext cx="11906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556000" y="5837238"/>
            <a:ext cx="345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ship                        boat</a:t>
            </a:r>
            <a:endParaRPr lang="zh-CN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Let's do it!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3315" name="矩形 1"/>
          <p:cNvSpPr>
            <a:spLocks noChangeArrowheads="1"/>
          </p:cNvSpPr>
          <p:nvPr/>
        </p:nvSpPr>
        <p:spPr bwMode="auto">
          <a:xfrm>
            <a:off x="1073150" y="1130300"/>
            <a:ext cx="82010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Part 1 and answer the questions.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Jenny do last summer?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did Jenny go with?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Jenny do this summer?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9550" y="2865438"/>
            <a:ext cx="3187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went to a lake.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79550" y="4321175"/>
            <a:ext cx="4767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family and her grandparents.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79550" y="5772150"/>
            <a:ext cx="414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will go on a trip to the sea.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Let's do it!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1014413" y="1177925"/>
            <a:ext cx="8201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Jenny watch on the sea?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last summer?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 this summer?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___________________________________________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1275" y="2203450"/>
            <a:ext cx="687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will watch the ships and boats on the sea.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89075" y="3617913"/>
            <a:ext cx="462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to Beijing.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79550" y="5086350"/>
            <a:ext cx="536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go on a trip to Hainan.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8"/>
          <p:cNvSpPr txBox="1"/>
          <p:nvPr/>
        </p:nvSpPr>
        <p:spPr>
          <a:xfrm>
            <a:off x="2617873" y="104868"/>
            <a:ext cx="449848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8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Let's sing! </a:t>
            </a:r>
            <a:endParaRPr kumimoji="1" lang="zh-CN" altLang="en-US" sz="48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5363" name="矩形 1"/>
          <p:cNvSpPr>
            <a:spLocks noChangeArrowheads="1"/>
          </p:cNvSpPr>
          <p:nvPr/>
        </p:nvSpPr>
        <p:spPr bwMode="auto">
          <a:xfrm>
            <a:off x="776288" y="1177925"/>
            <a:ext cx="8201025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summer's coming, coming soon.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school is done, what will you do?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summer, summer, summertime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Summer, summer, summer.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Oh, I'll swim in the ocean blue.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swim, too? Will you swim, too?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summer, summer, summertime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Summer, summer, summer.</a:t>
            </a:r>
          </a:p>
        </p:txBody>
      </p:sp>
      <p:sp>
        <p:nvSpPr>
          <p:cNvPr id="13" name="矩形 12"/>
          <p:cNvSpPr/>
          <p:nvPr/>
        </p:nvSpPr>
        <p:spPr>
          <a:xfrm>
            <a:off x="6251575" y="1474788"/>
            <a:ext cx="2725738" cy="20034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67463" y="1555750"/>
            <a:ext cx="2481262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4788" y="3789363"/>
            <a:ext cx="21209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328613" y="1184275"/>
            <a:ext cx="8215312" cy="5078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一、按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要求完成下列各题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8355" indent="-808355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will play football with my friends.(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改为一般疑问句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808355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 ________ play football with your friends?</a:t>
            </a:r>
          </a:p>
          <a:p>
            <a:pPr marL="808355" indent="-808355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Steven will </a:t>
            </a:r>
            <a:r>
              <a:rPr lang="en-US" altLang="zh-CN" sz="2400" b="1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on a trip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 the summer holiday.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（对画线部分提问）</a:t>
            </a:r>
          </a:p>
          <a:p>
            <a:pPr marL="808355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 will Steven ________ for the summer holiday?</a:t>
            </a:r>
          </a:p>
          <a:p>
            <a:pPr marL="808355" indent="-808355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watched the ships on the sea last summer.(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last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改为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next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，然后改写句子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808355" eaLnBrk="1" hangingPunct="1">
              <a:lnSpc>
                <a:spcPct val="150000"/>
              </a:lnSpc>
              <a:tabLst>
                <a:tab pos="3312795" algn="l"/>
              </a:tabLst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________ ________ the ships on the sea next summer.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400175" y="2408238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          you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328738" y="4064000"/>
            <a:ext cx="391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                    do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512888" y="5715000"/>
            <a:ext cx="391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         watch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01638" y="1309688"/>
            <a:ext cx="867092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二、用括号中所给单词的适当形式填空。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We want to go on ________(trip) this summer.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father and I ________(swim) in the sea last summer.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you like _______________(play) in the park? 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810000" y="2595563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532188" y="3536950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swam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857500" y="4427538"/>
            <a:ext cx="271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play/playing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28638" y="1647825"/>
            <a:ext cx="83708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3955" indent="-116395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三、判断下列句子与图片内容是（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）否（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）相符。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 ）（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will go there by ship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  <a:p>
            <a:pPr eaLnBrk="1" hangingPunct="1">
              <a:lnSpc>
                <a:spcPct val="16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     ）（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sister swam in the lake last summer.</a:t>
            </a:r>
          </a:p>
        </p:txBody>
      </p:sp>
      <p:pic>
        <p:nvPicPr>
          <p:cNvPr id="1843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900363"/>
            <a:ext cx="16478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4650" y="4975225"/>
            <a:ext cx="16573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982663" y="2371725"/>
            <a:ext cx="83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977900" y="4106863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817563" y="1358900"/>
            <a:ext cx="713105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19138" y="2998788"/>
            <a:ext cx="8164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重点词汇：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holiday, lake, swim, ship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重点短语：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on trips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609725" indent="-1609725" eaLnBrk="1" hangingPunct="1">
              <a:lnSpc>
                <a:spcPct val="200000"/>
              </a:lnSpc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you do for the summer holiday, Jenny?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1884363"/>
            <a:ext cx="446088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2638" y="3576638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5813" y="4418013"/>
            <a:ext cx="446087" cy="4460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520825"/>
            <a:ext cx="79390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熟记本节课所学的句型、短语和单词，必须会听、说、读、写。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indent="-355600"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Jenny do this summer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朗读流利。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2874963" y="5237163"/>
            <a:ext cx="2944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swim?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0225" y="1465263"/>
            <a:ext cx="5153025" cy="35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650670" y="220764"/>
            <a:ext cx="657893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1" lang="en-US" altLang="zh-CN" sz="3000" spc="-300" dirty="0">
                <a:ln w="11430"/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What will Jenny do this summer?</a:t>
            </a:r>
            <a:endParaRPr kumimoji="1" lang="zh-CN" altLang="en-US" sz="3000" spc="-300" dirty="0">
              <a:ln w="11430"/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5123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83413" y="3730625"/>
            <a:ext cx="18684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" name="矩形 3"/>
          <p:cNvSpPr>
            <a:spLocks noChangeArrowheads="1"/>
          </p:cNvSpPr>
          <p:nvPr/>
        </p:nvSpPr>
        <p:spPr bwMode="auto">
          <a:xfrm>
            <a:off x="454025" y="1006475"/>
            <a:ext cx="61071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86155" indent="-986155"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Liming: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 do for the summer holiday,   Jenny?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family likes to go on trips in the summer.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summer, we went to a lake with my grandmother and grandfather. I swam in the lake.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played on the beach. I like playing on the beach!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summer, we will go on a trip to the sea. I will swim in the sea!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watch the ships and boats on the sea.</a:t>
            </a:r>
          </a:p>
        </p:txBody>
      </p:sp>
      <p:sp>
        <p:nvSpPr>
          <p:cNvPr id="16" name="矩形 15"/>
          <p:cNvSpPr/>
          <p:nvPr/>
        </p:nvSpPr>
        <p:spPr>
          <a:xfrm>
            <a:off x="6572250" y="1508125"/>
            <a:ext cx="2486025" cy="1825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77025" y="1638300"/>
            <a:ext cx="2286000" cy="161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文本框 17"/>
          <p:cNvSpPr txBox="1">
            <a:spLocks noChangeArrowheads="1"/>
          </p:cNvSpPr>
          <p:nvPr/>
        </p:nvSpPr>
        <p:spPr bwMode="auto">
          <a:xfrm>
            <a:off x="2601913" y="1462088"/>
            <a:ext cx="603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you do for the summer holiday, Jenny?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暑假你将要做什么，詹妮？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57238" y="15605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1243013" y="1538288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1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6150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4150" y="1452563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矩形 1"/>
          <p:cNvSpPr>
            <a:spLocks noChangeArrowheads="1"/>
          </p:cNvSpPr>
          <p:nvPr/>
        </p:nvSpPr>
        <p:spPr bwMode="auto">
          <a:xfrm>
            <a:off x="1101725" y="3432175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句型结构：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2600325" y="3203575"/>
            <a:ext cx="5753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+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+do+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</p:txBody>
      </p:sp>
      <p:pic>
        <p:nvPicPr>
          <p:cNvPr id="615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50163" y="2009775"/>
            <a:ext cx="1143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矩形 1"/>
          <p:cNvSpPr>
            <a:spLocks noChangeArrowheads="1"/>
          </p:cNvSpPr>
          <p:nvPr/>
        </p:nvSpPr>
        <p:spPr bwMode="auto">
          <a:xfrm>
            <a:off x="1111250" y="4071938"/>
            <a:ext cx="1062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981200" y="3984625"/>
            <a:ext cx="5753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you do this afternoon?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今天下午你将做什么？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will your sister do after breakfast?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早餐后你妹妹将做什么？</a:t>
            </a:r>
          </a:p>
        </p:txBody>
      </p:sp>
      <p:sp>
        <p:nvSpPr>
          <p:cNvPr id="6156" name="矩形 1"/>
          <p:cNvSpPr>
            <a:spLocks noChangeArrowheads="1"/>
          </p:cNvSpPr>
          <p:nvPr/>
        </p:nvSpPr>
        <p:spPr bwMode="auto">
          <a:xfrm>
            <a:off x="1123950" y="2665413"/>
            <a:ext cx="3278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询问某人的计划的句型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1"/>
          <p:cNvSpPr>
            <a:spLocks noChangeArrowheads="1"/>
          </p:cNvSpPr>
          <p:nvPr/>
        </p:nvSpPr>
        <p:spPr bwMode="auto">
          <a:xfrm>
            <a:off x="1019175" y="1557338"/>
            <a:ext cx="35067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holiday / 'hɒlɪdeɪ/ </a:t>
            </a:r>
            <a:r>
              <a:rPr lang="zh-CN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假期</a:t>
            </a:r>
          </a:p>
        </p:txBody>
      </p:sp>
      <p:sp>
        <p:nvSpPr>
          <p:cNvPr id="7172" name="矩形 1"/>
          <p:cNvSpPr>
            <a:spLocks noChangeArrowheads="1"/>
          </p:cNvSpPr>
          <p:nvPr/>
        </p:nvSpPr>
        <p:spPr bwMode="auto">
          <a:xfrm>
            <a:off x="1019175" y="2398713"/>
            <a:ext cx="1654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同义词：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244725" y="2170113"/>
            <a:ext cx="2257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vacation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假期</a:t>
            </a:r>
          </a:p>
        </p:txBody>
      </p:sp>
      <p:sp>
        <p:nvSpPr>
          <p:cNvPr id="7174" name="矩形 1"/>
          <p:cNvSpPr>
            <a:spLocks noChangeArrowheads="1"/>
          </p:cNvSpPr>
          <p:nvPr/>
        </p:nvSpPr>
        <p:spPr bwMode="auto">
          <a:xfrm>
            <a:off x="1028700" y="3192463"/>
            <a:ext cx="1062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898650" y="2963863"/>
            <a:ext cx="57531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holiday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在度假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summer holiday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暑假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winter holiday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寒假</a:t>
            </a: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1001713" y="4699000"/>
            <a:ext cx="1062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871663" y="4505325"/>
            <a:ext cx="64770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will go to the Great Wall this summer holiday.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今年暑假我将去长城。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17"/>
          <p:cNvSpPr txBox="1">
            <a:spLocks noChangeArrowheads="1"/>
          </p:cNvSpPr>
          <p:nvPr/>
        </p:nvSpPr>
        <p:spPr bwMode="auto">
          <a:xfrm>
            <a:off x="2884488" y="1546225"/>
            <a:ext cx="3995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on trips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去旅行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47750" y="1647825"/>
            <a:ext cx="1778000" cy="4492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19"/>
          <p:cNvSpPr txBox="1">
            <a:spLocks noChangeArrowheads="1"/>
          </p:cNvSpPr>
          <p:nvPr/>
        </p:nvSpPr>
        <p:spPr bwMode="auto">
          <a:xfrm>
            <a:off x="1414463" y="1638300"/>
            <a:ext cx="166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2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8198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8" y="152876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矩形 1"/>
          <p:cNvSpPr>
            <a:spLocks noChangeArrowheads="1"/>
          </p:cNvSpPr>
          <p:nvPr/>
        </p:nvSpPr>
        <p:spPr bwMode="auto">
          <a:xfrm>
            <a:off x="1558925" y="2520950"/>
            <a:ext cx="167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同义短语：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032125" y="2265363"/>
            <a:ext cx="307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on a trip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去旅行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1" name="矩形 1"/>
          <p:cNvSpPr>
            <a:spLocks noChangeArrowheads="1"/>
          </p:cNvSpPr>
          <p:nvPr/>
        </p:nvSpPr>
        <p:spPr bwMode="auto">
          <a:xfrm>
            <a:off x="1571625" y="3305175"/>
            <a:ext cx="87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439988" y="3073400"/>
            <a:ext cx="46815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go on trips this summer.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今年夏天咱们一起去旅行吧。</a:t>
            </a:r>
          </a:p>
        </p:txBody>
      </p:sp>
      <p:pic>
        <p:nvPicPr>
          <p:cNvPr id="8203" name="图片 1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1275" y="492601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矩形 16"/>
          <p:cNvSpPr>
            <a:spLocks noChangeArrowheads="1"/>
          </p:cNvSpPr>
          <p:nvPr/>
        </p:nvSpPr>
        <p:spPr bwMode="auto">
          <a:xfrm>
            <a:off x="1604963" y="477520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2432050" y="4622800"/>
            <a:ext cx="66516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on trips/ go on a trip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＋地点， 意思是“去某地旅行”。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7"/>
          <p:cNvSpPr txBox="1">
            <a:spLocks noChangeArrowheads="1"/>
          </p:cNvSpPr>
          <p:nvPr/>
        </p:nvSpPr>
        <p:spPr bwMode="auto">
          <a:xfrm>
            <a:off x="2901950" y="1758950"/>
            <a:ext cx="38909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lake /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leɪk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/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湖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33463" y="18526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19"/>
          <p:cNvSpPr txBox="1">
            <a:spLocks noChangeArrowheads="1"/>
          </p:cNvSpPr>
          <p:nvPr/>
        </p:nvSpPr>
        <p:spPr bwMode="auto">
          <a:xfrm>
            <a:off x="1314450" y="1846263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3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9222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938" y="175418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矩形 1"/>
          <p:cNvSpPr>
            <a:spLocks noChangeArrowheads="1"/>
          </p:cNvSpPr>
          <p:nvPr/>
        </p:nvSpPr>
        <p:spPr bwMode="auto">
          <a:xfrm>
            <a:off x="1268413" y="2633663"/>
            <a:ext cx="1062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151063" y="2427288"/>
            <a:ext cx="64754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swam in the lake last summer.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去年夏天我在湖里游泳了。 </a:t>
            </a:r>
          </a:p>
        </p:txBody>
      </p:sp>
      <p:sp>
        <p:nvSpPr>
          <p:cNvPr id="9225" name="矩形 1"/>
          <p:cNvSpPr>
            <a:spLocks noChangeArrowheads="1"/>
          </p:cNvSpPr>
          <p:nvPr/>
        </p:nvSpPr>
        <p:spPr bwMode="auto">
          <a:xfrm>
            <a:off x="1235075" y="421163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谱系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3067050" y="4081463"/>
            <a:ext cx="5353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ake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cake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make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take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wake 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蛋糕         制作          带走        弄醒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586163" y="4646613"/>
            <a:ext cx="1935162" cy="768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951413" y="4673600"/>
            <a:ext cx="688975" cy="693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815013" y="4648200"/>
            <a:ext cx="360362" cy="768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5935663" y="4648200"/>
            <a:ext cx="1474787" cy="71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矩形 1"/>
          <p:cNvSpPr>
            <a:spLocks noChangeArrowheads="1"/>
          </p:cNvSpPr>
          <p:nvPr/>
        </p:nvSpPr>
        <p:spPr bwMode="auto">
          <a:xfrm>
            <a:off x="1060450" y="1822450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63738" y="1590675"/>
            <a:ext cx="3073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the lake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在湖里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692400" y="2481263"/>
            <a:ext cx="61118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river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小河多清澈，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lake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湖里鱼儿多，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grass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青青草儿，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flower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花朵满山坡，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天空真辽阔，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cloud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白云一朵朵，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mountain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山峰一座座，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forest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森林木材多。</a:t>
            </a:r>
          </a:p>
        </p:txBody>
      </p:sp>
      <p:grpSp>
        <p:nvGrpSpPr>
          <p:cNvPr id="10246" name="组合 2"/>
          <p:cNvGrpSpPr/>
          <p:nvPr/>
        </p:nvGrpSpPr>
        <p:grpSpPr bwMode="auto">
          <a:xfrm>
            <a:off x="712788" y="2719388"/>
            <a:ext cx="2403475" cy="461962"/>
            <a:chOff x="398463" y="4005263"/>
            <a:chExt cx="2404268" cy="461088"/>
          </a:xfrm>
        </p:grpSpPr>
        <p:sp>
          <p:nvSpPr>
            <p:cNvPr id="10247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2088357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248" name="图片 29" descr="花盆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8463" y="405282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框 17"/>
          <p:cNvSpPr txBox="1">
            <a:spLocks noChangeArrowheads="1"/>
          </p:cNvSpPr>
          <p:nvPr/>
        </p:nvSpPr>
        <p:spPr bwMode="auto">
          <a:xfrm>
            <a:off x="2836863" y="1439863"/>
            <a:ext cx="527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swim /swɪm 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游泳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swam) 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036638" y="15414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19"/>
          <p:cNvSpPr txBox="1">
            <a:spLocks noChangeArrowheads="1"/>
          </p:cNvSpPr>
          <p:nvPr/>
        </p:nvSpPr>
        <p:spPr bwMode="auto">
          <a:xfrm>
            <a:off x="1366838" y="1531938"/>
            <a:ext cx="166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知识点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Hei"/>
              </a:rPr>
              <a:t> 4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Hei"/>
            </a:endParaRPr>
          </a:p>
        </p:txBody>
      </p:sp>
      <p:pic>
        <p:nvPicPr>
          <p:cNvPr id="1127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413" y="1422400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矩形 1"/>
          <p:cNvSpPr>
            <a:spLocks noChangeArrowheads="1"/>
          </p:cNvSpPr>
          <p:nvPr/>
        </p:nvSpPr>
        <p:spPr bwMode="auto">
          <a:xfrm>
            <a:off x="1238250" y="2284413"/>
            <a:ext cx="100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160588" y="2076450"/>
            <a:ext cx="5938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to swim in summer.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我喜欢在夏天游泳。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3" name="矩形 1"/>
          <p:cNvSpPr>
            <a:spLocks noChangeArrowheads="1"/>
          </p:cNvSpPr>
          <p:nvPr/>
        </p:nvSpPr>
        <p:spPr bwMode="auto">
          <a:xfrm>
            <a:off x="1250950" y="3068638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短语：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2166938" y="2836863"/>
            <a:ext cx="46815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go swimming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去游泳</a:t>
            </a:r>
          </a:p>
        </p:txBody>
      </p:sp>
      <p:sp>
        <p:nvSpPr>
          <p:cNvPr id="11275" name="矩形 1"/>
          <p:cNvSpPr>
            <a:spLocks noChangeArrowheads="1"/>
          </p:cNvSpPr>
          <p:nvPr/>
        </p:nvSpPr>
        <p:spPr bwMode="auto">
          <a:xfrm>
            <a:off x="1225550" y="3862388"/>
            <a:ext cx="1624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词形变化：</a:t>
            </a:r>
            <a:endParaRPr lang="zh-CN" altLang="en-US" b="1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770188" y="3606800"/>
            <a:ext cx="5518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swim(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原形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 swims(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第三人称单数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 swimming(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现在分词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)→ swam 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过去式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77" name="矩形 1"/>
          <p:cNvSpPr>
            <a:spLocks noChangeArrowheads="1"/>
          </p:cNvSpPr>
          <p:nvPr/>
        </p:nvSpPr>
        <p:spPr bwMode="auto">
          <a:xfrm>
            <a:off x="1252538" y="5260975"/>
            <a:ext cx="204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图示</a:t>
            </a:r>
            <a:r>
              <a:rPr lang="zh-CN" altLang="zh-CN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记忆法：</a:t>
            </a:r>
            <a:endParaRPr lang="zh-CN" altLang="en-US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813" y="5294313"/>
            <a:ext cx="13239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2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全屏显示(4:3)</PresentationFormat>
  <Paragraphs>139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Hei</vt:lpstr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2023-01-16T19:53:51Z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50C32DC85CBB47BD88D3BB0AB865D8A3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