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7" r:id="rId3"/>
    <p:sldId id="379" r:id="rId4"/>
    <p:sldId id="411" r:id="rId5"/>
    <p:sldId id="403" r:id="rId6"/>
    <p:sldId id="335" r:id="rId7"/>
    <p:sldId id="402" r:id="rId8"/>
    <p:sldId id="336" r:id="rId9"/>
    <p:sldId id="337" r:id="rId10"/>
    <p:sldId id="419" r:id="rId11"/>
    <p:sldId id="381" r:id="rId12"/>
    <p:sldId id="382" r:id="rId13"/>
    <p:sldId id="385" r:id="rId14"/>
    <p:sldId id="406" r:id="rId15"/>
    <p:sldId id="407" r:id="rId16"/>
    <p:sldId id="405" r:id="rId17"/>
    <p:sldId id="408" r:id="rId18"/>
    <p:sldId id="412" r:id="rId19"/>
    <p:sldId id="413" r:id="rId20"/>
    <p:sldId id="414" r:id="rId21"/>
    <p:sldId id="415" r:id="rId22"/>
    <p:sldId id="416" r:id="rId23"/>
    <p:sldId id="418" r:id="rId24"/>
    <p:sldId id="476" r:id="rId25"/>
    <p:sldId id="352" r:id="rId26"/>
    <p:sldId id="468" r:id="rId27"/>
    <p:sldId id="469" r:id="rId28"/>
    <p:sldId id="467" r:id="rId29"/>
    <p:sldId id="470" r:id="rId30"/>
    <p:sldId id="472" r:id="rId31"/>
    <p:sldId id="47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i="1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3300"/>
    <a:srgbClr val="D60093"/>
    <a:srgbClr val="990099"/>
    <a:srgbClr val="FF0066"/>
    <a:srgbClr val="FF00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5437-16B4-4578-B6B8-9AEC4DA2866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05A49-65B6-4D28-A3EB-888E8FBD6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05A49-65B6-4D28-A3EB-888E8FBD61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7BC14-D0FF-458E-9A42-B8BED51D291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65FB1-32D4-41AB-A906-CEEED76C1F4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41B3-4004-4486-BE0A-C87615241E9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4D1C4-29A8-47FB-B945-FFA7D0277F2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0D69C-EBCF-467B-B261-53B97EA2C9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97E2D-95DA-4A86-AD7C-8459D90E702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CE680-9E1A-4E3F-AA04-D61BA48DDB0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AA06-373B-4645-AE44-E1197D68794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0806-8EBC-4E06-9A5B-7CB721FD4F6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96C4D-499E-47E9-8F8C-23C8550E4C6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CB5B3-F73B-44D0-8A52-5C916E9BFE9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A1C871-5112-4404-B2A7-FA5E7670C71F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wmf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9550" y="838268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7200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anose="04040A07060A02020202" pitchFamily="2" charset="0"/>
              </a:rPr>
              <a:t>Unit 4 </a:t>
            </a:r>
          </a:p>
          <a:p>
            <a:pPr algn="ctr">
              <a:spcBef>
                <a:spcPct val="50000"/>
              </a:spcBef>
            </a:pPr>
            <a:r>
              <a:rPr lang="zh-CN" altLang="zh-CN" sz="8000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anose="04040A07060A02020202" pitchFamily="2" charset="0"/>
              </a:rPr>
              <a:t>Is it in your schoolbag?</a:t>
            </a:r>
          </a:p>
        </p:txBody>
      </p:sp>
      <p:sp>
        <p:nvSpPr>
          <p:cNvPr id="6" name="矩形 5"/>
          <p:cNvSpPr/>
          <p:nvPr/>
        </p:nvSpPr>
        <p:spPr>
          <a:xfrm>
            <a:off x="2915205" y="545408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i="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71550" y="908050"/>
            <a:ext cx="7315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里面 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上面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under 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就在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正下方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。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前面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就是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in front of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后面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就用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behind.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在旁边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beside, </a:t>
            </a:r>
          </a:p>
          <a:p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near near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是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附近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</a:t>
            </a:r>
          </a:p>
          <a:p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距离远近要明确。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CHH00865_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3068638"/>
            <a:ext cx="576103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MCj0232756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59380">
            <a:off x="4953000" y="3276600"/>
            <a:ext cx="1873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460851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i="0" dirty="0">
                <a:solidFill>
                  <a:schemeClr val="tx1"/>
                </a:solidFill>
                <a:effectLst/>
              </a:rPr>
              <a:t>________the pencil?</a:t>
            </a:r>
          </a:p>
          <a:p>
            <a:pPr>
              <a:lnSpc>
                <a:spcPct val="120000"/>
              </a:lnSpc>
            </a:pPr>
            <a:r>
              <a:rPr lang="zh-CN" altLang="zh-CN" i="0" dirty="0">
                <a:solidFill>
                  <a:srgbClr val="FF3300"/>
                </a:solidFill>
                <a:effectLst/>
              </a:rPr>
              <a:t>It’s</a:t>
            </a:r>
            <a:r>
              <a:rPr lang="zh-CN" altLang="zh-CN" i="0" dirty="0">
                <a:solidFill>
                  <a:schemeClr val="tx1"/>
                </a:solidFill>
                <a:effectLst/>
              </a:rPr>
              <a:t>____ the table.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628847" y="2138363"/>
            <a:ext cx="104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i="0" dirty="0">
                <a:solidFill>
                  <a:srgbClr val="6600FF"/>
                </a:solidFill>
                <a:effectLst/>
              </a:rPr>
              <a:t>on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3816350" cy="7620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400" i="0" dirty="0">
                <a:solidFill>
                  <a:srgbClr val="9933FF"/>
                </a:solidFill>
                <a:effectLst/>
              </a:rPr>
              <a:t>Look and say</a:t>
            </a:r>
            <a:endParaRPr lang="zh-CN" altLang="zh-CN" sz="44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flipH="1" flipV="1">
            <a:off x="762000" y="1371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Where’s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Cj030151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163" y="519113"/>
            <a:ext cx="62658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news_2004218841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2590800"/>
            <a:ext cx="33782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87675" y="4581525"/>
            <a:ext cx="5327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i="0">
                <a:solidFill>
                  <a:schemeClr val="tx1"/>
                </a:solidFill>
                <a:effectLst/>
              </a:rPr>
              <a:t>________the schoolbag?</a:t>
            </a:r>
          </a:p>
          <a:p>
            <a:pPr>
              <a:lnSpc>
                <a:spcPct val="120000"/>
              </a:lnSpc>
            </a:pPr>
            <a:r>
              <a:rPr lang="zh-CN" altLang="zh-CN" i="0">
                <a:solidFill>
                  <a:schemeClr val="tx1"/>
                </a:solidFill>
                <a:effectLst/>
              </a:rPr>
              <a:t>It’s    _______     the table.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16238" y="4652963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i="0">
                <a:solidFill>
                  <a:srgbClr val="FF3300"/>
                </a:solidFill>
                <a:effectLst/>
              </a:rPr>
              <a:t>Where’s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51275" y="5300663"/>
            <a:ext cx="221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i="0">
                <a:solidFill>
                  <a:srgbClr val="FF3300"/>
                </a:solidFill>
                <a:effectLst/>
              </a:rPr>
              <a:t>In front of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419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 descr="chai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0"/>
            <a:ext cx="41148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pe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819400"/>
            <a:ext cx="1512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</a:rPr>
              <a:t>Where's the pen?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676400" y="4876800"/>
            <a:ext cx="5070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It’s  </a:t>
            </a:r>
            <a:r>
              <a:rPr lang="zh-CN" altLang="zh-CN" sz="4400" i="0">
                <a:solidFill>
                  <a:schemeClr val="tx1"/>
                </a:solidFill>
                <a:effectLst/>
              </a:rPr>
              <a:t>           </a:t>
            </a:r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the chair.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67000" y="4876800"/>
            <a:ext cx="127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rgbClr val="CC0000"/>
                </a:solidFill>
                <a:effectLst/>
              </a:rPr>
              <a:t>near</a:t>
            </a:r>
            <a:endParaRPr lang="zh-CN" altLang="zh-CN" sz="440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419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 descr="chai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0"/>
            <a:ext cx="41148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pe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1512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</a:rPr>
              <a:t>Where's the pen?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76400" y="4876800"/>
            <a:ext cx="5070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It’s  </a:t>
            </a:r>
            <a:r>
              <a:rPr lang="zh-CN" altLang="zh-CN" sz="4400" i="0">
                <a:solidFill>
                  <a:schemeClr val="tx1"/>
                </a:solidFill>
                <a:effectLst/>
              </a:rPr>
              <a:t>           </a:t>
            </a:r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the chair.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667000" y="4876800"/>
            <a:ext cx="1674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rgbClr val="CC0000"/>
                </a:solidFill>
                <a:effectLst/>
              </a:rPr>
              <a:t>beside</a:t>
            </a:r>
            <a:endParaRPr lang="zh-CN" altLang="zh-CN" sz="440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419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 descr="pe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981200"/>
            <a:ext cx="15128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chai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0"/>
            <a:ext cx="41148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</a:rPr>
              <a:t>Where's the pen?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4876800"/>
            <a:ext cx="535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It’s  </a:t>
            </a:r>
            <a:r>
              <a:rPr lang="zh-CN" altLang="zh-CN" sz="4400" i="0">
                <a:solidFill>
                  <a:schemeClr val="tx1"/>
                </a:solidFill>
                <a:effectLst/>
              </a:rPr>
              <a:t>             </a:t>
            </a:r>
            <a:r>
              <a:rPr lang="zh-CN" altLang="zh-CN" sz="4400" i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the chair.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67000" y="4876800"/>
            <a:ext cx="1831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i="0">
                <a:solidFill>
                  <a:srgbClr val="CC0000"/>
                </a:solidFill>
                <a:effectLst/>
              </a:rPr>
              <a:t>behind</a:t>
            </a:r>
            <a:endParaRPr lang="zh-CN" altLang="zh-CN" sz="440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seball"/>
          <p:cNvPicPr>
            <a:picLocks noChangeAspect="1" noChangeArrowheads="1"/>
          </p:cNvPicPr>
          <p:nvPr/>
        </p:nvPicPr>
        <p:blipFill>
          <a:blip r:embed="rId2" cstate="email"/>
          <a:srcRect r="51898" b="-6187"/>
          <a:stretch>
            <a:fillRect/>
          </a:stretch>
        </p:blipFill>
        <p:spPr bwMode="auto">
          <a:xfrm>
            <a:off x="5580063" y="4292600"/>
            <a:ext cx="7191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ackp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13" y="3716338"/>
            <a:ext cx="16986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hoe-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5157788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hai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2060575"/>
            <a:ext cx="213836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0"/>
            <a:ext cx="4038600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2" charset="0"/>
              </a:rPr>
              <a:t>Pair work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58888" y="1773238"/>
            <a:ext cx="4752975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480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82438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A:</a:t>
            </a:r>
            <a:r>
              <a:rPr lang="zh-CN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Where’s  the… …?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B: It’s </a:t>
            </a:r>
            <a:r>
              <a:rPr lang="zh-CN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in/on/under/near/behind</a:t>
            </a:r>
            <a:r>
              <a:rPr lang="zh-CN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zh-CN" altLang="zh-CN" sz="4400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7" name="Picture 9" descr="tabl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284538"/>
            <a:ext cx="42719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ook"/>
          <p:cNvPicPr>
            <a:picLocks noChangeAspect="1" noChangeArrowheads="1"/>
          </p:cNvPicPr>
          <p:nvPr/>
        </p:nvPicPr>
        <p:blipFill>
          <a:blip r:embed="rId7" cstate="email"/>
          <a:srcRect t="27010" r="15404" b="18080"/>
          <a:stretch>
            <a:fillRect/>
          </a:stretch>
        </p:blipFill>
        <p:spPr bwMode="auto">
          <a:xfrm rot="320433">
            <a:off x="1831975" y="3330575"/>
            <a:ext cx="15128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pen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335880">
            <a:off x="3276600" y="3644900"/>
            <a:ext cx="11525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pencilcase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65832">
            <a:off x="7862094" y="3307557"/>
            <a:ext cx="7874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2124869"/>
            <a:ext cx="65039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239000" y="0"/>
            <a:ext cx="1905000" cy="914400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36" name="Picture 4" descr="j01936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4800600"/>
            <a:ext cx="2438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02900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0771" flipH="1">
            <a:off x="4267200" y="4114800"/>
            <a:ext cx="14382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7700" y="4029075"/>
            <a:ext cx="1285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7700" y="4029075"/>
            <a:ext cx="1285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 descr="j019237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8400" y="2060575"/>
            <a:ext cx="14922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BD05134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6600" y="4889500"/>
            <a:ext cx="17732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H0231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5638800"/>
            <a:ext cx="879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79388" y="225425"/>
            <a:ext cx="76676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4000" b="0" i="0" dirty="0">
                <a:effectLst/>
                <a:latin typeface="Arial" panose="020B0604020202020204" pitchFamily="34" charset="0"/>
              </a:rPr>
              <a:t>Is</a:t>
            </a:r>
            <a:r>
              <a:rPr lang="zh-CN" altLang="zh-CN" sz="40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the schoolbag on the chair?</a:t>
            </a:r>
          </a:p>
          <a:p>
            <a:endParaRPr lang="zh-CN" altLang="zh-CN" sz="40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zh-CN" sz="4000" b="0" i="0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zh-CN" altLang="zh-CN" sz="40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the TV on the table?</a:t>
            </a:r>
          </a:p>
          <a:p>
            <a:endParaRPr lang="zh-CN" altLang="zh-CN" sz="40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endParaRPr lang="zh-CN" altLang="zh-CN" sz="4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95288" y="887413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0" i="0" dirty="0">
                <a:solidFill>
                  <a:schemeClr val="accent2"/>
                </a:solidFill>
                <a:effectLst/>
              </a:rPr>
              <a:t>No, it </a:t>
            </a:r>
            <a:r>
              <a:rPr lang="zh-CN" altLang="zh-CN" b="0" i="0" dirty="0">
                <a:effectLst/>
              </a:rPr>
              <a:t>isn’t</a:t>
            </a:r>
            <a:r>
              <a:rPr lang="zh-CN" altLang="zh-CN" b="0" i="0" dirty="0">
                <a:solidFill>
                  <a:schemeClr val="accent2"/>
                </a:solidFill>
                <a:effectLst/>
              </a:rPr>
              <a:t>.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95288" y="2184400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0" i="0" dirty="0">
                <a:solidFill>
                  <a:schemeClr val="accent2"/>
                </a:solidFill>
                <a:effectLst/>
              </a:rPr>
              <a:t>Yes, </a:t>
            </a:r>
            <a:r>
              <a:rPr lang="zh-CN" altLang="zh-CN" b="0" i="0" dirty="0">
                <a:effectLst/>
              </a:rPr>
              <a:t>it is</a:t>
            </a:r>
            <a:r>
              <a:rPr lang="zh-CN" altLang="zh-CN" b="0" i="0" dirty="0">
                <a:solidFill>
                  <a:schemeClr val="accent2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utoUpdateAnimBg="0"/>
      <p:bldP spid="184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/>
          </p:cNvSpPr>
          <p:nvPr/>
        </p:nvSpPr>
        <p:spPr bwMode="auto">
          <a:xfrm>
            <a:off x="304800" y="228600"/>
            <a:ext cx="4419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Agency FB" panose="020B0503020202020204"/>
              </a:rPr>
              <a:t>Guessing Game:</a:t>
            </a:r>
            <a:endParaRPr lang="zh-CN" altLang="en-US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Agency FB" panose="020B0503020202020204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4387850" cy="1076325"/>
          </a:xfrm>
          <a:prstGeom prst="rect">
            <a:avLst/>
          </a:prstGeom>
          <a:noFill/>
          <a:ln w="9525" cmpd="sng">
            <a:solidFill>
              <a:srgbClr val="00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Where’s</a:t>
            </a:r>
            <a:r>
              <a:rPr lang="zh-CN" altLang="zh-CN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TV</a:t>
            </a:r>
            <a:r>
              <a:rPr lang="zh-CN" altLang="zh-CN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zh-CN" altLang="zh-CN" sz="3200" b="0" i="0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Is it on / in / under / …?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21464923">
            <a:off x="3810000" y="3521075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</a:rPr>
              <a:t>It’s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</a:t>
            </a:r>
            <a:r>
              <a:rPr lang="zh-CN" altLang="zh-CN" sz="3200" b="0" i="0">
                <a:solidFill>
                  <a:srgbClr val="CC0000"/>
                </a:solidFill>
                <a:effectLst/>
              </a:rPr>
              <a:t>on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the table.</a:t>
            </a:r>
          </a:p>
        </p:txBody>
      </p:sp>
      <p:pic>
        <p:nvPicPr>
          <p:cNvPr id="19461" name="Picture 5" descr="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83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505200" y="3200400"/>
            <a:ext cx="4114800" cy="1219200"/>
          </a:xfrm>
          <a:prstGeom prst="cloudCallout">
            <a:avLst>
              <a:gd name="adj1" fmla="val 59838"/>
              <a:gd name="adj2" fmla="val 6094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3" name="Picture 7" descr="j01936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4267200"/>
            <a:ext cx="2438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j02900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0771" flipH="1">
            <a:off x="1600200" y="3581400"/>
            <a:ext cx="14382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04800" y="3276600"/>
            <a:ext cx="3200400" cy="30480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 autoUpdateAnimBg="0"/>
      <p:bldP spid="19460" grpId="0" autoUpdateAnimBg="0"/>
      <p:bldP spid="19462" grpId="0" animBg="1" autoUpdateAnimBg="0"/>
      <p:bldP spid="1946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86200" y="3505200"/>
            <a:ext cx="311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</a:rPr>
              <a:t>It’s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</a:t>
            </a:r>
            <a:r>
              <a:rPr lang="zh-CN" altLang="zh-CN" sz="3200" b="0" i="0">
                <a:solidFill>
                  <a:srgbClr val="CC0000"/>
                </a:solidFill>
                <a:effectLst/>
              </a:rPr>
              <a:t>near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the table.</a:t>
            </a:r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533400" y="3962400"/>
            <a:ext cx="2895600" cy="2209800"/>
            <a:chOff x="0" y="0"/>
            <a:chExt cx="1337" cy="1026"/>
          </a:xfrm>
        </p:grpSpPr>
        <p:pic>
          <p:nvPicPr>
            <p:cNvPr id="20484" name="Picture 4" descr="j019365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6"/>
              <a:ext cx="100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 descr="BD0513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61" y="0"/>
              <a:ext cx="37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57200" y="3505200"/>
            <a:ext cx="3124200" cy="33528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487" name="Picture 7" descr="0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83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505200" y="3200400"/>
            <a:ext cx="4114800" cy="1219200"/>
          </a:xfrm>
          <a:prstGeom prst="cloudCallout">
            <a:avLst>
              <a:gd name="adj1" fmla="val 59838"/>
              <a:gd name="adj2" fmla="val 6094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" y="1447800"/>
            <a:ext cx="4387850" cy="1076325"/>
          </a:xfrm>
          <a:prstGeom prst="rect">
            <a:avLst/>
          </a:prstGeom>
          <a:noFill/>
          <a:ln w="9525" cmpd="sng">
            <a:solidFill>
              <a:srgbClr val="00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Where’s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>
                <a:effectLst/>
                <a:latin typeface="Arial" panose="020B0604020202020204" pitchFamily="34" charset="0"/>
              </a:rPr>
              <a:t>the chair</a:t>
            </a:r>
            <a:r>
              <a:rPr lang="zh-CN" altLang="zh-CN" sz="3200" b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zh-CN" altLang="zh-CN" sz="3200" b="0">
                <a:effectLst/>
                <a:latin typeface="Arial" panose="020B0604020202020204" pitchFamily="34" charset="0"/>
              </a:rPr>
              <a:t>Is it on / in / under / 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6" grpId="0" animBg="1" autoUpdateAnimBg="0"/>
      <p:bldP spid="20488" grpId="0" animBg="1" autoUpdateAnimBg="0"/>
      <p:bldP spid="2048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4360" y="1524050"/>
            <a:ext cx="81422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0" dirty="0">
                <a:effectLst/>
                <a:latin typeface="Arial" panose="020B0604020202020204" pitchFamily="34" charset="0"/>
              </a:rPr>
              <a:t>Is</a:t>
            </a:r>
            <a:r>
              <a:rPr lang="zh-CN" altLang="en-US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the English book in the schoolbag?</a:t>
            </a:r>
          </a:p>
          <a:p>
            <a:pPr>
              <a:spcBef>
                <a:spcPct val="50000"/>
              </a:spcBef>
            </a:pPr>
            <a:r>
              <a:rPr lang="zh-CN" altLang="en-US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Yes, </a:t>
            </a:r>
            <a:r>
              <a:rPr lang="zh-CN" altLang="en-US" i="0" dirty="0">
                <a:effectLst/>
                <a:latin typeface="Arial" panose="020B0604020202020204" pitchFamily="34" charset="0"/>
              </a:rPr>
              <a:t>it is</a:t>
            </a:r>
            <a:r>
              <a:rPr lang="zh-CN" altLang="en-US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./ No, it </a:t>
            </a:r>
            <a:r>
              <a:rPr lang="zh-CN" altLang="en-US" i="0" dirty="0">
                <a:effectLst/>
                <a:latin typeface="Arial" panose="020B0604020202020204" pitchFamily="34" charset="0"/>
              </a:rPr>
              <a:t>isn’t</a:t>
            </a:r>
            <a:r>
              <a:rPr lang="zh-CN" altLang="en-US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914400"/>
            <a:ext cx="5133975" cy="1076325"/>
          </a:xfrm>
          <a:prstGeom prst="rect">
            <a:avLst/>
          </a:prstGeom>
          <a:noFill/>
          <a:ln w="9525" cmpd="sng">
            <a:solidFill>
              <a:srgbClr val="00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Where’s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>
                <a:effectLst/>
                <a:latin typeface="Arial" panose="020B0604020202020204" pitchFamily="34" charset="0"/>
              </a:rPr>
              <a:t>the English book</a:t>
            </a:r>
            <a:r>
              <a:rPr lang="zh-CN" altLang="zh-CN" sz="3200" b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Is it on / in / under / …?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0" y="24384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</a:rPr>
              <a:t>It’s </a:t>
            </a:r>
            <a:r>
              <a:rPr lang="zh-CN" altLang="zh-CN" sz="3200" b="0" i="0">
                <a:solidFill>
                  <a:srgbClr val="CC0000"/>
                </a:solidFill>
                <a:effectLst/>
              </a:rPr>
              <a:t>behind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the TV.</a:t>
            </a:r>
          </a:p>
        </p:txBody>
      </p:sp>
      <p:pic>
        <p:nvPicPr>
          <p:cNvPr id="21508" name="Picture 4" descr="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83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429000" y="2133600"/>
            <a:ext cx="4114800" cy="1219200"/>
          </a:xfrm>
          <a:prstGeom prst="cloudCallout">
            <a:avLst>
              <a:gd name="adj1" fmla="val 78356"/>
              <a:gd name="adj2" fmla="val 14219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10" name="Picture 6" descr="T1PmjNXjRkXXXVHFo0_034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0963" y="2590800"/>
            <a:ext cx="164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j02900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0771" flipH="1">
            <a:off x="152400" y="2590800"/>
            <a:ext cx="48768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0" y="2667000"/>
            <a:ext cx="4495800" cy="37338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utoUpdateAnimBg="0"/>
      <p:bldP spid="21509" grpId="0" animBg="1" autoUpdateAnimBg="0"/>
      <p:bldP spid="215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914400"/>
            <a:ext cx="5335588" cy="1076325"/>
          </a:xfrm>
          <a:prstGeom prst="rect">
            <a:avLst/>
          </a:prstGeom>
          <a:noFill/>
          <a:ln w="9525" cmpd="sng">
            <a:solidFill>
              <a:srgbClr val="00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Where’s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>
                <a:effectLst/>
                <a:latin typeface="Arial" panose="020B0604020202020204" pitchFamily="34" charset="0"/>
              </a:rPr>
              <a:t>the schoolbag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zh-CN" altLang="zh-CN" sz="3200" b="0">
                <a:effectLst/>
                <a:latin typeface="Arial" panose="020B0604020202020204" pitchFamily="34" charset="0"/>
              </a:rPr>
              <a:t>Is it on / in / under / …?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62400" y="3505200"/>
            <a:ext cx="3367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</a:rPr>
              <a:t>It’s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</a:t>
            </a:r>
            <a:r>
              <a:rPr lang="zh-CN" altLang="zh-CN" sz="3200" b="0" i="0">
                <a:solidFill>
                  <a:srgbClr val="CC0000"/>
                </a:solidFill>
                <a:effectLst/>
              </a:rPr>
              <a:t>under</a:t>
            </a:r>
            <a:r>
              <a:rPr lang="zh-CN" altLang="zh-CN" sz="3200" b="0" i="0">
                <a:solidFill>
                  <a:schemeClr val="tx1"/>
                </a:solidFill>
                <a:effectLst/>
              </a:rPr>
              <a:t> the chair.</a:t>
            </a:r>
          </a:p>
        </p:txBody>
      </p:sp>
      <p:grpSp>
        <p:nvGrpSpPr>
          <p:cNvPr id="22532" name="Group 4"/>
          <p:cNvGrpSpPr>
            <a:grpSpLocks noChangeAspect="1"/>
          </p:cNvGrpSpPr>
          <p:nvPr/>
        </p:nvGrpSpPr>
        <p:grpSpPr bwMode="auto">
          <a:xfrm>
            <a:off x="1066800" y="3581400"/>
            <a:ext cx="2438400" cy="2590800"/>
            <a:chOff x="0" y="0"/>
            <a:chExt cx="1536" cy="1632"/>
          </a:xfrm>
        </p:grpSpPr>
        <p:pic>
          <p:nvPicPr>
            <p:cNvPr id="22533" name="Picture 5" descr="HH02315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8" y="1104"/>
              <a:ext cx="325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BD0513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3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81000" y="3429000"/>
            <a:ext cx="3352800" cy="2895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2536" name="Picture 8" descr="0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83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505200" y="3200400"/>
            <a:ext cx="4114800" cy="1219200"/>
          </a:xfrm>
          <a:prstGeom prst="cloudCallout">
            <a:avLst>
              <a:gd name="adj1" fmla="val 59838"/>
              <a:gd name="adj2" fmla="val 6094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utoUpdateAnimBg="0"/>
      <p:bldP spid="22535" grpId="0" animBg="1" autoUpdateAnimBg="0"/>
      <p:bldP spid="225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 is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schoolbag?</a:t>
            </a:r>
          </a:p>
          <a:p>
            <a:pPr>
              <a:spcBef>
                <a:spcPct val="50000"/>
              </a:spcBef>
            </a:pPr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Is it on / in / under / …?</a:t>
            </a:r>
            <a:endParaRPr lang="zh-CN" altLang="zh-CN" sz="32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57600" y="3429000"/>
            <a:ext cx="4040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It is </a:t>
            </a:r>
            <a:r>
              <a:rPr lang="zh-CN" altLang="zh-CN" sz="3200" b="0" i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in front of</a:t>
            </a:r>
            <a:r>
              <a:rPr lang="zh-CN" altLang="zh-CN" sz="3200" b="0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TV.</a:t>
            </a:r>
          </a:p>
        </p:txBody>
      </p:sp>
      <p:pic>
        <p:nvPicPr>
          <p:cNvPr id="23556" name="Picture 4" descr="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83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505200" y="3200400"/>
            <a:ext cx="4114800" cy="1219200"/>
          </a:xfrm>
          <a:prstGeom prst="cloudCallout">
            <a:avLst>
              <a:gd name="adj1" fmla="val 59838"/>
              <a:gd name="adj2" fmla="val 6094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8" name="Picture 6" descr="j029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90771" flipH="1">
            <a:off x="274638" y="2463800"/>
            <a:ext cx="4038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H02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8768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0" y="2819400"/>
            <a:ext cx="3429000" cy="33528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  <p:bldP spid="23557" grpId="0" animBg="1" autoUpdateAnimBg="0"/>
      <p:bldP spid="2356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 bwMode="auto">
          <a:xfrm>
            <a:off x="609600" y="2819400"/>
            <a:ext cx="3505200" cy="3276600"/>
            <a:chOff x="0" y="0"/>
            <a:chExt cx="5760" cy="4320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12700" cap="sq" cmpd="sng">
              <a:solidFill>
                <a:srgbClr val="0066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4580" name="Picture 4" descr="01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996699"/>
                </a:clrFrom>
                <a:clrTo>
                  <a:srgbClr val="99669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384"/>
              <a:ext cx="3936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838200" y="3048000"/>
            <a:ext cx="2971800" cy="28956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12700" cap="sq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="0" i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304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Where are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cat</a:t>
            </a:r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0" y="3505200"/>
            <a:ext cx="374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0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They’re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zh-CN" sz="3200" b="0" i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zh-CN" altLang="zh-CN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bike.</a:t>
            </a:r>
          </a:p>
        </p:txBody>
      </p:sp>
      <p:pic>
        <p:nvPicPr>
          <p:cNvPr id="24584" name="Picture 8" descr="0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33800"/>
            <a:ext cx="10666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505200" y="3200400"/>
            <a:ext cx="4114800" cy="1219200"/>
          </a:xfrm>
          <a:prstGeom prst="cloudCallout">
            <a:avLst>
              <a:gd name="adj1" fmla="val 59838"/>
              <a:gd name="adj2" fmla="val 60940"/>
            </a:avLst>
          </a:prstGeom>
          <a:noFill/>
          <a:ln w="9525" cmpd="sng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4F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42988" y="1001713"/>
            <a:ext cx="614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0" i="0">
                <a:effectLst/>
              </a:rPr>
              <a:t>Are they on/in/under/behind…?</a:t>
            </a:r>
            <a:r>
              <a:rPr lang="zh-CN" altLang="zh-CN" b="0" i="0"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82" grpId="0" autoUpdateAnimBg="0"/>
      <p:bldP spid="24583" grpId="0" autoUpdateAnimBg="0"/>
      <p:bldP spid="2458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71550" y="609674"/>
            <a:ext cx="7315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里面 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上面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under 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就在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正下方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。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前面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就是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in front of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后面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就用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behind.</a:t>
            </a:r>
          </a:p>
          <a:p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在旁边</a:t>
            </a:r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beside, </a:t>
            </a:r>
          </a:p>
          <a:p>
            <a:r>
              <a:rPr lang="zh-CN" altLang="zh-CN" sz="4400" i="0" dirty="0">
                <a:solidFill>
                  <a:srgbClr val="CC0066"/>
                </a:solidFill>
                <a:effectLst/>
                <a:latin typeface="Comic Sans MS" panose="030F0702030302020204" pitchFamily="66" charset="0"/>
              </a:rPr>
              <a:t>near near</a:t>
            </a:r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是</a:t>
            </a:r>
            <a:r>
              <a:rPr lang="zh-CN" sz="440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附近</a:t>
            </a:r>
            <a:r>
              <a:rPr lang="zh-CN" alt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</a:t>
            </a:r>
          </a:p>
          <a:p>
            <a:r>
              <a:rPr lang="zh-CN" sz="44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距离远近要明确。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未标题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0"/>
            <a:ext cx="739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3810000"/>
            <a:ext cx="8001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This is my room. It’s very nice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(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漂亮)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. The computer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(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电脑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 is ___the desk. The ball is ______ the chair. My ____ __  are  in  the bookcase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（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书架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）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. Near the ____ ,you can see my plant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（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盆栽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）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. _______ my red hat ?  Oh, it’s behind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</a:rPr>
              <a:t> 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</a:rPr>
              <a:t>the door.</a:t>
            </a:r>
            <a:r>
              <a:rPr lang="zh-CN" altLang="en-US" sz="2800" b="0" i="0" dirty="0"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29000" y="41910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 i="0">
                <a:effectLst/>
                <a:latin typeface="Arial" panose="020B0604020202020204" pitchFamily="34" charset="0"/>
              </a:rPr>
              <a:t>on </a:t>
            </a:r>
            <a:r>
              <a:rPr lang="zh-CN" altLang="zh-CN" sz="18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 i="0">
                <a:effectLst/>
                <a:latin typeface="Arial" panose="020B0604020202020204" pitchFamily="34" charset="0"/>
              </a:rPr>
              <a:t>under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67200" y="4648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 i="0">
                <a:effectLst/>
                <a:latin typeface="Arial" panose="020B0604020202020204" pitchFamily="34" charset="0"/>
              </a:rPr>
              <a:t>book</a:t>
            </a:r>
            <a:r>
              <a:rPr lang="zh-CN" altLang="zh-CN" sz="24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57800" y="51054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 i="0">
                <a:effectLst/>
                <a:latin typeface="Arial" panose="020B0604020202020204" pitchFamily="34" charset="0"/>
              </a:rPr>
              <a:t>bed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505200" y="54864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 i="0">
                <a:effectLst/>
                <a:latin typeface="Arial" panose="020B0604020202020204" pitchFamily="34" charset="0"/>
              </a:rPr>
              <a:t>Where’s</a:t>
            </a:r>
          </a:p>
        </p:txBody>
      </p:sp>
      <p:sp>
        <p:nvSpPr>
          <p:cNvPr id="26633" name="WordArt 9"/>
          <p:cNvSpPr>
            <a:spLocks noChangeArrowheads="1" noChangeShapeType="1"/>
          </p:cNvSpPr>
          <p:nvPr/>
        </p:nvSpPr>
        <p:spPr bwMode="auto">
          <a:xfrm>
            <a:off x="0" y="0"/>
            <a:ext cx="2667000" cy="1157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dirty="0">
                <a:ln w="9525" cmpd="sng">
                  <a:round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practice</a:t>
            </a:r>
            <a:endParaRPr lang="zh-CN" altLang="en-US" dirty="0">
              <a:ln w="9525" cmpd="sng">
                <a:round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  <p:bldP spid="26631" grpId="0" autoUpdateAnimBg="0"/>
      <p:bldP spid="266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7652" name="Picture 4" descr="Listen and sa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6250" y="379413"/>
            <a:ext cx="314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Listen and say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953000" y="5943600"/>
            <a:ext cx="39036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 with language.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8676" name="Picture 4" descr="Listen and draw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6250" y="379413"/>
            <a:ext cx="33464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Listen and draw.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ay and d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6250" y="379413"/>
            <a:ext cx="23050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say and do.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0724" name="Picture 4" descr="Story tim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1211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29241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8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</a:t>
            </a:r>
            <a:endParaRPr lang="zh-CN" altLang="zh-CN" sz="280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an English book</a:t>
            </a:r>
          </a:p>
        </p:txBody>
      </p:sp>
      <p:pic>
        <p:nvPicPr>
          <p:cNvPr id="4100" name="Picture 4" descr="x3-02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2822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schoolbag</a:t>
            </a:r>
          </a:p>
        </p:txBody>
      </p:sp>
      <p:pic>
        <p:nvPicPr>
          <p:cNvPr id="4102" name="Picture 6" descr="T1PmjNXjRkXXXVHFo0_0341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81000"/>
            <a:ext cx="2965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1748" name="Picture 4" descr="Do the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2963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the project.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772" name="Picture 4" descr="Animal hom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6250" y="379413"/>
            <a:ext cx="30289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Animal homes.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1066800"/>
            <a:ext cx="8229600" cy="1143000"/>
          </a:xfrm>
        </p:spPr>
        <p:txBody>
          <a:bodyPr/>
          <a:lstStyle/>
          <a:p>
            <a:r>
              <a:rPr lang="zh-CN" altLang="zh-CN" sz="11700" b="1"/>
              <a:t>TV</a:t>
            </a:r>
          </a:p>
        </p:txBody>
      </p:sp>
      <p:pic>
        <p:nvPicPr>
          <p:cNvPr id="5123" name="Picture 3" descr="j02900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290771" flipH="1">
            <a:off x="2971800" y="2362200"/>
            <a:ext cx="3651250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0"/>
            <a:ext cx="77771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方位介词</a:t>
            </a: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on</a:t>
            </a:r>
          </a:p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in      </a:t>
            </a:r>
          </a:p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under</a:t>
            </a:r>
          </a:p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behind</a:t>
            </a:r>
          </a:p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in fron</a:t>
            </a:r>
            <a:r>
              <a:rPr lang="zh-CN" altLang="zh-CN" i="0" dirty="0">
                <a:solidFill>
                  <a:srgbClr val="990033"/>
                </a:solidFill>
                <a:effectLst/>
                <a:latin typeface="Gulim" pitchFamily="34" charset="-127"/>
                <a:ea typeface="Gulim" pitchFamily="34" charset="-127"/>
              </a:rPr>
              <a:t>t</a:t>
            </a:r>
            <a:r>
              <a:rPr lang="zh-CN" altLang="zh-CN" i="0" dirty="0">
                <a:solidFill>
                  <a:srgbClr val="990033"/>
                </a:solidFill>
                <a:effectLst/>
                <a:latin typeface="Comic Sans MS" panose="030F0702030302020204" pitchFamily="66" charset="0"/>
              </a:rPr>
              <a:t> of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19475" y="908050"/>
            <a:ext cx="4176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i="0" dirty="0">
                <a:effectLst/>
                <a:latin typeface="Comic Sans MS" panose="030F0702030302020204" pitchFamily="66" charset="0"/>
              </a:rPr>
              <a:t>在</a:t>
            </a:r>
            <a:r>
              <a:rPr lang="zh-CN" altLang="zh-CN" sz="4000" i="0" dirty="0">
                <a:effectLst/>
                <a:latin typeface="Comic Sans MS" panose="030F0702030302020204" pitchFamily="66" charset="0"/>
              </a:rPr>
              <a:t>…</a:t>
            </a:r>
            <a:r>
              <a:rPr lang="zh-CN" sz="4000" i="0" dirty="0">
                <a:effectLst/>
                <a:latin typeface="Comic Sans MS" panose="030F0702030302020204" pitchFamily="66" charset="0"/>
              </a:rPr>
              <a:t>上面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24075" y="2205038"/>
            <a:ext cx="309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4000" i="0"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9475" y="1700213"/>
            <a:ext cx="2735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i="0" dirty="0">
                <a:effectLst/>
                <a:latin typeface="Comic Sans MS" panose="030F0702030302020204" pitchFamily="66" charset="0"/>
              </a:rPr>
              <a:t>在</a:t>
            </a:r>
            <a:r>
              <a:rPr lang="zh-CN" altLang="zh-CN" sz="4000" i="0" dirty="0">
                <a:effectLst/>
                <a:latin typeface="Comic Sans MS" panose="030F0702030302020204" pitchFamily="66" charset="0"/>
              </a:rPr>
              <a:t>…</a:t>
            </a:r>
            <a:r>
              <a:rPr lang="zh-CN" sz="4000" i="0" dirty="0">
                <a:effectLst/>
                <a:latin typeface="Comic Sans MS" panose="030F0702030302020204" pitchFamily="66" charset="0"/>
              </a:rPr>
              <a:t>里面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92500" y="249237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i="0" dirty="0">
                <a:effectLst/>
                <a:latin typeface="Comic Sans MS" panose="030F0702030302020204" pitchFamily="66" charset="0"/>
              </a:rPr>
              <a:t>在</a:t>
            </a:r>
            <a:r>
              <a:rPr lang="zh-CN" altLang="zh-CN" sz="4000" i="0" dirty="0">
                <a:effectLst/>
                <a:latin typeface="Comic Sans MS" panose="030F0702030302020204" pitchFamily="66" charset="0"/>
              </a:rPr>
              <a:t>…</a:t>
            </a:r>
            <a:r>
              <a:rPr lang="zh-CN" sz="4000" i="0" dirty="0">
                <a:effectLst/>
                <a:latin typeface="Comic Sans MS" panose="030F0702030302020204" pitchFamily="66" charset="0"/>
              </a:rPr>
              <a:t>下面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92500" y="3141663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i="0" dirty="0">
                <a:effectLst/>
                <a:latin typeface="Comic Sans MS" panose="030F0702030302020204" pitchFamily="66" charset="0"/>
              </a:rPr>
              <a:t>在</a:t>
            </a:r>
            <a:r>
              <a:rPr lang="zh-CN" altLang="zh-CN" sz="4000" i="0" dirty="0">
                <a:effectLst/>
                <a:latin typeface="Comic Sans MS" panose="030F0702030302020204" pitchFamily="66" charset="0"/>
              </a:rPr>
              <a:t>…</a:t>
            </a:r>
            <a:r>
              <a:rPr lang="zh-CN" sz="4000" i="0" dirty="0">
                <a:effectLst/>
                <a:latin typeface="Comic Sans MS" panose="030F0702030302020204" pitchFamily="66" charset="0"/>
              </a:rPr>
              <a:t>后面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63938" y="3933825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i="0" dirty="0">
                <a:effectLst/>
                <a:latin typeface="Comic Sans MS" panose="030F0702030302020204" pitchFamily="66" charset="0"/>
              </a:rPr>
              <a:t>在</a:t>
            </a:r>
            <a:r>
              <a:rPr lang="zh-CN" altLang="zh-CN" sz="4000" i="0" dirty="0">
                <a:effectLst/>
                <a:latin typeface="Comic Sans MS" panose="030F0702030302020204" pitchFamily="66" charset="0"/>
              </a:rPr>
              <a:t>…</a:t>
            </a:r>
            <a:r>
              <a:rPr lang="zh-CN" sz="4000" i="0" dirty="0">
                <a:effectLst/>
                <a:latin typeface="Comic Sans MS" panose="030F0702030302020204" pitchFamily="66" charset="0"/>
              </a:rPr>
              <a:t>前面</a:t>
            </a:r>
          </a:p>
        </p:txBody>
      </p:sp>
      <p:pic>
        <p:nvPicPr>
          <p:cNvPr id="6153" name="Picture 9" descr="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852738"/>
            <a:ext cx="2667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850" y="4868863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near                  </a:t>
            </a:r>
            <a:r>
              <a:rPr 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CN" alt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附近</a:t>
            </a:r>
            <a:r>
              <a:rPr lang="zh-CN" b="0" i="0" dirty="0">
                <a:solidFill>
                  <a:srgbClr val="CC0066"/>
                </a:solidFill>
                <a:effectLst/>
                <a:latin typeface="Arial" panose="020B0604020202020204" pitchFamily="34" charset="0"/>
              </a:rPr>
              <a:t>        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1000" y="5562600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beside              </a:t>
            </a:r>
            <a:r>
              <a:rPr 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CN" alt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zh-CN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旁边</a:t>
            </a:r>
            <a:endParaRPr lang="zh-CN" b="0" i="0" dirty="0">
              <a:solidFill>
                <a:srgbClr val="CC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324600" cy="855663"/>
          </a:xfrm>
        </p:spPr>
        <p:txBody>
          <a:bodyPr/>
          <a:lstStyle/>
          <a:p>
            <a:r>
              <a:rPr lang="zh-CN" altLang="zh-CN" b="1"/>
              <a:t>Where is it? </a:t>
            </a:r>
          </a:p>
        </p:txBody>
      </p:sp>
      <p:pic>
        <p:nvPicPr>
          <p:cNvPr id="7171" name="Picture 3" descr="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0888" y="1341438"/>
            <a:ext cx="345122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324600" cy="855663"/>
          </a:xfrm>
        </p:spPr>
        <p:txBody>
          <a:bodyPr/>
          <a:lstStyle/>
          <a:p>
            <a:r>
              <a:rPr lang="zh-CN" altLang="zh-CN" b="1"/>
              <a:t> </a:t>
            </a:r>
          </a:p>
        </p:txBody>
      </p:sp>
      <p:pic>
        <p:nvPicPr>
          <p:cNvPr id="8195" name="Picture 3" descr="u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1888" y="1341438"/>
            <a:ext cx="3502025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p1-3">
            <a:hlinkClick r:id="" action="ppaction://noaction" highlightClick="1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568450"/>
            <a:ext cx="3733800" cy="3613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5486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hi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836613"/>
            <a:ext cx="3652837" cy="533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220" name="Picture 4" descr="in front 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13" y="762000"/>
            <a:ext cx="37036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685800"/>
            <a:ext cx="3756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7467600" y="6477000"/>
            <a:ext cx="1066800" cy="333375"/>
          </a:xfrm>
          <a:prstGeom prst="rightArrow">
            <a:avLst>
              <a:gd name="adj1" fmla="val 50000"/>
              <a:gd name="adj2" fmla="val 80000"/>
            </a:avLst>
          </a:prstGeom>
          <a:noFill/>
          <a:ln w="9525" cmpd="sng">
            <a:solidFill>
              <a:srgbClr val="00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0245" name="Picture 5" descr="ne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685800"/>
            <a:ext cx="274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1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1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全屏显示(4:3)</PresentationFormat>
  <Paragraphs>99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Batang</vt:lpstr>
      <vt:lpstr>Gulim</vt:lpstr>
      <vt:lpstr>宋体</vt:lpstr>
      <vt:lpstr>微软雅黑</vt:lpstr>
      <vt:lpstr>Agency FB</vt:lpstr>
      <vt:lpstr>Arial</vt:lpstr>
      <vt:lpstr>Calibri</vt:lpstr>
      <vt:lpstr>Comic Sans MS</vt:lpstr>
      <vt:lpstr>Cooper Black</vt:lpstr>
      <vt:lpstr>Snap ITC</vt:lpstr>
      <vt:lpstr>Times New Roman</vt:lpstr>
      <vt:lpstr>WWW.2PPT.COM
</vt:lpstr>
      <vt:lpstr>PowerPoint 演示文稿</vt:lpstr>
      <vt:lpstr>PowerPoint 演示文稿</vt:lpstr>
      <vt:lpstr>PowerPoint 演示文稿</vt:lpstr>
      <vt:lpstr>TV</vt:lpstr>
      <vt:lpstr>PowerPoint 演示文稿</vt:lpstr>
      <vt:lpstr>Where is it?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2015-03-24T00:49:00Z</dcterms:created>
  <dcterms:modified xsi:type="dcterms:W3CDTF">2023-01-16T19:54:06Z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51BD0DE621004DA585BEC1F3C1B1F16C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