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272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6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4514192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502"/>
            <a:ext cx="269979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386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baseline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圆柱和圆锥  回顾整理</a:t>
            </a:r>
            <a:endParaRPr lang="zh-CN" altLang="en-US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emf"/><Relationship Id="rId7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8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slide" Target="slide1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7.xml"/><Relationship Id="rId7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slide" Target="slide9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slide" Target="slide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3.png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46675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43611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004048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2124168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 flipH="1">
            <a:off x="1613654" y="445727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4" action="ppaction://hlinksldjump"/>
          </p:cNvPr>
          <p:cNvSpPr/>
          <p:nvPr/>
        </p:nvSpPr>
        <p:spPr>
          <a:xfrm>
            <a:off x="2123728" y="2952109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整体回顾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195736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综合运用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5066636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知识梳理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>
            <a:off x="6780547" y="4413687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矩形 25"/>
          <p:cNvSpPr/>
          <p:nvPr/>
        </p:nvSpPr>
        <p:spPr>
          <a:xfrm>
            <a:off x="3959303" y="2297971"/>
            <a:ext cx="1436933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553068" y="1131590"/>
            <a:ext cx="7547739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冰淇淋盒有多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圆柱和圆锥</a:t>
            </a:r>
            <a:endParaRPr lang="zh-CN" altLang="en-US" sz="28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54205" y="1111869"/>
            <a:ext cx="654847" cy="648072"/>
            <a:chOff x="1306635" y="1440417"/>
            <a:chExt cx="654847" cy="648072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0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二</a:t>
              </a:r>
            </a:p>
          </p:txBody>
        </p:sp>
      </p:grpSp>
      <p:sp>
        <p:nvSpPr>
          <p:cNvPr id="31" name="矩形 30"/>
          <p:cNvSpPr/>
          <p:nvPr/>
        </p:nvSpPr>
        <p:spPr>
          <a:xfrm>
            <a:off x="3142453" y="435390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1120855" y="610282"/>
            <a:ext cx="7656033" cy="9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想一想：圆柱的侧面积、表面积怎样计算？圆柱、圆锥的体积公式是怎样导出的？再填写下表。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107952" y="2547746"/>
          <a:ext cx="7440012" cy="1680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9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04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体 积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半 径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直 径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高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表面积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体 积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47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圆 柱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5dm</a:t>
                      </a:r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4dm</a:t>
                      </a:r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4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2m</a:t>
                      </a:r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0.7m</a:t>
                      </a:r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4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20cm</a:t>
                      </a:r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5cm</a:t>
                      </a:r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圆角矩形标注 16"/>
          <p:cNvSpPr/>
          <p:nvPr/>
        </p:nvSpPr>
        <p:spPr>
          <a:xfrm>
            <a:off x="3402516" y="1718500"/>
            <a:ext cx="2261715" cy="609034"/>
          </a:xfrm>
          <a:prstGeom prst="wedgeRoundRectCallout">
            <a:avLst>
              <a:gd name="adj1" fmla="val 53866"/>
              <a:gd name="adj2" fmla="val 116323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sz="2000" baseline="-25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</a:t>
            </a:r>
            <a:r>
              <a:rPr lang="zh-CN" altLang="en-US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2πrh+2πr</a:t>
            </a:r>
            <a:r>
              <a:rPr lang="en-US" altLang="zh-CN" sz="2000" baseline="30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20" name="圆角矩形标注 19"/>
          <p:cNvSpPr/>
          <p:nvPr/>
        </p:nvSpPr>
        <p:spPr>
          <a:xfrm>
            <a:off x="6087790" y="1660471"/>
            <a:ext cx="1487495" cy="667063"/>
          </a:xfrm>
          <a:prstGeom prst="wedgeRoundRectCallout">
            <a:avLst>
              <a:gd name="adj1" fmla="val 38901"/>
              <a:gd name="adj2" fmla="val 10388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V=</a:t>
            </a:r>
            <a:r>
              <a:rPr lang="el-GR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π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r</a:t>
            </a:r>
            <a:r>
              <a:rPr lang="en-US" altLang="zh-CN" sz="2000" baseline="30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h</a:t>
            </a:r>
          </a:p>
        </p:txBody>
      </p:sp>
      <p:sp>
        <p:nvSpPr>
          <p:cNvPr id="21" name="Oval 6"/>
          <p:cNvSpPr>
            <a:spLocks noChangeArrowheads="1"/>
          </p:cNvSpPr>
          <p:nvPr/>
        </p:nvSpPr>
        <p:spPr bwMode="auto">
          <a:xfrm rot="10800000" flipV="1">
            <a:off x="3487046" y="2560633"/>
            <a:ext cx="858485" cy="376149"/>
          </a:xfrm>
          <a:prstGeom prst="ellipse">
            <a:avLst/>
          </a:prstGeom>
          <a:noFill/>
          <a:ln w="38100">
            <a:solidFill>
              <a:srgbClr val="CC9900"/>
            </a:solidFill>
            <a:round/>
          </a:ln>
          <a:effectLst/>
        </p:spPr>
        <p:txBody>
          <a:bodyPr wrap="none" anchor="ctr"/>
          <a:lstStyle/>
          <a:p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H="1">
            <a:off x="2368176" y="2910905"/>
            <a:ext cx="643707" cy="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3016248" y="2403807"/>
            <a:ext cx="530915" cy="502232"/>
            <a:chOff x="3236160" y="2835855"/>
            <a:chExt cx="530915" cy="502232"/>
          </a:xfrm>
        </p:grpSpPr>
        <p:sp>
          <p:nvSpPr>
            <p:cNvPr id="26" name="左箭头 25"/>
            <p:cNvSpPr/>
            <p:nvPr/>
          </p:nvSpPr>
          <p:spPr>
            <a:xfrm flipH="1">
              <a:off x="3350709" y="3251439"/>
              <a:ext cx="378000" cy="86648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36160" y="2835855"/>
              <a:ext cx="530915" cy="442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800" b="1" dirty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×2</a:t>
              </a:r>
              <a:endPara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520304" y="2864214"/>
            <a:ext cx="697627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10dm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03094" y="3296262"/>
            <a:ext cx="441146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1m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42757" y="3728310"/>
            <a:ext cx="697627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40cm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64231" y="2910905"/>
            <a:ext cx="1167307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282.6dm</a:t>
            </a:r>
            <a:r>
              <a:rPr lang="en-US" altLang="zh-CN" sz="200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000" baseline="30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64231" y="3313896"/>
            <a:ext cx="1167307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10.676m</a:t>
            </a:r>
            <a:r>
              <a:rPr lang="en-US" altLang="zh-CN" sz="200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000" baseline="30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93605" y="3728310"/>
            <a:ext cx="1039067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3140cm</a:t>
            </a:r>
            <a:r>
              <a:rPr lang="en-US" altLang="zh-CN" sz="200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000" baseline="30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47292" y="2906039"/>
            <a:ext cx="910827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314dm</a:t>
            </a:r>
            <a:r>
              <a:rPr lang="en-US" altLang="zh-CN" sz="200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000" baseline="30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05773" y="3346849"/>
            <a:ext cx="1039067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2.198m</a:t>
            </a:r>
            <a:r>
              <a:rPr lang="en-US" altLang="zh-CN" sz="200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000" baseline="30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05773" y="3728310"/>
            <a:ext cx="1039067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6280cm</a:t>
            </a:r>
            <a:r>
              <a:rPr lang="en-US" altLang="zh-CN" sz="200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000" baseline="30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645271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" name="组合 3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41" name="图片 40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2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 animBg="1"/>
      <p:bldP spid="20" grpId="0" animBg="1"/>
      <p:bldP spid="21" grpId="0" animBg="1"/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1236447" y="627534"/>
            <a:ext cx="7656033" cy="9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如图，一个直角梯形绕轴旋转一周后形成的立体图形的体积是多少？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2505488" y="1659129"/>
            <a:ext cx="1522400" cy="43204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圆锥的体积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4884779" y="1644272"/>
            <a:ext cx="1522400" cy="43204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圆柱的体积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4233909" y="1659129"/>
            <a:ext cx="479327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endParaRPr lang="zh-CN" altLang="en-US" sz="2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圆角矩形 17"/>
              <p:cNvSpPr/>
              <p:nvPr/>
            </p:nvSpPr>
            <p:spPr>
              <a:xfrm>
                <a:off x="1428132" y="2174206"/>
                <a:ext cx="2880320" cy="57636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3.14</a:t>
                </a: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×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4</a:t>
                </a:r>
                <a:r>
                  <a:rPr lang="en-US" altLang="zh-CN" sz="2000" b="1" baseline="30000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×（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8-5</a:t>
                </a: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）×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𝟑</m:t>
                        </m:r>
                      </m:den>
                    </m:f>
                  </m:oMath>
                </a14:m>
                <a:endParaRPr lang="zh-CN" altLang="en-US" sz="20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8" name="圆角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132" y="2174206"/>
                <a:ext cx="2880320" cy="576368"/>
              </a:xfrm>
              <a:prstGeom prst="roundRect">
                <a:avLst/>
              </a:prstGeom>
              <a:blipFill rotWithShape="1">
                <a:blip r:embed="rId2"/>
                <a:stretch>
                  <a:fillRect l="-1" t="-6164" r="21" b="67"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圆角矩形 18"/>
          <p:cNvSpPr/>
          <p:nvPr/>
        </p:nvSpPr>
        <p:spPr>
          <a:xfrm>
            <a:off x="4812508" y="2197592"/>
            <a:ext cx="1614448" cy="5763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defRPr/>
            </a:pP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</a:t>
            </a:r>
            <a:r>
              <a:rPr lang="zh-CN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sz="2000" b="1" baseline="30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4330401" y="2263745"/>
            <a:ext cx="479327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endParaRPr lang="zh-CN" altLang="en-US" sz="2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1115616" y="3236770"/>
            <a:ext cx="2151072" cy="5763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301.44</a:t>
            </a:r>
            <a:r>
              <a:rPr lang="zh-CN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en-US" altLang="zh-CN" sz="2000" b="1" baseline="30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2" name="圆角矩形 21"/>
          <p:cNvSpPr/>
          <p:nvPr/>
        </p:nvSpPr>
        <p:spPr>
          <a:xfrm>
            <a:off x="1184624" y="3803316"/>
            <a:ext cx="6408712" cy="5397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答：旋转一周后围成的立体图形的体积是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301.44cm</a:t>
            </a:r>
            <a:r>
              <a:rPr lang="en-US" altLang="zh-CN" sz="2000" b="1" baseline="30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1115616" y="2738065"/>
            <a:ext cx="2983557" cy="5763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50.24    +   251.2</a:t>
            </a:r>
            <a:endParaRPr lang="zh-CN" altLang="zh-CN" sz="2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4080308" y="3161576"/>
            <a:ext cx="479327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1128" y="662523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 descr="E:\罗梦\2017春下\人六数下\人六数导学案(下)\ZQ17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59793" y="1549945"/>
            <a:ext cx="169227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直接连接符 27"/>
          <p:cNvCxnSpPr/>
          <p:nvPr/>
        </p:nvCxnSpPr>
        <p:spPr>
          <a:xfrm flipH="1">
            <a:off x="7047826" y="2486570"/>
            <a:ext cx="1080119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0" name="图片 29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1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7266" y="75499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3"/>
          <p:cNvGrpSpPr/>
          <p:nvPr/>
        </p:nvGrpSpPr>
        <p:grpSpPr bwMode="auto">
          <a:xfrm rot="-6081828">
            <a:off x="6684756" y="1763094"/>
            <a:ext cx="1624191" cy="1412118"/>
            <a:chOff x="-1" y="0"/>
            <a:chExt cx="2345" cy="1314"/>
          </a:xfrm>
        </p:grpSpPr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 rot="6183390">
              <a:off x="747" y="-344"/>
              <a:ext cx="771" cy="2268"/>
            </a:xfrm>
            <a:prstGeom prst="flowChartMagneticDisk">
              <a:avLst/>
            </a:prstGeom>
            <a:solidFill>
              <a:srgbClr val="D69E00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sz="2400" b="1">
                <a:solidFill>
                  <a:srgbClr val="FFCCFF"/>
                </a:solidFill>
                <a:latin typeface="Script"/>
                <a:ea typeface="楷体" panose="02010609060101010101" pitchFamily="49" charset="-122"/>
              </a:endParaRPr>
            </a:p>
          </p:txBody>
        </p:sp>
        <p:grpSp>
          <p:nvGrpSpPr>
            <p:cNvPr id="10" name="Group 5"/>
            <p:cNvGrpSpPr/>
            <p:nvPr/>
          </p:nvGrpSpPr>
          <p:grpSpPr bwMode="auto">
            <a:xfrm>
              <a:off x="390" y="0"/>
              <a:ext cx="1954" cy="1314"/>
              <a:chOff x="0" y="0"/>
              <a:chExt cx="1954" cy="1314"/>
            </a:xfrm>
          </p:grpSpPr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 flipH="1">
                <a:off x="1437" y="630"/>
                <a:ext cx="181" cy="681"/>
              </a:xfrm>
              <a:prstGeom prst="line">
                <a:avLst/>
              </a:prstGeom>
              <a:noFill/>
              <a:ln w="3175" cmpd="sng">
                <a:solidFill>
                  <a:schemeClr val="tx1"/>
                </a:solidFill>
                <a:prstDash val="dash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 rot="5795044">
                <a:off x="1389" y="749"/>
                <a:ext cx="663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b="1" dirty="0">
                    <a:latin typeface="Script"/>
                    <a:ea typeface="楷体" panose="02010609060101010101" pitchFamily="49" charset="-122"/>
                  </a:rPr>
                  <a:t>30cm</a:t>
                </a: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91" cy="272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 flipV="1">
                <a:off x="1663" y="223"/>
                <a:ext cx="91" cy="31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82" y="129"/>
                <a:ext cx="688" cy="89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 flipH="1" flipV="1">
                <a:off x="1075" y="268"/>
                <a:ext cx="689" cy="7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8" name="Text Box 12"/>
              <p:cNvSpPr txBox="1">
                <a:spLocks noChangeArrowheads="1"/>
              </p:cNvSpPr>
              <p:nvPr/>
            </p:nvSpPr>
            <p:spPr bwMode="auto">
              <a:xfrm rot="858831">
                <a:off x="710" y="109"/>
                <a:ext cx="758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b="1">
                    <a:latin typeface="Script"/>
                    <a:ea typeface="楷体" panose="02010609060101010101" pitchFamily="49" charset="-122"/>
                  </a:rPr>
                  <a:t>2m</a:t>
                </a:r>
              </a:p>
            </p:txBody>
          </p:sp>
        </p:grp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194750" y="544970"/>
            <a:ext cx="7409698" cy="97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Script"/>
                <a:ea typeface="楷体" panose="02010609060101010101" pitchFamily="49" charset="-122"/>
              </a:rPr>
              <a:t>结合圆柱和圆锥的知识，联系实际，展开想象的翅膀，看看你能提出什么问题</a:t>
            </a:r>
            <a:r>
              <a:rPr lang="en-US" altLang="zh-CN" sz="2400" b="1" dirty="0">
                <a:latin typeface="Script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Script"/>
                <a:ea typeface="楷体" panose="02010609060101010101" pitchFamily="49" charset="-122"/>
              </a:rPr>
              <a:t>你能列出算式吗？</a:t>
            </a:r>
            <a:r>
              <a:rPr lang="zh-CN" altLang="en-US" sz="2400" b="1" dirty="0">
                <a:solidFill>
                  <a:srgbClr val="6600FF"/>
                </a:solidFill>
                <a:latin typeface="Script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1040510" y="1477316"/>
            <a:ext cx="519072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dirty="0">
                <a:solidFill>
                  <a:srgbClr val="0070C0"/>
                </a:solidFill>
                <a:latin typeface="Script"/>
                <a:ea typeface="楷体" panose="02010609060101010101" pitchFamily="49" charset="-122"/>
              </a:rPr>
              <a:t>圆柱的表面积是多少平方厘米？ 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1218779" y="2448005"/>
            <a:ext cx="564226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3.14×30×200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30÷2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×2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=18840+1413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=20253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（平方厘米）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214266" y="3982293"/>
            <a:ext cx="5448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答：圆柱的表面积是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20253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平方厘米。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319353" y="1986340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2m=200cm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7" name="图片 26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8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6" grpId="0" autoUpdateAnimBg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5258" y="765555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3"/>
          <p:cNvGrpSpPr/>
          <p:nvPr/>
        </p:nvGrpSpPr>
        <p:grpSpPr bwMode="auto">
          <a:xfrm rot="-6081828">
            <a:off x="6475196" y="1691269"/>
            <a:ext cx="1665055" cy="1522809"/>
            <a:chOff x="-1" y="0"/>
            <a:chExt cx="2404" cy="1417"/>
          </a:xfrm>
        </p:grpSpPr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 rot="6183390">
              <a:off x="747" y="-344"/>
              <a:ext cx="771" cy="2268"/>
            </a:xfrm>
            <a:prstGeom prst="flowChartMagneticDisk">
              <a:avLst/>
            </a:prstGeom>
            <a:solidFill>
              <a:srgbClr val="D69E00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sz="2400" b="1">
                <a:solidFill>
                  <a:srgbClr val="FFCCFF"/>
                </a:solidFill>
                <a:latin typeface="Script"/>
                <a:ea typeface="楷体" panose="02010609060101010101" pitchFamily="49" charset="-122"/>
              </a:endParaRPr>
            </a:p>
          </p:txBody>
        </p:sp>
        <p:grpSp>
          <p:nvGrpSpPr>
            <p:cNvPr id="10" name="Group 5"/>
            <p:cNvGrpSpPr/>
            <p:nvPr/>
          </p:nvGrpSpPr>
          <p:grpSpPr bwMode="auto">
            <a:xfrm>
              <a:off x="390" y="0"/>
              <a:ext cx="2013" cy="1417"/>
              <a:chOff x="0" y="0"/>
              <a:chExt cx="2013" cy="1417"/>
            </a:xfrm>
          </p:grpSpPr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 flipH="1">
                <a:off x="1437" y="630"/>
                <a:ext cx="181" cy="681"/>
              </a:xfrm>
              <a:prstGeom prst="line">
                <a:avLst/>
              </a:prstGeom>
              <a:noFill/>
              <a:ln w="3175" cmpd="sng">
                <a:solidFill>
                  <a:schemeClr val="tx1"/>
                </a:solidFill>
                <a:prstDash val="dash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 rot="5795044">
                <a:off x="1448" y="852"/>
                <a:ext cx="663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b="1">
                    <a:latin typeface="Script"/>
                    <a:ea typeface="楷体" panose="02010609060101010101" pitchFamily="49" charset="-122"/>
                  </a:rPr>
                  <a:t>30cm</a:t>
                </a: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91" cy="272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 flipV="1">
                <a:off x="1663" y="223"/>
                <a:ext cx="91" cy="31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82" y="129"/>
                <a:ext cx="688" cy="89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 flipH="1" flipV="1">
                <a:off x="1075" y="268"/>
                <a:ext cx="689" cy="7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8" name="Text Box 12"/>
              <p:cNvSpPr txBox="1">
                <a:spLocks noChangeArrowheads="1"/>
              </p:cNvSpPr>
              <p:nvPr/>
            </p:nvSpPr>
            <p:spPr bwMode="auto">
              <a:xfrm rot="858831">
                <a:off x="710" y="109"/>
                <a:ext cx="758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b="1">
                    <a:latin typeface="Script"/>
                    <a:ea typeface="楷体" panose="02010609060101010101" pitchFamily="49" charset="-122"/>
                  </a:rPr>
                  <a:t>2m</a:t>
                </a:r>
              </a:p>
            </p:txBody>
          </p:sp>
        </p:grp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122742" y="555526"/>
            <a:ext cx="7409698" cy="97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Script"/>
                <a:ea typeface="楷体" panose="02010609060101010101" pitchFamily="49" charset="-122"/>
              </a:rPr>
              <a:t>结合圆柱和圆锥的知识，联系实际，展开想象的翅膀，看看你能提出什么问题</a:t>
            </a:r>
            <a:r>
              <a:rPr lang="en-US" altLang="zh-CN" sz="2400" b="1" dirty="0">
                <a:latin typeface="Script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Script"/>
                <a:ea typeface="楷体" panose="02010609060101010101" pitchFamily="49" charset="-122"/>
              </a:rPr>
              <a:t>你能列出算式吗？</a:t>
            </a:r>
            <a:r>
              <a:rPr lang="zh-CN" altLang="en-US" sz="2400" b="1" dirty="0">
                <a:solidFill>
                  <a:srgbClr val="6600FF"/>
                </a:solidFill>
                <a:latin typeface="Script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968502" y="1635478"/>
            <a:ext cx="497470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）圆柱的体积是多少立方厘米？ 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1622587" y="2210415"/>
            <a:ext cx="448788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3.14×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30÷2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×200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3.14×225×200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=141300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（立方厘米）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595699" y="3953798"/>
            <a:ext cx="5295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答：圆柱的体积是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141300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立方厘米。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6" name="图片 2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5" grpId="0" autoUpdateAnimBg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774604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3"/>
          <p:cNvGrpSpPr/>
          <p:nvPr/>
        </p:nvGrpSpPr>
        <p:grpSpPr bwMode="auto">
          <a:xfrm rot="-6081828">
            <a:off x="6439490" y="1700318"/>
            <a:ext cx="1665055" cy="1522809"/>
            <a:chOff x="-1" y="0"/>
            <a:chExt cx="2404" cy="1417"/>
          </a:xfrm>
        </p:grpSpPr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 rot="6183390">
              <a:off x="747" y="-344"/>
              <a:ext cx="771" cy="2268"/>
            </a:xfrm>
            <a:prstGeom prst="flowChartMagneticDisk">
              <a:avLst/>
            </a:prstGeom>
            <a:solidFill>
              <a:srgbClr val="D69E00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sz="2400" b="1">
                <a:solidFill>
                  <a:srgbClr val="FFCCFF"/>
                </a:solidFill>
                <a:latin typeface="Script"/>
                <a:ea typeface="楷体" panose="02010609060101010101" pitchFamily="49" charset="-122"/>
              </a:endParaRPr>
            </a:p>
          </p:txBody>
        </p:sp>
        <p:grpSp>
          <p:nvGrpSpPr>
            <p:cNvPr id="10" name="Group 5"/>
            <p:cNvGrpSpPr/>
            <p:nvPr/>
          </p:nvGrpSpPr>
          <p:grpSpPr bwMode="auto">
            <a:xfrm>
              <a:off x="390" y="0"/>
              <a:ext cx="2013" cy="1417"/>
              <a:chOff x="0" y="0"/>
              <a:chExt cx="2013" cy="1417"/>
            </a:xfrm>
          </p:grpSpPr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 flipH="1">
                <a:off x="1437" y="630"/>
                <a:ext cx="181" cy="681"/>
              </a:xfrm>
              <a:prstGeom prst="line">
                <a:avLst/>
              </a:prstGeom>
              <a:noFill/>
              <a:ln w="3175" cmpd="sng">
                <a:solidFill>
                  <a:schemeClr val="tx1"/>
                </a:solidFill>
                <a:prstDash val="dash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 rot="5795044">
                <a:off x="1448" y="852"/>
                <a:ext cx="663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b="1">
                    <a:latin typeface="Script"/>
                    <a:ea typeface="楷体" panose="02010609060101010101" pitchFamily="49" charset="-122"/>
                  </a:rPr>
                  <a:t>30cm</a:t>
                </a: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91" cy="272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 flipV="1">
                <a:off x="1663" y="223"/>
                <a:ext cx="91" cy="31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82" y="129"/>
                <a:ext cx="688" cy="89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 flipH="1" flipV="1">
                <a:off x="1075" y="268"/>
                <a:ext cx="689" cy="7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8" name="Text Box 12"/>
              <p:cNvSpPr txBox="1">
                <a:spLocks noChangeArrowheads="1"/>
              </p:cNvSpPr>
              <p:nvPr/>
            </p:nvSpPr>
            <p:spPr bwMode="auto">
              <a:xfrm rot="858831">
                <a:off x="710" y="109"/>
                <a:ext cx="758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b="1">
                    <a:latin typeface="Script"/>
                    <a:ea typeface="楷体" panose="02010609060101010101" pitchFamily="49" charset="-122"/>
                  </a:rPr>
                  <a:t>2m</a:t>
                </a:r>
              </a:p>
            </p:txBody>
          </p:sp>
        </p:grp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087036" y="564575"/>
            <a:ext cx="7409698" cy="97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Script"/>
                <a:ea typeface="楷体" panose="02010609060101010101" pitchFamily="49" charset="-122"/>
              </a:rPr>
              <a:t>结合圆柱和圆锥的知识，联系实际，展开想象的翅膀，看看你能提出什么问题</a:t>
            </a:r>
            <a:r>
              <a:rPr lang="en-US" altLang="zh-CN" sz="2400" b="1" dirty="0">
                <a:latin typeface="Script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Script"/>
                <a:ea typeface="楷体" panose="02010609060101010101" pitchFamily="49" charset="-122"/>
              </a:rPr>
              <a:t>你能列出算式吗？</a:t>
            </a:r>
            <a:r>
              <a:rPr lang="zh-CN" altLang="en-US" sz="2400" b="1" dirty="0">
                <a:solidFill>
                  <a:srgbClr val="6600FF"/>
                </a:solidFill>
                <a:latin typeface="Script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959356" y="1495386"/>
            <a:ext cx="569546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）如果把它削成一个最大圆锥体，</a:t>
            </a:r>
            <a:endParaRPr lang="en-US" altLang="zh-CN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圆锥体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的体积是多少立方厘米？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2204152" y="2445587"/>
                <a:ext cx="4545016" cy="1807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CN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  </m:t>
                    </m:r>
                    <m:f>
                      <m:fPr>
                        <m:ctrlPr>
                          <a:rPr lang="en-US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×3.14×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（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30÷2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）</a:t>
                </a:r>
                <a:r>
                  <a:rPr lang="en-US" altLang="zh-CN" sz="2000" b="1" baseline="300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×200</a:t>
                </a:r>
              </a:p>
              <a:p>
                <a:pPr>
                  <a:spcBef>
                    <a:spcPct val="50000"/>
                  </a:spcBef>
                  <a:buNone/>
                </a:pP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×3.14×225×200</a:t>
                </a:r>
              </a:p>
              <a:p>
                <a:pPr>
                  <a:spcBef>
                    <a:spcPct val="50000"/>
                  </a:spcBef>
                  <a:buNone/>
                </a:pP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=47100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（立方厘米）</a:t>
                </a:r>
                <a:endPara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9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152" y="2445587"/>
                <a:ext cx="4545016" cy="1807226"/>
              </a:xfrm>
              <a:prstGeom prst="rect">
                <a:avLst/>
              </a:prstGeom>
              <a:blipFill rotWithShape="1">
                <a:blip r:embed="rId3"/>
                <a:stretch>
                  <a:fillRect l="-1" t="-995" r="9" b="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1962825" y="4187864"/>
            <a:ext cx="45768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答：圆锥体的体积是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47100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立方厘米。 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5" name="图片 2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6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987824" y="1563638"/>
            <a:ext cx="338437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0" name="图片 9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1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02378" y="2472337"/>
            <a:ext cx="19685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圆柱和圆锥</a:t>
            </a:r>
          </a:p>
        </p:txBody>
      </p:sp>
      <p:sp>
        <p:nvSpPr>
          <p:cNvPr id="49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399172" y="2242576"/>
            <a:ext cx="36942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圆柱的侧面积、表面积</a:t>
            </a:r>
            <a:endParaRPr lang="en-US" altLang="zh-CN" sz="2400" b="1" dirty="0">
              <a:solidFill>
                <a:srgbClr val="0070C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0" name="Rectangle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514090" y="1672850"/>
            <a:ext cx="32070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圆柱和圆锥的特征</a:t>
            </a:r>
          </a:p>
        </p:txBody>
      </p:sp>
      <p:sp>
        <p:nvSpPr>
          <p:cNvPr id="51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24680" y="3048022"/>
            <a:ext cx="34160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圆柱和圆锥的体积</a:t>
            </a:r>
          </a:p>
        </p:txBody>
      </p:sp>
      <p:sp>
        <p:nvSpPr>
          <p:cNvPr id="52" name="左大括号 15"/>
          <p:cNvSpPr/>
          <p:nvPr/>
        </p:nvSpPr>
        <p:spPr bwMode="auto">
          <a:xfrm>
            <a:off x="3027328" y="2055469"/>
            <a:ext cx="279680" cy="1295400"/>
          </a:xfrm>
          <a:prstGeom prst="leftBrace">
            <a:avLst>
              <a:gd name="adj1" fmla="val 9521"/>
              <a:gd name="adj2" fmla="val 50000"/>
            </a:avLst>
          </a:prstGeom>
          <a:noFill/>
          <a:ln w="25400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b="1"/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3609008" y="2713894"/>
            <a:ext cx="1813303" cy="44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S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侧</a:t>
            </a:r>
            <a:r>
              <a:rPr lang="zh-CN" altLang="en-US" sz="24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= Ch</a:t>
            </a:r>
            <a:endParaRPr lang="en-US" altLang="zh-CN" sz="2400" b="1" i="1" baseline="-25000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3609008" y="3538580"/>
            <a:ext cx="1553602" cy="44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V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柱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= 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Sh</a:t>
            </a:r>
            <a:endParaRPr lang="en-US" altLang="zh-CN" sz="2400" b="1" i="1" baseline="-25000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5216563" y="2659887"/>
            <a:ext cx="2787569" cy="44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S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表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= S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底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×2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+S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侧</a:t>
            </a:r>
            <a:endParaRPr lang="en-US" altLang="zh-CN" sz="2400" b="1" baseline="-25000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grpSp>
        <p:nvGrpSpPr>
          <p:cNvPr id="56" name="Group 17"/>
          <p:cNvGrpSpPr/>
          <p:nvPr/>
        </p:nvGrpSpPr>
        <p:grpSpPr bwMode="auto">
          <a:xfrm>
            <a:off x="5316773" y="3482647"/>
            <a:ext cx="1742615" cy="923924"/>
            <a:chOff x="30" y="-87"/>
            <a:chExt cx="1134" cy="776"/>
          </a:xfrm>
        </p:grpSpPr>
        <p:grpSp>
          <p:nvGrpSpPr>
            <p:cNvPr id="57" name="Group 18"/>
            <p:cNvGrpSpPr/>
            <p:nvPr/>
          </p:nvGrpSpPr>
          <p:grpSpPr bwMode="auto">
            <a:xfrm>
              <a:off x="498" y="-87"/>
              <a:ext cx="227" cy="579"/>
              <a:chOff x="0" y="-87"/>
              <a:chExt cx="227" cy="579"/>
            </a:xfrm>
          </p:grpSpPr>
          <p:sp>
            <p:nvSpPr>
              <p:cNvPr id="59" name="Text Box 19"/>
              <p:cNvSpPr txBox="1">
                <a:spLocks noChangeArrowheads="1"/>
              </p:cNvSpPr>
              <p:nvPr/>
            </p:nvSpPr>
            <p:spPr bwMode="auto">
              <a:xfrm>
                <a:off x="1" y="-87"/>
                <a:ext cx="226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800" b="1" dirty="0">
                    <a:solidFill>
                      <a:srgbClr val="FF0000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rPr>
                  <a:t>1</a:t>
                </a:r>
              </a:p>
            </p:txBody>
          </p:sp>
          <p:sp>
            <p:nvSpPr>
              <p:cNvPr id="60" name="Text Box 20"/>
              <p:cNvSpPr txBox="1">
                <a:spLocks noChangeArrowheads="1"/>
              </p:cNvSpPr>
              <p:nvPr/>
            </p:nvSpPr>
            <p:spPr bwMode="auto">
              <a:xfrm>
                <a:off x="2" y="182"/>
                <a:ext cx="212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800" b="1">
                    <a:solidFill>
                      <a:srgbClr val="FF0000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rPr>
                  <a:t>3</a:t>
                </a:r>
              </a:p>
            </p:txBody>
          </p:sp>
          <p:sp>
            <p:nvSpPr>
              <p:cNvPr id="61" name="Line 21"/>
              <p:cNvSpPr>
                <a:spLocks noChangeShapeType="1"/>
              </p:cNvSpPr>
              <p:nvPr/>
            </p:nvSpPr>
            <p:spPr bwMode="auto">
              <a:xfrm>
                <a:off x="0" y="219"/>
                <a:ext cx="18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1200" b="1"/>
              </a:p>
            </p:txBody>
          </p:sp>
        </p:grpSp>
        <p:sp>
          <p:nvSpPr>
            <p:cNvPr id="58" name="Text Box 14"/>
            <p:cNvSpPr txBox="1">
              <a:spLocks noChangeArrowheads="1"/>
            </p:cNvSpPr>
            <p:nvPr/>
          </p:nvSpPr>
          <p:spPr bwMode="auto">
            <a:xfrm>
              <a:off x="30" y="9"/>
              <a:ext cx="1134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7500" tIns="35100" rIns="67500" bIns="351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V</a:t>
              </a:r>
              <a:r>
                <a: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锥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=  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   </a:t>
              </a:r>
              <a:r>
                <a:rPr lang="en-US" altLang="zh-CN" sz="24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Sh</a:t>
              </a:r>
              <a:endParaRPr lang="en-US" altLang="zh-CN" sz="24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1206054" y="1001609"/>
            <a:ext cx="6901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你能把学会的知识及方法整理一下吗？</a:t>
            </a:r>
          </a:p>
        </p:txBody>
      </p:sp>
      <p:sp>
        <p:nvSpPr>
          <p:cNvPr id="65" name="Rectangle 1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485731" y="4011910"/>
            <a:ext cx="6621632" cy="461665"/>
          </a:xfrm>
          <a:prstGeom prst="rect">
            <a:avLst/>
          </a:prstGeom>
          <a:solidFill>
            <a:srgbClr val="99CC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用转化、实验等方法探究圆柱、圆锥的体积。</a:t>
            </a:r>
          </a:p>
        </p:txBody>
      </p:sp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整体回顾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92082" y="492072"/>
            <a:ext cx="366860" cy="456339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6" name="图片 25">
              <a:hlinkClick r:id="rId7" action="ppaction://hlinksldjump"/>
            </p:cNvPr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7" name="文本框 26">
              <a:hlinkClick r:id="rId7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utoUpdateAnimBg="0"/>
      <p:bldP spid="49" grpId="0" autoUpdateAnimBg="0"/>
      <p:bldP spid="50" grpId="0" autoUpdateAnimBg="0"/>
      <p:bldP spid="51" grpId="0" autoUpdateAnimBg="0"/>
      <p:bldP spid="52" grpId="0" animBg="1" autoUpdateAnimBg="0"/>
      <p:bldP spid="53" grpId="0" autoUpdateAnimBg="0"/>
      <p:bldP spid="54" grpId="0" autoUpdateAnimBg="0"/>
      <p:bldP spid="55" grpId="0" autoUpdateAnimBg="0"/>
      <p:bldP spid="62" grpId="0" autoUpdateAnimBg="0"/>
      <p:bldP spid="6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圆角矩形 21">
            <a:hlinkClick r:id="rId3" action="ppaction://hlinksldjump"/>
          </p:cNvPr>
          <p:cNvSpPr/>
          <p:nvPr/>
        </p:nvSpPr>
        <p:spPr>
          <a:xfrm>
            <a:off x="2717061" y="345257"/>
            <a:ext cx="2384346" cy="578882"/>
          </a:xfrm>
          <a:prstGeom prst="roundRect">
            <a:avLst/>
          </a:prstGeom>
          <a:solidFill>
            <a:srgbClr val="AFF22A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zh-CN" sz="2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圆柱的特征</a:t>
            </a:r>
          </a:p>
        </p:txBody>
      </p:sp>
      <p:pic>
        <p:nvPicPr>
          <p:cNvPr id="40" name="Picture 3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40460" y="3435920"/>
            <a:ext cx="1945481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Oval 31"/>
          <p:cNvSpPr>
            <a:spLocks noChangeArrowheads="1"/>
          </p:cNvSpPr>
          <p:nvPr/>
        </p:nvSpPr>
        <p:spPr bwMode="auto">
          <a:xfrm>
            <a:off x="3336901" y="1491630"/>
            <a:ext cx="1759744" cy="929878"/>
          </a:xfrm>
          <a:prstGeom prst="ellipse">
            <a:avLst/>
          </a:prstGeom>
          <a:solidFill>
            <a:srgbClr val="99CCFF">
              <a:alpha val="50000"/>
            </a:srgbClr>
          </a:solidFill>
          <a:ln w="28575" cmpd="sng">
            <a:solidFill>
              <a:srgbClr val="339966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50">
              <a:latin typeface="Arial" panose="020B0604020202020204" pitchFamily="34" charset="0"/>
            </a:endParaRPr>
          </a:p>
        </p:txBody>
      </p:sp>
      <p:sp>
        <p:nvSpPr>
          <p:cNvPr id="42" name="Line 6"/>
          <p:cNvSpPr>
            <a:spLocks noChangeShapeType="1"/>
          </p:cNvSpPr>
          <p:nvPr/>
        </p:nvSpPr>
        <p:spPr bwMode="auto">
          <a:xfrm>
            <a:off x="3326185" y="1935733"/>
            <a:ext cx="1191" cy="2026444"/>
          </a:xfrm>
          <a:prstGeom prst="line">
            <a:avLst/>
          </a:prstGeom>
          <a:noFill/>
          <a:ln w="38100" cmpd="sng">
            <a:solidFill>
              <a:srgbClr val="3399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5087120" y="1925018"/>
            <a:ext cx="10715" cy="2050256"/>
          </a:xfrm>
          <a:prstGeom prst="line">
            <a:avLst/>
          </a:prstGeom>
          <a:noFill/>
          <a:ln w="38100" cmpd="sng">
            <a:solidFill>
              <a:srgbClr val="3399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44" name="Line 10"/>
          <p:cNvSpPr>
            <a:spLocks noChangeShapeType="1"/>
          </p:cNvSpPr>
          <p:nvPr/>
        </p:nvSpPr>
        <p:spPr bwMode="auto">
          <a:xfrm>
            <a:off x="3304754" y="1925018"/>
            <a:ext cx="1802606" cy="1190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45" name="Line 11"/>
          <p:cNvSpPr>
            <a:spLocks noChangeShapeType="1"/>
          </p:cNvSpPr>
          <p:nvPr/>
        </p:nvSpPr>
        <p:spPr bwMode="auto">
          <a:xfrm>
            <a:off x="3304754" y="3924076"/>
            <a:ext cx="1802606" cy="1191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46" name="Line 14"/>
          <p:cNvSpPr>
            <a:spLocks noChangeShapeType="1"/>
          </p:cNvSpPr>
          <p:nvPr/>
        </p:nvSpPr>
        <p:spPr bwMode="auto">
          <a:xfrm>
            <a:off x="4221535" y="1925017"/>
            <a:ext cx="1191" cy="2026444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47" name="Oval 15"/>
          <p:cNvSpPr>
            <a:spLocks noChangeArrowheads="1"/>
          </p:cNvSpPr>
          <p:nvPr/>
        </p:nvSpPr>
        <p:spPr bwMode="auto">
          <a:xfrm flipV="1">
            <a:off x="4190578" y="1869057"/>
            <a:ext cx="53579" cy="53579"/>
          </a:xfrm>
          <a:prstGeom prst="ellipse">
            <a:avLst/>
          </a:prstGeom>
          <a:solidFill>
            <a:schemeClr val="hlink"/>
          </a:solidFill>
          <a:ln w="9525" cmpd="sng">
            <a:solidFill>
              <a:schemeClr val="hlink"/>
            </a:solidFill>
            <a:rou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600">
              <a:latin typeface="Arial" panose="020B0604020202020204" pitchFamily="34" charset="0"/>
            </a:endParaRPr>
          </a:p>
        </p:txBody>
      </p:sp>
      <p:sp>
        <p:nvSpPr>
          <p:cNvPr id="48" name="Oval 16"/>
          <p:cNvSpPr>
            <a:spLocks noChangeArrowheads="1"/>
          </p:cNvSpPr>
          <p:nvPr/>
        </p:nvSpPr>
        <p:spPr bwMode="auto">
          <a:xfrm>
            <a:off x="4190579" y="3900264"/>
            <a:ext cx="54769" cy="54769"/>
          </a:xfrm>
          <a:prstGeom prst="ellipse">
            <a:avLst/>
          </a:prstGeom>
          <a:solidFill>
            <a:schemeClr val="hlink"/>
          </a:solidFill>
          <a:ln w="9525" cmpd="sng">
            <a:solidFill>
              <a:schemeClr val="hlink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50">
              <a:latin typeface="Arial" panose="020B0604020202020204" pitchFamily="34" charset="0"/>
            </a:endParaRPr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 flipV="1">
            <a:off x="5357391" y="1925017"/>
            <a:ext cx="1191" cy="766763"/>
          </a:xfrm>
          <a:prstGeom prst="line">
            <a:avLst/>
          </a:prstGeom>
          <a:noFill/>
          <a:ln w="9525" cmpd="sng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5357391" y="3168029"/>
            <a:ext cx="1191" cy="766763"/>
          </a:xfrm>
          <a:prstGeom prst="line">
            <a:avLst/>
          </a:prstGeom>
          <a:noFill/>
          <a:ln w="9525" cmpd="sng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3953644" y="1598786"/>
            <a:ext cx="8191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500">
                <a:latin typeface="Arial" panose="020B0604020202020204" pitchFamily="34" charset="0"/>
                <a:ea typeface="楷体_GB2312" panose="02010609030101010101" pitchFamily="49" charset="-122"/>
              </a:rPr>
              <a:t>底面</a:t>
            </a: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4169147" y="3491880"/>
            <a:ext cx="8191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500">
                <a:latin typeface="Arial" panose="020B0604020202020204" pitchFamily="34" charset="0"/>
                <a:ea typeface="楷体_GB2312" panose="02010609030101010101" pitchFamily="49" charset="-122"/>
              </a:rPr>
              <a:t>底面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189513" y="2706067"/>
            <a:ext cx="4917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500">
                <a:latin typeface="Arial" panose="020B0604020202020204" pitchFamily="34" charset="0"/>
                <a:ea typeface="楷体_GB2312" panose="02010609030101010101" pitchFamily="49" charset="-122"/>
              </a:rPr>
              <a:t>高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3370238" y="2713211"/>
            <a:ext cx="103822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500">
                <a:latin typeface="Arial" panose="020B0604020202020204" pitchFamily="34" charset="0"/>
                <a:ea typeface="楷体_GB2312" panose="02010609030101010101" pitchFamily="49" charset="-122"/>
              </a:rPr>
              <a:t>侧面</a:t>
            </a:r>
          </a:p>
        </p:txBody>
      </p:sp>
      <p:sp>
        <p:nvSpPr>
          <p:cNvPr id="58" name="Line 33"/>
          <p:cNvSpPr>
            <a:spLocks noChangeShapeType="1"/>
          </p:cNvSpPr>
          <p:nvPr/>
        </p:nvSpPr>
        <p:spPr bwMode="auto">
          <a:xfrm>
            <a:off x="5085929" y="1925018"/>
            <a:ext cx="436960" cy="1190"/>
          </a:xfrm>
          <a:prstGeom prst="line">
            <a:avLst/>
          </a:prstGeom>
          <a:noFill/>
          <a:ln w="9525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65" name="Line 34"/>
          <p:cNvSpPr>
            <a:spLocks noChangeShapeType="1"/>
          </p:cNvSpPr>
          <p:nvPr/>
        </p:nvSpPr>
        <p:spPr bwMode="auto">
          <a:xfrm>
            <a:off x="5085929" y="3922886"/>
            <a:ext cx="436960" cy="1190"/>
          </a:xfrm>
          <a:prstGeom prst="line">
            <a:avLst/>
          </a:prstGeom>
          <a:noFill/>
          <a:ln w="9525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66" name="Oval 31"/>
          <p:cNvSpPr>
            <a:spLocks noChangeArrowheads="1"/>
          </p:cNvSpPr>
          <p:nvPr/>
        </p:nvSpPr>
        <p:spPr bwMode="auto">
          <a:xfrm>
            <a:off x="3341663" y="1491630"/>
            <a:ext cx="1759744" cy="929878"/>
          </a:xfrm>
          <a:prstGeom prst="ellipse">
            <a:avLst/>
          </a:prstGeom>
          <a:noFill/>
          <a:ln w="28575" cmpd="sng">
            <a:solidFill>
              <a:srgbClr val="33996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50">
              <a:latin typeface="Arial" panose="020B0604020202020204" pitchFamily="34" charset="0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3" y="531235"/>
            <a:ext cx="366860" cy="456339"/>
          </a:xfrm>
          <a:prstGeom prst="rect">
            <a:avLst/>
          </a:prstGeom>
        </p:spPr>
      </p:pic>
      <p:sp>
        <p:nvSpPr>
          <p:cNvPr id="27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知识梳理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9" name="图片 28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0" name="文本框 26">
              <a:hlinkClick r:id="rId6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0216 L 0.00156 0.3901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38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38456 L 0.00087 -0.003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41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 autoUpdateAnimBg="0"/>
      <p:bldP spid="41" grpId="1" animBg="1" autoUpdateAnimBg="0"/>
      <p:bldP spid="41" grpId="2" animBg="1" autoUpdateAnimBg="0"/>
      <p:bldP spid="41" grpId="3" animBg="1" autoUpdateAnimBg="0"/>
      <p:bldP spid="41" grpId="4" animBg="1" autoUpdateAnimBg="0"/>
      <p:bldP spid="47" grpId="0" animBg="1" autoUpdateAnimBg="0"/>
      <p:bldP spid="48" grpId="0" animBg="1" autoUpdateAnimBg="0"/>
      <p:bldP spid="51" grpId="0" autoUpdateAnimBg="0"/>
      <p:bldP spid="54" grpId="0" autoUpdateAnimBg="0"/>
      <p:bldP spid="55" grpId="0" autoUpdateAnimBg="0"/>
      <p:bldP spid="56" grpId="0" autoUpdateAnimBg="0"/>
      <p:bldP spid="66" grpId="0" animBg="1" autoUpdateAnimBg="0"/>
      <p:bldP spid="66" grpId="1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圆角矩形 21">
            <a:hlinkClick r:id="rId2" action="ppaction://hlinksldjump"/>
          </p:cNvPr>
          <p:cNvSpPr/>
          <p:nvPr/>
        </p:nvSpPr>
        <p:spPr>
          <a:xfrm>
            <a:off x="3203848" y="345257"/>
            <a:ext cx="2384346" cy="578882"/>
          </a:xfrm>
          <a:prstGeom prst="roundRect">
            <a:avLst/>
          </a:prstGeom>
          <a:solidFill>
            <a:srgbClr val="AFF22A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zh-CN" sz="2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圆锥的特征</a:t>
            </a:r>
          </a:p>
        </p:txBody>
      </p:sp>
      <p:pic>
        <p:nvPicPr>
          <p:cNvPr id="12" name="Picture 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30179" y="3181350"/>
            <a:ext cx="1971675" cy="106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5"/>
          <p:cNvSpPr>
            <a:spLocks noChangeShapeType="1"/>
          </p:cNvSpPr>
          <p:nvPr/>
        </p:nvSpPr>
        <p:spPr bwMode="auto">
          <a:xfrm flipV="1">
            <a:off x="3438525" y="1722835"/>
            <a:ext cx="864394" cy="1944290"/>
          </a:xfrm>
          <a:prstGeom prst="line">
            <a:avLst/>
          </a:prstGeom>
          <a:noFill/>
          <a:ln w="28575" cmpd="sng">
            <a:solidFill>
              <a:srgbClr val="3399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 flipV="1">
            <a:off x="4302919" y="1722835"/>
            <a:ext cx="917972" cy="1944290"/>
          </a:xfrm>
          <a:prstGeom prst="line">
            <a:avLst/>
          </a:prstGeom>
          <a:noFill/>
          <a:ln w="28575" cmpd="sng">
            <a:solidFill>
              <a:srgbClr val="3399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5220891" y="3667125"/>
            <a:ext cx="270272" cy="0"/>
          </a:xfrm>
          <a:prstGeom prst="line">
            <a:avLst/>
          </a:prstGeom>
          <a:noFill/>
          <a:ln w="9525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302919" y="1722835"/>
            <a:ext cx="1188244" cy="0"/>
          </a:xfrm>
          <a:prstGeom prst="line">
            <a:avLst/>
          </a:prstGeom>
          <a:noFill/>
          <a:ln w="9525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5329238" y="2965848"/>
            <a:ext cx="0" cy="701278"/>
          </a:xfrm>
          <a:prstGeom prst="line">
            <a:avLst/>
          </a:prstGeom>
          <a:noFill/>
          <a:ln w="9525" cmpd="sng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V="1">
            <a:off x="5329238" y="1722835"/>
            <a:ext cx="0" cy="756047"/>
          </a:xfrm>
          <a:prstGeom prst="line">
            <a:avLst/>
          </a:prstGeom>
          <a:noFill/>
          <a:ln w="9525" cmpd="sng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112544" y="2478882"/>
            <a:ext cx="4857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500">
                <a:latin typeface="Arial" panose="020B0604020202020204" pitchFamily="34" charset="0"/>
                <a:ea typeface="楷体_GB2312" panose="02010609030101010101" pitchFamily="49" charset="-122"/>
              </a:rPr>
              <a:t>高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4248150" y="3629025"/>
            <a:ext cx="80962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500">
                <a:latin typeface="Arial" panose="020B0604020202020204" pitchFamily="34" charset="0"/>
                <a:ea typeface="楷体_GB2312" panose="02010609030101010101" pitchFamily="49" charset="-122"/>
              </a:rPr>
              <a:t>底面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793331" y="2656285"/>
            <a:ext cx="64889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500">
                <a:latin typeface="Arial" panose="020B0604020202020204" pitchFamily="34" charset="0"/>
                <a:ea typeface="楷体_GB2312" panose="02010609030101010101" pitchFamily="49" charset="-122"/>
              </a:rPr>
              <a:t>侧面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3979069" y="1371600"/>
            <a:ext cx="80962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500">
                <a:latin typeface="Arial" panose="020B0604020202020204" pitchFamily="34" charset="0"/>
                <a:ea typeface="楷体_GB2312" panose="02010609030101010101" pitchFamily="49" charset="-122"/>
              </a:rPr>
              <a:t>顶点</a:t>
            </a: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3437335" y="3667125"/>
            <a:ext cx="1782365" cy="0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4280298" y="3645694"/>
            <a:ext cx="53578" cy="53579"/>
          </a:xfrm>
          <a:prstGeom prst="ellipse">
            <a:avLst/>
          </a:prstGeom>
          <a:solidFill>
            <a:schemeClr val="hlink"/>
          </a:solidFill>
          <a:ln w="9525" cmpd="sng">
            <a:solidFill>
              <a:schemeClr val="hlink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50">
              <a:latin typeface="Arial" panose="020B0604020202020204" pitchFamily="34" charset="0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301729" y="1722835"/>
            <a:ext cx="0" cy="1945481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grpSp>
        <p:nvGrpSpPr>
          <p:cNvPr id="26" name="组合 2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7" name="图片 26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8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9" grpId="0" autoUpdateAnimBg="0"/>
      <p:bldP spid="20" grpId="0" autoUpdateAnimBg="0"/>
      <p:bldP spid="21" grpId="0" autoUpdateAnimBg="0"/>
      <p:bldP spid="22" grpId="0" autoUpdateAnimBg="0"/>
      <p:bldP spid="2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圆角矩形 21">
            <a:hlinkClick r:id="rId2" action="ppaction://hlinksldjump"/>
          </p:cNvPr>
          <p:cNvSpPr/>
          <p:nvPr/>
        </p:nvSpPr>
        <p:spPr>
          <a:xfrm>
            <a:off x="1979712" y="548804"/>
            <a:ext cx="2384346" cy="510778"/>
          </a:xfrm>
          <a:prstGeom prst="roundRect">
            <a:avLst/>
          </a:prstGeom>
          <a:solidFill>
            <a:srgbClr val="AFF22A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圆柱的表面积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Picture 2" descr="剪刀2 拷贝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7416886">
            <a:off x="2384227" y="2780705"/>
            <a:ext cx="594122" cy="43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818754" y="3363838"/>
            <a:ext cx="4905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圆柱的侧面积＝底面周长</a:t>
            </a:r>
            <a:r>
              <a:rPr lang="en-US" altLang="zh-CN" sz="2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高</a:t>
            </a:r>
          </a:p>
        </p:txBody>
      </p:sp>
      <p:grpSp>
        <p:nvGrpSpPr>
          <p:cNvPr id="14" name="Group 4"/>
          <p:cNvGrpSpPr/>
          <p:nvPr/>
        </p:nvGrpSpPr>
        <p:grpSpPr bwMode="auto">
          <a:xfrm>
            <a:off x="4292204" y="889397"/>
            <a:ext cx="2800350" cy="3086100"/>
            <a:chOff x="0" y="0"/>
            <a:chExt cx="2352" cy="2592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0" y="864"/>
              <a:ext cx="2352" cy="864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9525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sz="24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768" y="0"/>
              <a:ext cx="864" cy="864"/>
            </a:xfrm>
            <a:prstGeom prst="ellipse">
              <a:avLst/>
            </a:prstGeom>
            <a:solidFill>
              <a:srgbClr val="99CCFF">
                <a:alpha val="50000"/>
              </a:srgbClr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zh-CN" sz="1350">
                  <a:latin typeface="Times New Roman" panose="02020603050405020304" pitchFamily="18" charset="0"/>
                  <a:ea typeface="楷体_GB2312" panose="02010609030101010101" pitchFamily="49" charset="-122"/>
                </a:rPr>
                <a:t>底面</a:t>
              </a:r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816" y="1728"/>
              <a:ext cx="864" cy="864"/>
            </a:xfrm>
            <a:prstGeom prst="ellipse">
              <a:avLst/>
            </a:prstGeom>
            <a:solidFill>
              <a:srgbClr val="99CCFF">
                <a:alpha val="50000"/>
              </a:srgbClr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zh-CN" sz="1350">
                  <a:latin typeface="Times New Roman" panose="02020603050405020304" pitchFamily="18" charset="0"/>
                  <a:ea typeface="楷体_GB2312" panose="02010609030101010101" pitchFamily="49" charset="-122"/>
                </a:rPr>
                <a:t>底面</a:t>
              </a:r>
            </a:p>
          </p:txBody>
        </p:sp>
      </p:grp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720454" y="1860947"/>
            <a:ext cx="914400" cy="1085850"/>
          </a:xfrm>
          <a:prstGeom prst="can">
            <a:avLst>
              <a:gd name="adj" fmla="val 29688"/>
            </a:avLst>
          </a:prstGeom>
          <a:solidFill>
            <a:srgbClr val="99CCFF">
              <a:alpha val="50000"/>
            </a:srgbClr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400">
              <a:solidFill>
                <a:srgbClr val="FFCC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3092054" y="2432447"/>
            <a:ext cx="723900" cy="0"/>
          </a:xfrm>
          <a:prstGeom prst="line">
            <a:avLst/>
          </a:prstGeom>
          <a:noFill/>
          <a:ln w="88900" cmpd="sng">
            <a:solidFill>
              <a:srgbClr val="FF0000"/>
            </a:solidFill>
            <a:rou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20" name="AutoShape 10"/>
          <p:cNvSpPr/>
          <p:nvPr/>
        </p:nvSpPr>
        <p:spPr bwMode="auto">
          <a:xfrm>
            <a:off x="7149704" y="1975247"/>
            <a:ext cx="114300" cy="971550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400">
              <a:solidFill>
                <a:srgbClr val="FFCC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264003" y="2290762"/>
            <a:ext cx="35779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350">
                <a:latin typeface="Times New Roman" panose="02020603050405020304" pitchFamily="18" charset="0"/>
                <a:ea typeface="楷体_GB2312" panose="02010609030101010101" pitchFamily="49" charset="-122"/>
              </a:rPr>
              <a:t>高</a:t>
            </a:r>
          </a:p>
        </p:txBody>
      </p:sp>
      <p:grpSp>
        <p:nvGrpSpPr>
          <p:cNvPr id="22" name="Group 12"/>
          <p:cNvGrpSpPr/>
          <p:nvPr/>
        </p:nvGrpSpPr>
        <p:grpSpPr bwMode="auto">
          <a:xfrm>
            <a:off x="4292204" y="2432447"/>
            <a:ext cx="2800350" cy="0"/>
            <a:chOff x="0" y="0"/>
            <a:chExt cx="2352" cy="0"/>
          </a:xfrm>
        </p:grpSpPr>
        <p:sp>
          <p:nvSpPr>
            <p:cNvPr id="23" name="Line 13"/>
            <p:cNvSpPr>
              <a:spLocks noChangeShapeType="1"/>
            </p:cNvSpPr>
            <p:nvPr/>
          </p:nvSpPr>
          <p:spPr bwMode="auto">
            <a:xfrm>
              <a:off x="1728" y="0"/>
              <a:ext cx="624" cy="0"/>
            </a:xfrm>
            <a:prstGeom prst="line">
              <a:avLst/>
            </a:prstGeom>
            <a:noFill/>
            <a:ln w="25400" cmpd="sng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050"/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 flipH="1">
              <a:off x="0" y="0"/>
              <a:ext cx="624" cy="0"/>
            </a:xfrm>
            <a:prstGeom prst="line">
              <a:avLst/>
            </a:prstGeom>
            <a:noFill/>
            <a:ln w="25400" cmpd="sng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050"/>
            </a:p>
          </p:txBody>
        </p:sp>
      </p:grp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5166123" y="2301478"/>
            <a:ext cx="13692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350">
                <a:latin typeface="Times New Roman" panose="02020603050405020304" pitchFamily="18" charset="0"/>
                <a:ea typeface="楷体_GB2312" panose="02010609030101010101" pitchFamily="49" charset="-122"/>
              </a:rPr>
              <a:t>底面周长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786132" y="4011910"/>
            <a:ext cx="59461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圆柱的表面积＝底面积</a:t>
            </a:r>
            <a:r>
              <a:rPr lang="en-US" altLang="zh-CN" sz="2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×2 + </a:t>
            </a:r>
            <a:r>
              <a:rPr lang="zh-CN" altLang="en-US" sz="2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侧面积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8" name="图片 27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9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-4.16667E-6 -0.2046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3" grpId="0" autoUpdateAnimBg="0"/>
      <p:bldP spid="18" grpId="0" animBg="1" autoUpdateAnimBg="0"/>
      <p:bldP spid="20" grpId="0" animBg="1" autoUpdateAnimBg="0"/>
      <p:bldP spid="21" grpId="0" autoUpdateAnimBg="0"/>
      <p:bldP spid="25" grpId="0" autoUpdateAnimBg="0"/>
      <p:bldP spid="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圆角矩形 21">
            <a:hlinkClick r:id="rId2" action="ppaction://hlinksldjump"/>
          </p:cNvPr>
          <p:cNvSpPr/>
          <p:nvPr/>
        </p:nvSpPr>
        <p:spPr>
          <a:xfrm>
            <a:off x="3131840" y="332815"/>
            <a:ext cx="2725287" cy="578882"/>
          </a:xfrm>
          <a:prstGeom prst="roundRect">
            <a:avLst/>
          </a:prstGeom>
          <a:solidFill>
            <a:srgbClr val="AFF22A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圆柱的体积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928923" y="3495223"/>
            <a:ext cx="1919288" cy="452432"/>
          </a:xfrm>
          <a:prstGeom prst="rect">
            <a:avLst/>
          </a:prstGeom>
          <a:solidFill>
            <a:srgbClr val="FF6600">
              <a:alpha val="32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950" i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V </a:t>
            </a:r>
            <a:r>
              <a:rPr lang="en-US" altLang="zh-CN" sz="195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=</a:t>
            </a:r>
            <a:r>
              <a:rPr lang="en-US" altLang="zh-CN" sz="1950" i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S h</a:t>
            </a:r>
          </a:p>
        </p:txBody>
      </p:sp>
      <p:sp>
        <p:nvSpPr>
          <p:cNvPr id="19" name="圆柱形 18"/>
          <p:cNvSpPr/>
          <p:nvPr/>
        </p:nvSpPr>
        <p:spPr>
          <a:xfrm>
            <a:off x="605175" y="1580935"/>
            <a:ext cx="1539479" cy="2040731"/>
          </a:xfrm>
          <a:prstGeom prst="can">
            <a:avLst>
              <a:gd name="adj" fmla="val 32523"/>
            </a:avLst>
          </a:prstGeom>
          <a:solidFill>
            <a:srgbClr val="E0B6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605175" y="1839300"/>
            <a:ext cx="15382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381463" y="1589268"/>
            <a:ext cx="0" cy="485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182628" y="1589268"/>
            <a:ext cx="403622" cy="485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381463" y="2080997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983794" y="2050041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1782704" y="2036944"/>
            <a:ext cx="0" cy="15394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770672" y="1991701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1182629" y="2079807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1586250" y="2075044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1979156" y="1989319"/>
            <a:ext cx="0" cy="15394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>
            <a:off x="1186201" y="1588077"/>
            <a:ext cx="403622" cy="485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86189" y="1599984"/>
            <a:ext cx="621506" cy="4583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674231" y="1939313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881400" y="2029801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1081425" y="2066710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1280260" y="2084569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1480285" y="2080996"/>
            <a:ext cx="0" cy="15394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1683881" y="2064327"/>
            <a:ext cx="0" cy="15394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1882716" y="2021466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2069644" y="1946457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1063567" y="1603557"/>
            <a:ext cx="621506" cy="4583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V="1">
            <a:off x="1280261" y="1589268"/>
            <a:ext cx="215503" cy="485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1288595" y="1589268"/>
            <a:ext cx="189310" cy="485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V="1">
            <a:off x="980224" y="1620224"/>
            <a:ext cx="810815" cy="4321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950457" y="1617845"/>
            <a:ext cx="837010" cy="4310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flipV="1">
            <a:off x="887355" y="1651182"/>
            <a:ext cx="1001315" cy="378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879019" y="1648801"/>
            <a:ext cx="1001316" cy="378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V="1">
            <a:off x="773053" y="1694045"/>
            <a:ext cx="1243013" cy="2964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764719" y="1688091"/>
            <a:ext cx="1215629" cy="2976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V="1">
            <a:off x="670661" y="1745241"/>
            <a:ext cx="1431131" cy="1893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665897" y="1742860"/>
            <a:ext cx="1418034" cy="1881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右箭头 63"/>
          <p:cNvSpPr/>
          <p:nvPr/>
        </p:nvSpPr>
        <p:spPr>
          <a:xfrm>
            <a:off x="2229770" y="2464975"/>
            <a:ext cx="226711" cy="33316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5" name="弧形 64"/>
          <p:cNvSpPr/>
          <p:nvPr/>
        </p:nvSpPr>
        <p:spPr>
          <a:xfrm>
            <a:off x="605175" y="1580935"/>
            <a:ext cx="1538288" cy="513160"/>
          </a:xfrm>
          <a:prstGeom prst="arc">
            <a:avLst>
              <a:gd name="adj1" fmla="val 10818205"/>
              <a:gd name="adj2" fmla="val 0"/>
            </a:avLst>
          </a:prstGeom>
          <a:solidFill>
            <a:srgbClr val="6B6BCF">
              <a:alpha val="63922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6" name="组合 351"/>
          <p:cNvGrpSpPr/>
          <p:nvPr/>
        </p:nvGrpSpPr>
        <p:grpSpPr bwMode="auto">
          <a:xfrm>
            <a:off x="2535061" y="1537295"/>
            <a:ext cx="1949053" cy="2099072"/>
            <a:chOff x="5948778" y="2345769"/>
            <a:chExt cx="2597474" cy="2799250"/>
          </a:xfrm>
        </p:grpSpPr>
        <p:grpSp>
          <p:nvGrpSpPr>
            <p:cNvPr id="67" name="组合 223"/>
            <p:cNvGrpSpPr/>
            <p:nvPr/>
          </p:nvGrpSpPr>
          <p:grpSpPr bwMode="auto">
            <a:xfrm>
              <a:off x="6028158" y="2348897"/>
              <a:ext cx="169151" cy="2790226"/>
              <a:chOff x="6900390" y="2914539"/>
              <a:chExt cx="169151" cy="2790226"/>
            </a:xfrm>
          </p:grpSpPr>
          <p:sp>
            <p:nvSpPr>
              <p:cNvPr id="176" name="等腰三角形 175"/>
              <p:cNvSpPr/>
              <p:nvPr/>
            </p:nvSpPr>
            <p:spPr>
              <a:xfrm rot="10800000">
                <a:off x="6900346" y="2914587"/>
                <a:ext cx="144392" cy="719262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7" name="任意多边形 176"/>
              <p:cNvSpPr/>
              <p:nvPr/>
            </p:nvSpPr>
            <p:spPr>
              <a:xfrm>
                <a:off x="6962228" y="2920938"/>
                <a:ext cx="107898" cy="2783372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8" name="任意多边形 177"/>
              <p:cNvSpPr/>
              <p:nvPr/>
            </p:nvSpPr>
            <p:spPr>
              <a:xfrm>
                <a:off x="6905106" y="2920938"/>
                <a:ext cx="96791" cy="2783372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8" name="组合 191"/>
            <p:cNvGrpSpPr/>
            <p:nvPr/>
          </p:nvGrpSpPr>
          <p:grpSpPr bwMode="auto">
            <a:xfrm>
              <a:off x="5948778" y="2369954"/>
              <a:ext cx="144000" cy="2772000"/>
              <a:chOff x="6797334" y="2908300"/>
              <a:chExt cx="144000" cy="2772000"/>
            </a:xfrm>
          </p:grpSpPr>
          <p:sp>
            <p:nvSpPr>
              <p:cNvPr id="174" name="等腰三角形 173"/>
              <p:cNvSpPr/>
              <p:nvPr/>
            </p:nvSpPr>
            <p:spPr>
              <a:xfrm>
                <a:off x="6797334" y="2907931"/>
                <a:ext cx="144392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5" name="矩形 174"/>
              <p:cNvSpPr/>
              <p:nvPr/>
            </p:nvSpPr>
            <p:spPr>
              <a:xfrm>
                <a:off x="6797334" y="3628782"/>
                <a:ext cx="144392" cy="2051407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9" name="组合 226"/>
            <p:cNvGrpSpPr/>
            <p:nvPr/>
          </p:nvGrpSpPr>
          <p:grpSpPr bwMode="auto">
            <a:xfrm>
              <a:off x="6205399" y="2351418"/>
              <a:ext cx="169151" cy="2792028"/>
              <a:chOff x="6900390" y="2912737"/>
              <a:chExt cx="169151" cy="2792028"/>
            </a:xfrm>
          </p:grpSpPr>
          <p:sp>
            <p:nvSpPr>
              <p:cNvPr id="171" name="等腰三角形 170"/>
              <p:cNvSpPr/>
              <p:nvPr/>
            </p:nvSpPr>
            <p:spPr>
              <a:xfrm rot="10800000">
                <a:off x="6900819" y="2913439"/>
                <a:ext cx="142806" cy="719262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2" name="任意多边形 171"/>
              <p:cNvSpPr/>
              <p:nvPr/>
            </p:nvSpPr>
            <p:spPr>
              <a:xfrm>
                <a:off x="6962701" y="2921378"/>
                <a:ext cx="106311" cy="2783373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3" name="任意多边形 172"/>
              <p:cNvSpPr/>
              <p:nvPr/>
            </p:nvSpPr>
            <p:spPr>
              <a:xfrm>
                <a:off x="6905578" y="2921378"/>
                <a:ext cx="95204" cy="2783373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0" name="组合 240"/>
            <p:cNvGrpSpPr/>
            <p:nvPr/>
          </p:nvGrpSpPr>
          <p:grpSpPr bwMode="auto">
            <a:xfrm>
              <a:off x="6112371" y="2382903"/>
              <a:ext cx="147604" cy="2758352"/>
              <a:chOff x="6780082" y="2921948"/>
              <a:chExt cx="147604" cy="2758352"/>
            </a:xfrm>
          </p:grpSpPr>
          <p:sp>
            <p:nvSpPr>
              <p:cNvPr id="169" name="等腰三角形 168"/>
              <p:cNvSpPr/>
              <p:nvPr/>
            </p:nvSpPr>
            <p:spPr>
              <a:xfrm>
                <a:off x="6783095" y="2921332"/>
                <a:ext cx="144393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0" name="矩形 169"/>
              <p:cNvSpPr/>
              <p:nvPr/>
            </p:nvSpPr>
            <p:spPr>
              <a:xfrm>
                <a:off x="6779921" y="3627893"/>
                <a:ext cx="144393" cy="2052995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1" name="组合 251"/>
            <p:cNvGrpSpPr/>
            <p:nvPr/>
          </p:nvGrpSpPr>
          <p:grpSpPr bwMode="auto">
            <a:xfrm>
              <a:off x="6338628" y="2348198"/>
              <a:ext cx="169151" cy="2790226"/>
              <a:chOff x="6900390" y="2914539"/>
              <a:chExt cx="169151" cy="2790226"/>
            </a:xfrm>
          </p:grpSpPr>
          <p:sp>
            <p:nvSpPr>
              <p:cNvPr id="166" name="等腰三角形 165"/>
              <p:cNvSpPr/>
              <p:nvPr/>
            </p:nvSpPr>
            <p:spPr>
              <a:xfrm rot="10800000">
                <a:off x="6900875" y="2915285"/>
                <a:ext cx="142806" cy="719262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7" name="任意多边形 166"/>
              <p:cNvSpPr/>
              <p:nvPr/>
            </p:nvSpPr>
            <p:spPr>
              <a:xfrm>
                <a:off x="6962757" y="2921636"/>
                <a:ext cx="106311" cy="2783372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8" name="任意多边形 167"/>
              <p:cNvSpPr/>
              <p:nvPr/>
            </p:nvSpPr>
            <p:spPr>
              <a:xfrm>
                <a:off x="6905634" y="2921636"/>
                <a:ext cx="95204" cy="2783372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2" name="组合 257"/>
            <p:cNvGrpSpPr/>
            <p:nvPr/>
          </p:nvGrpSpPr>
          <p:grpSpPr bwMode="auto">
            <a:xfrm>
              <a:off x="6276500" y="2369255"/>
              <a:ext cx="144000" cy="2772000"/>
              <a:chOff x="6797334" y="2908300"/>
              <a:chExt cx="144000" cy="2772000"/>
            </a:xfrm>
          </p:grpSpPr>
          <p:sp>
            <p:nvSpPr>
              <p:cNvPr id="164" name="等腰三角形 163"/>
              <p:cNvSpPr/>
              <p:nvPr/>
            </p:nvSpPr>
            <p:spPr>
              <a:xfrm>
                <a:off x="6798065" y="2908630"/>
                <a:ext cx="142806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5" name="矩形 164"/>
              <p:cNvSpPr/>
              <p:nvPr/>
            </p:nvSpPr>
            <p:spPr>
              <a:xfrm>
                <a:off x="6798065" y="3629481"/>
                <a:ext cx="142806" cy="2051407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3" name="组合 260"/>
            <p:cNvGrpSpPr/>
            <p:nvPr/>
          </p:nvGrpSpPr>
          <p:grpSpPr bwMode="auto">
            <a:xfrm>
              <a:off x="6498617" y="2350719"/>
              <a:ext cx="169151" cy="2792028"/>
              <a:chOff x="6900390" y="2912737"/>
              <a:chExt cx="169151" cy="2792028"/>
            </a:xfrm>
          </p:grpSpPr>
          <p:sp>
            <p:nvSpPr>
              <p:cNvPr id="161" name="等腰三角形 160"/>
              <p:cNvSpPr/>
              <p:nvPr/>
            </p:nvSpPr>
            <p:spPr>
              <a:xfrm rot="10800000">
                <a:off x="6901146" y="2912550"/>
                <a:ext cx="142806" cy="720851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2" name="任意多边形 161"/>
              <p:cNvSpPr/>
              <p:nvPr/>
            </p:nvSpPr>
            <p:spPr>
              <a:xfrm>
                <a:off x="6963029" y="2920489"/>
                <a:ext cx="106310" cy="2784961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3" name="任意多边形 162"/>
              <p:cNvSpPr/>
              <p:nvPr/>
            </p:nvSpPr>
            <p:spPr>
              <a:xfrm>
                <a:off x="6905906" y="2920489"/>
                <a:ext cx="95204" cy="2784961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4" name="组合 264"/>
            <p:cNvGrpSpPr/>
            <p:nvPr/>
          </p:nvGrpSpPr>
          <p:grpSpPr bwMode="auto">
            <a:xfrm>
              <a:off x="6417819" y="2387226"/>
              <a:ext cx="149022" cy="2749410"/>
              <a:chOff x="6792312" y="2921948"/>
              <a:chExt cx="149022" cy="2749410"/>
            </a:xfrm>
          </p:grpSpPr>
          <p:sp>
            <p:nvSpPr>
              <p:cNvPr id="159" name="等腰三角形 158"/>
              <p:cNvSpPr/>
              <p:nvPr/>
            </p:nvSpPr>
            <p:spPr>
              <a:xfrm>
                <a:off x="6792943" y="2921773"/>
                <a:ext cx="144392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0" name="矩形 159"/>
              <p:cNvSpPr/>
              <p:nvPr/>
            </p:nvSpPr>
            <p:spPr>
              <a:xfrm>
                <a:off x="6797702" y="3618806"/>
                <a:ext cx="144393" cy="2052996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5" name="组合 267"/>
            <p:cNvGrpSpPr/>
            <p:nvPr/>
          </p:nvGrpSpPr>
          <p:grpSpPr bwMode="auto">
            <a:xfrm>
              <a:off x="6629168" y="2349051"/>
              <a:ext cx="169151" cy="2792344"/>
              <a:chOff x="6900390" y="2912421"/>
              <a:chExt cx="169151" cy="2792344"/>
            </a:xfrm>
          </p:grpSpPr>
          <p:sp>
            <p:nvSpPr>
              <p:cNvPr id="156" name="等腰三角形 155"/>
              <p:cNvSpPr/>
              <p:nvPr/>
            </p:nvSpPr>
            <p:spPr>
              <a:xfrm rot="10800000">
                <a:off x="6900706" y="2912315"/>
                <a:ext cx="142806" cy="720851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7" name="任意多边形 156"/>
              <p:cNvSpPr/>
              <p:nvPr/>
            </p:nvSpPr>
            <p:spPr>
              <a:xfrm>
                <a:off x="6962589" y="2920253"/>
                <a:ext cx="106310" cy="2784961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8" name="任意多边形 157"/>
              <p:cNvSpPr/>
              <p:nvPr/>
            </p:nvSpPr>
            <p:spPr>
              <a:xfrm>
                <a:off x="6905467" y="2920253"/>
                <a:ext cx="95204" cy="2784961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6" name="组合 271"/>
            <p:cNvGrpSpPr/>
            <p:nvPr/>
          </p:nvGrpSpPr>
          <p:grpSpPr bwMode="auto">
            <a:xfrm>
              <a:off x="6567040" y="2367204"/>
              <a:ext cx="144000" cy="2772000"/>
              <a:chOff x="6797334" y="2908300"/>
              <a:chExt cx="144000" cy="2772000"/>
            </a:xfrm>
          </p:grpSpPr>
          <p:sp>
            <p:nvSpPr>
              <p:cNvPr id="154" name="等腰三角形 153"/>
              <p:cNvSpPr/>
              <p:nvPr/>
            </p:nvSpPr>
            <p:spPr>
              <a:xfrm>
                <a:off x="6797896" y="2909094"/>
                <a:ext cx="142806" cy="719262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5" name="矩形 154"/>
              <p:cNvSpPr/>
              <p:nvPr/>
            </p:nvSpPr>
            <p:spPr>
              <a:xfrm>
                <a:off x="6797896" y="3628356"/>
                <a:ext cx="142806" cy="2051407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7" name="组合 274"/>
            <p:cNvGrpSpPr/>
            <p:nvPr/>
          </p:nvGrpSpPr>
          <p:grpSpPr bwMode="auto">
            <a:xfrm>
              <a:off x="6806409" y="2346866"/>
              <a:ext cx="169151" cy="2790226"/>
              <a:chOff x="6900390" y="2914539"/>
              <a:chExt cx="169151" cy="2790226"/>
            </a:xfrm>
          </p:grpSpPr>
          <p:sp>
            <p:nvSpPr>
              <p:cNvPr id="151" name="等腰三角形 150"/>
              <p:cNvSpPr/>
              <p:nvPr/>
            </p:nvSpPr>
            <p:spPr>
              <a:xfrm rot="10800000">
                <a:off x="6901179" y="2915029"/>
                <a:ext cx="142806" cy="719263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2" name="任意多边形 151"/>
              <p:cNvSpPr/>
              <p:nvPr/>
            </p:nvSpPr>
            <p:spPr>
              <a:xfrm>
                <a:off x="6963062" y="2921380"/>
                <a:ext cx="106310" cy="2783373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3" name="任意多边形 152"/>
              <p:cNvSpPr/>
              <p:nvPr/>
            </p:nvSpPr>
            <p:spPr>
              <a:xfrm>
                <a:off x="6905939" y="2921380"/>
                <a:ext cx="95204" cy="2783373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8" name="组合 278"/>
            <p:cNvGrpSpPr/>
            <p:nvPr/>
          </p:nvGrpSpPr>
          <p:grpSpPr bwMode="auto">
            <a:xfrm>
              <a:off x="6716985" y="2385175"/>
              <a:ext cx="157648" cy="2751528"/>
              <a:chOff x="6783686" y="2921948"/>
              <a:chExt cx="157648" cy="2751528"/>
            </a:xfrm>
          </p:grpSpPr>
          <p:sp>
            <p:nvSpPr>
              <p:cNvPr id="149" name="等腰三角形 148"/>
              <p:cNvSpPr/>
              <p:nvPr/>
            </p:nvSpPr>
            <p:spPr>
              <a:xfrm>
                <a:off x="6783455" y="2922236"/>
                <a:ext cx="142805" cy="719263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0" name="矩形 149"/>
              <p:cNvSpPr/>
              <p:nvPr/>
            </p:nvSpPr>
            <p:spPr>
              <a:xfrm>
                <a:off x="6797735" y="3622446"/>
                <a:ext cx="142805" cy="2051408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9" name="组合 281"/>
            <p:cNvGrpSpPr/>
            <p:nvPr/>
          </p:nvGrpSpPr>
          <p:grpSpPr bwMode="auto">
            <a:xfrm>
              <a:off x="6948264" y="2350470"/>
              <a:ext cx="169151" cy="2790226"/>
              <a:chOff x="6900390" y="2914539"/>
              <a:chExt cx="169151" cy="2790226"/>
            </a:xfrm>
          </p:grpSpPr>
          <p:sp>
            <p:nvSpPr>
              <p:cNvPr id="146" name="等腰三角形 145"/>
              <p:cNvSpPr/>
              <p:nvPr/>
            </p:nvSpPr>
            <p:spPr>
              <a:xfrm rot="10800000">
                <a:off x="6900543" y="2914601"/>
                <a:ext cx="144392" cy="719263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7" name="任意多边形 146"/>
              <p:cNvSpPr/>
              <p:nvPr/>
            </p:nvSpPr>
            <p:spPr>
              <a:xfrm>
                <a:off x="6962425" y="2920952"/>
                <a:ext cx="107898" cy="2783373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8" name="任意多边形 147"/>
              <p:cNvSpPr/>
              <p:nvPr/>
            </p:nvSpPr>
            <p:spPr>
              <a:xfrm>
                <a:off x="6905303" y="2920952"/>
                <a:ext cx="96791" cy="2783373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0" name="组合 285"/>
            <p:cNvGrpSpPr/>
            <p:nvPr/>
          </p:nvGrpSpPr>
          <p:grpSpPr bwMode="auto">
            <a:xfrm>
              <a:off x="6886136" y="2371527"/>
              <a:ext cx="144000" cy="2765176"/>
              <a:chOff x="6797334" y="2908300"/>
              <a:chExt cx="144000" cy="2765176"/>
            </a:xfrm>
          </p:grpSpPr>
          <p:sp>
            <p:nvSpPr>
              <p:cNvPr id="144" name="等腰三角形 143"/>
              <p:cNvSpPr/>
              <p:nvPr/>
            </p:nvSpPr>
            <p:spPr>
              <a:xfrm>
                <a:off x="6797732" y="2907946"/>
                <a:ext cx="144393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5" name="矩形 144"/>
              <p:cNvSpPr/>
              <p:nvPr/>
            </p:nvSpPr>
            <p:spPr>
              <a:xfrm>
                <a:off x="6797732" y="3620857"/>
                <a:ext cx="144393" cy="2052996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1" name="组合 288"/>
            <p:cNvGrpSpPr/>
            <p:nvPr/>
          </p:nvGrpSpPr>
          <p:grpSpPr bwMode="auto">
            <a:xfrm>
              <a:off x="7125505" y="2346167"/>
              <a:ext cx="169151" cy="2798852"/>
              <a:chOff x="6900390" y="2905913"/>
              <a:chExt cx="169151" cy="2798852"/>
            </a:xfrm>
          </p:grpSpPr>
          <p:sp>
            <p:nvSpPr>
              <p:cNvPr id="141" name="等腰三角形 140"/>
              <p:cNvSpPr/>
              <p:nvPr/>
            </p:nvSpPr>
            <p:spPr>
              <a:xfrm rot="10800000">
                <a:off x="6901016" y="2905515"/>
                <a:ext cx="142806" cy="720851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2" name="任意多边形 141"/>
              <p:cNvSpPr/>
              <p:nvPr/>
            </p:nvSpPr>
            <p:spPr>
              <a:xfrm>
                <a:off x="6962898" y="2919804"/>
                <a:ext cx="106311" cy="2784961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3" name="任意多边形 142"/>
              <p:cNvSpPr/>
              <p:nvPr/>
            </p:nvSpPr>
            <p:spPr>
              <a:xfrm>
                <a:off x="6905775" y="2919804"/>
                <a:ext cx="95204" cy="2784961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2" name="组合 292"/>
            <p:cNvGrpSpPr/>
            <p:nvPr/>
          </p:nvGrpSpPr>
          <p:grpSpPr bwMode="auto">
            <a:xfrm>
              <a:off x="7036081" y="2380872"/>
              <a:ext cx="157648" cy="2758352"/>
              <a:chOff x="6783686" y="2921948"/>
              <a:chExt cx="157648" cy="2758352"/>
            </a:xfrm>
          </p:grpSpPr>
          <p:sp>
            <p:nvSpPr>
              <p:cNvPr id="139" name="等腰三角形 138"/>
              <p:cNvSpPr/>
              <p:nvPr/>
            </p:nvSpPr>
            <p:spPr>
              <a:xfrm>
                <a:off x="6783291" y="2921776"/>
                <a:ext cx="144392" cy="719262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0" name="矩形 139"/>
              <p:cNvSpPr/>
              <p:nvPr/>
            </p:nvSpPr>
            <p:spPr>
              <a:xfrm>
                <a:off x="6797572" y="3628336"/>
                <a:ext cx="144391" cy="2051408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3" name="组合 295"/>
            <p:cNvGrpSpPr/>
            <p:nvPr/>
          </p:nvGrpSpPr>
          <p:grpSpPr bwMode="auto">
            <a:xfrm>
              <a:off x="7262502" y="2352123"/>
              <a:ext cx="169151" cy="2790226"/>
              <a:chOff x="6900390" y="2914539"/>
              <a:chExt cx="169151" cy="2790226"/>
            </a:xfrm>
          </p:grpSpPr>
          <p:sp>
            <p:nvSpPr>
              <p:cNvPr id="136" name="等腰三角形 135"/>
              <p:cNvSpPr/>
              <p:nvPr/>
            </p:nvSpPr>
            <p:spPr>
              <a:xfrm rot="10800000">
                <a:off x="6900477" y="2914536"/>
                <a:ext cx="144392" cy="719262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7" name="任意多边形 136"/>
              <p:cNvSpPr/>
              <p:nvPr/>
            </p:nvSpPr>
            <p:spPr>
              <a:xfrm>
                <a:off x="6962359" y="2920887"/>
                <a:ext cx="107898" cy="2783372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8" name="任意多边形 137"/>
              <p:cNvSpPr/>
              <p:nvPr/>
            </p:nvSpPr>
            <p:spPr>
              <a:xfrm>
                <a:off x="6905237" y="2920887"/>
                <a:ext cx="96791" cy="2783372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4" name="组合 299"/>
            <p:cNvGrpSpPr/>
            <p:nvPr/>
          </p:nvGrpSpPr>
          <p:grpSpPr bwMode="auto">
            <a:xfrm>
              <a:off x="7209000" y="2373180"/>
              <a:ext cx="144000" cy="2769882"/>
              <a:chOff x="6797334" y="2908300"/>
              <a:chExt cx="144000" cy="2769882"/>
            </a:xfrm>
          </p:grpSpPr>
          <p:sp>
            <p:nvSpPr>
              <p:cNvPr id="134" name="等腰三角形 133"/>
              <p:cNvSpPr/>
              <p:nvPr/>
            </p:nvSpPr>
            <p:spPr>
              <a:xfrm>
                <a:off x="6796974" y="2907881"/>
                <a:ext cx="144392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5" name="矩形 134"/>
              <p:cNvSpPr/>
              <p:nvPr/>
            </p:nvSpPr>
            <p:spPr>
              <a:xfrm>
                <a:off x="6796974" y="3625556"/>
                <a:ext cx="144392" cy="2052996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5" name="组合 302"/>
            <p:cNvGrpSpPr/>
            <p:nvPr/>
          </p:nvGrpSpPr>
          <p:grpSpPr bwMode="auto">
            <a:xfrm>
              <a:off x="7439743" y="2347820"/>
              <a:ext cx="169151" cy="2790226"/>
              <a:chOff x="6900390" y="2914539"/>
              <a:chExt cx="169151" cy="2790226"/>
            </a:xfrm>
          </p:grpSpPr>
          <p:sp>
            <p:nvSpPr>
              <p:cNvPr id="131" name="等腰三角形 130"/>
              <p:cNvSpPr/>
              <p:nvPr/>
            </p:nvSpPr>
            <p:spPr>
              <a:xfrm rot="10800000">
                <a:off x="6900950" y="2914075"/>
                <a:ext cx="142806" cy="720851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2" name="任意多边形 131"/>
              <p:cNvSpPr/>
              <p:nvPr/>
            </p:nvSpPr>
            <p:spPr>
              <a:xfrm>
                <a:off x="6962832" y="2920426"/>
                <a:ext cx="106311" cy="2784960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3" name="任意多边形 132"/>
              <p:cNvSpPr/>
              <p:nvPr/>
            </p:nvSpPr>
            <p:spPr>
              <a:xfrm>
                <a:off x="6905709" y="2920426"/>
                <a:ext cx="95204" cy="2784960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6" name="组合 306"/>
            <p:cNvGrpSpPr/>
            <p:nvPr/>
          </p:nvGrpSpPr>
          <p:grpSpPr bwMode="auto">
            <a:xfrm>
              <a:off x="7350319" y="2386129"/>
              <a:ext cx="157648" cy="2751528"/>
              <a:chOff x="6783686" y="2921948"/>
              <a:chExt cx="157648" cy="2751528"/>
            </a:xfrm>
          </p:grpSpPr>
          <p:sp>
            <p:nvSpPr>
              <p:cNvPr id="129" name="等腰三角形 128"/>
              <p:cNvSpPr/>
              <p:nvPr/>
            </p:nvSpPr>
            <p:spPr>
              <a:xfrm>
                <a:off x="6783226" y="2921282"/>
                <a:ext cx="144392" cy="719263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0" name="矩形 129"/>
              <p:cNvSpPr/>
              <p:nvPr/>
            </p:nvSpPr>
            <p:spPr>
              <a:xfrm>
                <a:off x="6797507" y="3621492"/>
                <a:ext cx="144391" cy="2051408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7" name="组合 309"/>
            <p:cNvGrpSpPr/>
            <p:nvPr/>
          </p:nvGrpSpPr>
          <p:grpSpPr bwMode="auto">
            <a:xfrm>
              <a:off x="7572972" y="2348880"/>
              <a:ext cx="169151" cy="2784144"/>
              <a:chOff x="6900390" y="2920621"/>
              <a:chExt cx="169151" cy="2784144"/>
            </a:xfrm>
          </p:grpSpPr>
          <p:sp>
            <p:nvSpPr>
              <p:cNvPr id="126" name="等腰三角形 125"/>
              <p:cNvSpPr/>
              <p:nvPr/>
            </p:nvSpPr>
            <p:spPr>
              <a:xfrm rot="10800000">
                <a:off x="6901006" y="2923862"/>
                <a:ext cx="142806" cy="719262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7" name="任意多边形 126"/>
              <p:cNvSpPr/>
              <p:nvPr/>
            </p:nvSpPr>
            <p:spPr>
              <a:xfrm>
                <a:off x="6962888" y="2920686"/>
                <a:ext cx="106311" cy="2783372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8" name="任意多边形 127"/>
              <p:cNvSpPr/>
              <p:nvPr/>
            </p:nvSpPr>
            <p:spPr>
              <a:xfrm>
                <a:off x="6905765" y="2920686"/>
                <a:ext cx="95204" cy="2783372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8" name="组合 313"/>
            <p:cNvGrpSpPr/>
            <p:nvPr/>
          </p:nvGrpSpPr>
          <p:grpSpPr bwMode="auto">
            <a:xfrm>
              <a:off x="7519470" y="2372481"/>
              <a:ext cx="144000" cy="2765176"/>
              <a:chOff x="6797334" y="2908300"/>
              <a:chExt cx="144000" cy="2765176"/>
            </a:xfrm>
          </p:grpSpPr>
          <p:sp>
            <p:nvSpPr>
              <p:cNvPr id="124" name="等腰三角形 123"/>
              <p:cNvSpPr/>
              <p:nvPr/>
            </p:nvSpPr>
            <p:spPr>
              <a:xfrm>
                <a:off x="6797503" y="2908580"/>
                <a:ext cx="144392" cy="719263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5" name="矩形 124"/>
              <p:cNvSpPr/>
              <p:nvPr/>
            </p:nvSpPr>
            <p:spPr>
              <a:xfrm>
                <a:off x="6797503" y="3621492"/>
                <a:ext cx="144392" cy="2051408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9" name="组合 316"/>
            <p:cNvGrpSpPr/>
            <p:nvPr/>
          </p:nvGrpSpPr>
          <p:grpSpPr bwMode="auto">
            <a:xfrm>
              <a:off x="7750213" y="2347121"/>
              <a:ext cx="169151" cy="2790226"/>
              <a:chOff x="6900390" y="2914539"/>
              <a:chExt cx="169151" cy="2790226"/>
            </a:xfrm>
          </p:grpSpPr>
          <p:sp>
            <p:nvSpPr>
              <p:cNvPr id="121" name="等腰三角形 120"/>
              <p:cNvSpPr/>
              <p:nvPr/>
            </p:nvSpPr>
            <p:spPr>
              <a:xfrm rot="10800000">
                <a:off x="6899891" y="2914774"/>
                <a:ext cx="144393" cy="719263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2" name="任意多边形 121"/>
              <p:cNvSpPr/>
              <p:nvPr/>
            </p:nvSpPr>
            <p:spPr>
              <a:xfrm>
                <a:off x="6961774" y="2921125"/>
                <a:ext cx="107898" cy="2783373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3" name="任意多边形 122"/>
              <p:cNvSpPr/>
              <p:nvPr/>
            </p:nvSpPr>
            <p:spPr>
              <a:xfrm>
                <a:off x="6904652" y="2921125"/>
                <a:ext cx="96790" cy="2783373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90" name="组合 320"/>
            <p:cNvGrpSpPr/>
            <p:nvPr/>
          </p:nvGrpSpPr>
          <p:grpSpPr bwMode="auto">
            <a:xfrm>
              <a:off x="7660789" y="2381826"/>
              <a:ext cx="157648" cy="2758352"/>
              <a:chOff x="6783686" y="2921948"/>
              <a:chExt cx="157648" cy="2758352"/>
            </a:xfrm>
          </p:grpSpPr>
          <p:sp>
            <p:nvSpPr>
              <p:cNvPr id="119" name="等腰三角形 118"/>
              <p:cNvSpPr/>
              <p:nvPr/>
            </p:nvSpPr>
            <p:spPr>
              <a:xfrm>
                <a:off x="6783755" y="2922409"/>
                <a:ext cx="142805" cy="719263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0" name="矩形 119"/>
              <p:cNvSpPr/>
              <p:nvPr/>
            </p:nvSpPr>
            <p:spPr>
              <a:xfrm>
                <a:off x="6798036" y="3628970"/>
                <a:ext cx="142805" cy="2051408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91" name="组合 323"/>
            <p:cNvGrpSpPr/>
            <p:nvPr/>
          </p:nvGrpSpPr>
          <p:grpSpPr bwMode="auto">
            <a:xfrm>
              <a:off x="7880764" y="2345769"/>
              <a:ext cx="169151" cy="2790226"/>
              <a:chOff x="6900390" y="2914539"/>
              <a:chExt cx="169151" cy="2790226"/>
            </a:xfrm>
          </p:grpSpPr>
          <p:sp>
            <p:nvSpPr>
              <p:cNvPr id="116" name="等腰三角形 115"/>
              <p:cNvSpPr/>
              <p:nvPr/>
            </p:nvSpPr>
            <p:spPr>
              <a:xfrm rot="10800000">
                <a:off x="6901040" y="2914539"/>
                <a:ext cx="142806" cy="719262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7" name="任意多边形 116"/>
              <p:cNvSpPr/>
              <p:nvPr/>
            </p:nvSpPr>
            <p:spPr>
              <a:xfrm>
                <a:off x="6962922" y="2920890"/>
                <a:ext cx="106311" cy="2783372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8" name="任意多边形 117"/>
              <p:cNvSpPr/>
              <p:nvPr/>
            </p:nvSpPr>
            <p:spPr>
              <a:xfrm>
                <a:off x="6905799" y="2920890"/>
                <a:ext cx="95204" cy="2783372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92" name="组合 327"/>
            <p:cNvGrpSpPr/>
            <p:nvPr/>
          </p:nvGrpSpPr>
          <p:grpSpPr bwMode="auto">
            <a:xfrm>
              <a:off x="7827262" y="2366826"/>
              <a:ext cx="144000" cy="2772000"/>
              <a:chOff x="6797334" y="2908300"/>
              <a:chExt cx="144000" cy="2772000"/>
            </a:xfrm>
          </p:grpSpPr>
          <p:sp>
            <p:nvSpPr>
              <p:cNvPr id="114" name="等腰三角形 113"/>
              <p:cNvSpPr/>
              <p:nvPr/>
            </p:nvSpPr>
            <p:spPr>
              <a:xfrm>
                <a:off x="6797537" y="2907884"/>
                <a:ext cx="144392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5" name="矩形 114"/>
              <p:cNvSpPr/>
              <p:nvPr/>
            </p:nvSpPr>
            <p:spPr>
              <a:xfrm>
                <a:off x="6797537" y="3628735"/>
                <a:ext cx="144392" cy="2051407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93" name="组合 330"/>
            <p:cNvGrpSpPr/>
            <p:nvPr/>
          </p:nvGrpSpPr>
          <p:grpSpPr bwMode="auto">
            <a:xfrm>
              <a:off x="8058005" y="2350092"/>
              <a:ext cx="169151" cy="2790226"/>
              <a:chOff x="6900390" y="2914539"/>
              <a:chExt cx="169151" cy="2790226"/>
            </a:xfrm>
          </p:grpSpPr>
          <p:sp>
            <p:nvSpPr>
              <p:cNvPr id="111" name="等腰三角形 110"/>
              <p:cNvSpPr/>
              <p:nvPr/>
            </p:nvSpPr>
            <p:spPr>
              <a:xfrm rot="10800000">
                <a:off x="6899924" y="2914979"/>
                <a:ext cx="144393" cy="719263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2" name="任意多边形 111"/>
              <p:cNvSpPr/>
              <p:nvPr/>
            </p:nvSpPr>
            <p:spPr>
              <a:xfrm>
                <a:off x="6961807" y="2921330"/>
                <a:ext cx="107898" cy="2783373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3" name="任意多边形 112"/>
              <p:cNvSpPr/>
              <p:nvPr/>
            </p:nvSpPr>
            <p:spPr>
              <a:xfrm>
                <a:off x="6904685" y="2921330"/>
                <a:ext cx="96790" cy="2783373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94" name="组合 334"/>
            <p:cNvGrpSpPr/>
            <p:nvPr/>
          </p:nvGrpSpPr>
          <p:grpSpPr bwMode="auto">
            <a:xfrm>
              <a:off x="7968581" y="2379775"/>
              <a:ext cx="157648" cy="2758352"/>
              <a:chOff x="6783686" y="2921948"/>
              <a:chExt cx="157648" cy="2758352"/>
            </a:xfrm>
          </p:grpSpPr>
          <p:sp>
            <p:nvSpPr>
              <p:cNvPr id="109" name="等腰三角形 108"/>
              <p:cNvSpPr/>
              <p:nvPr/>
            </p:nvSpPr>
            <p:spPr>
              <a:xfrm>
                <a:off x="6783788" y="2921285"/>
                <a:ext cx="142805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0" name="矩形 109"/>
              <p:cNvSpPr/>
              <p:nvPr/>
            </p:nvSpPr>
            <p:spPr>
              <a:xfrm>
                <a:off x="6798069" y="3627846"/>
                <a:ext cx="142805" cy="2052995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95" name="组合 337"/>
            <p:cNvGrpSpPr/>
            <p:nvPr/>
          </p:nvGrpSpPr>
          <p:grpSpPr bwMode="auto">
            <a:xfrm>
              <a:off x="8208486" y="2351152"/>
              <a:ext cx="169151" cy="2784144"/>
              <a:chOff x="6900390" y="2920621"/>
              <a:chExt cx="169151" cy="2784144"/>
            </a:xfrm>
          </p:grpSpPr>
          <p:sp>
            <p:nvSpPr>
              <p:cNvPr id="106" name="等腰三角形 105"/>
              <p:cNvSpPr/>
              <p:nvPr/>
            </p:nvSpPr>
            <p:spPr>
              <a:xfrm rot="10800000">
                <a:off x="6900183" y="2920001"/>
                <a:ext cx="144392" cy="720851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7" name="任意多边形 106"/>
              <p:cNvSpPr/>
              <p:nvPr/>
            </p:nvSpPr>
            <p:spPr>
              <a:xfrm>
                <a:off x="6962065" y="2920001"/>
                <a:ext cx="107898" cy="2784960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8" name="任意多边形 107"/>
              <p:cNvSpPr/>
              <p:nvPr/>
            </p:nvSpPr>
            <p:spPr>
              <a:xfrm>
                <a:off x="6904943" y="2920001"/>
                <a:ext cx="96791" cy="2784960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96" name="组合 341"/>
            <p:cNvGrpSpPr/>
            <p:nvPr/>
          </p:nvGrpSpPr>
          <p:grpSpPr bwMode="auto">
            <a:xfrm>
              <a:off x="8137732" y="2366127"/>
              <a:ext cx="144000" cy="2772000"/>
              <a:chOff x="6797334" y="2908300"/>
              <a:chExt cx="144000" cy="2772000"/>
            </a:xfrm>
          </p:grpSpPr>
          <p:sp>
            <p:nvSpPr>
              <p:cNvPr id="104" name="等腰三角形 103"/>
              <p:cNvSpPr/>
              <p:nvPr/>
            </p:nvSpPr>
            <p:spPr>
              <a:xfrm>
                <a:off x="6798066" y="2908583"/>
                <a:ext cx="142806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5" name="矩形 104"/>
              <p:cNvSpPr/>
              <p:nvPr/>
            </p:nvSpPr>
            <p:spPr>
              <a:xfrm>
                <a:off x="6798066" y="3629434"/>
                <a:ext cx="142806" cy="2051407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97" name="组合 344"/>
            <p:cNvGrpSpPr/>
            <p:nvPr/>
          </p:nvGrpSpPr>
          <p:grpSpPr bwMode="auto">
            <a:xfrm>
              <a:off x="8377101" y="2349393"/>
              <a:ext cx="169151" cy="2790226"/>
              <a:chOff x="6900390" y="2914539"/>
              <a:chExt cx="169151" cy="2790226"/>
            </a:xfrm>
          </p:grpSpPr>
          <p:sp>
            <p:nvSpPr>
              <p:cNvPr id="101" name="等腰三角形 100"/>
              <p:cNvSpPr/>
              <p:nvPr/>
            </p:nvSpPr>
            <p:spPr>
              <a:xfrm rot="10800000">
                <a:off x="6899761" y="2914091"/>
                <a:ext cx="144392" cy="720851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2" name="任意多边形 101"/>
              <p:cNvSpPr/>
              <p:nvPr/>
            </p:nvSpPr>
            <p:spPr>
              <a:xfrm>
                <a:off x="6961643" y="2920442"/>
                <a:ext cx="107898" cy="2784960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3" name="任意多边形 102"/>
              <p:cNvSpPr/>
              <p:nvPr/>
            </p:nvSpPr>
            <p:spPr>
              <a:xfrm>
                <a:off x="6904521" y="2920442"/>
                <a:ext cx="96791" cy="2784960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98" name="组合 348"/>
            <p:cNvGrpSpPr/>
            <p:nvPr/>
          </p:nvGrpSpPr>
          <p:grpSpPr bwMode="auto">
            <a:xfrm>
              <a:off x="8296303" y="2384098"/>
              <a:ext cx="149022" cy="2758352"/>
              <a:chOff x="6792312" y="2921948"/>
              <a:chExt cx="149022" cy="2758352"/>
            </a:xfrm>
          </p:grpSpPr>
          <p:sp>
            <p:nvSpPr>
              <p:cNvPr id="99" name="等腰三角形 98"/>
              <p:cNvSpPr/>
              <p:nvPr/>
            </p:nvSpPr>
            <p:spPr>
              <a:xfrm>
                <a:off x="6791558" y="2921726"/>
                <a:ext cx="144393" cy="719262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0" name="矩形 99"/>
              <p:cNvSpPr/>
              <p:nvPr/>
            </p:nvSpPr>
            <p:spPr>
              <a:xfrm>
                <a:off x="6796319" y="3628286"/>
                <a:ext cx="144392" cy="2051408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sp>
        <p:nvSpPr>
          <p:cNvPr id="179" name="弧形 178"/>
          <p:cNvSpPr/>
          <p:nvPr/>
        </p:nvSpPr>
        <p:spPr>
          <a:xfrm>
            <a:off x="605175" y="3103743"/>
            <a:ext cx="1538288" cy="513159"/>
          </a:xfrm>
          <a:prstGeom prst="arc">
            <a:avLst>
              <a:gd name="adj1" fmla="val 10818205"/>
              <a:gd name="adj2" fmla="val 0"/>
            </a:avLst>
          </a:prstGeom>
          <a:noFill/>
          <a:ln w="57150">
            <a:solidFill>
              <a:srgbClr val="34349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0" name="弧形 179"/>
          <p:cNvSpPr/>
          <p:nvPr/>
        </p:nvSpPr>
        <p:spPr>
          <a:xfrm flipH="1" flipV="1">
            <a:off x="607556" y="3100172"/>
            <a:ext cx="1538288" cy="513160"/>
          </a:xfrm>
          <a:prstGeom prst="arc">
            <a:avLst>
              <a:gd name="adj1" fmla="val 10818205"/>
              <a:gd name="adj2" fmla="val 0"/>
            </a:avLst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1" name="TextBox 356"/>
          <p:cNvSpPr txBox="1">
            <a:spLocks noChangeArrowheads="1"/>
          </p:cNvSpPr>
          <p:nvPr/>
        </p:nvSpPr>
        <p:spPr bwMode="auto">
          <a:xfrm>
            <a:off x="2423142" y="3673278"/>
            <a:ext cx="29216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圆柱底面周长的一半</a:t>
            </a:r>
          </a:p>
        </p:txBody>
      </p:sp>
      <p:sp>
        <p:nvSpPr>
          <p:cNvPr id="182" name="TextBox 359"/>
          <p:cNvSpPr txBox="1">
            <a:spLocks noChangeArrowheads="1"/>
          </p:cNvSpPr>
          <p:nvPr/>
        </p:nvSpPr>
        <p:spPr bwMode="auto">
          <a:xfrm>
            <a:off x="4397801" y="2183746"/>
            <a:ext cx="8483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圆柱的高</a:t>
            </a:r>
          </a:p>
        </p:txBody>
      </p:sp>
      <p:sp>
        <p:nvSpPr>
          <p:cNvPr id="183" name="TextBox 363"/>
          <p:cNvSpPr txBox="1">
            <a:spLocks noChangeArrowheads="1"/>
          </p:cNvSpPr>
          <p:nvPr/>
        </p:nvSpPr>
        <p:spPr bwMode="auto">
          <a:xfrm>
            <a:off x="4491640" y="3021729"/>
            <a:ext cx="10322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</a:t>
            </a:r>
            <a:endParaRPr lang="en-US" altLang="zh-CN" sz="20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半径</a:t>
            </a:r>
          </a:p>
        </p:txBody>
      </p:sp>
      <p:cxnSp>
        <p:nvCxnSpPr>
          <p:cNvPr id="184" name="直接连接符 183"/>
          <p:cNvCxnSpPr/>
          <p:nvPr/>
        </p:nvCxnSpPr>
        <p:spPr>
          <a:xfrm flipH="1">
            <a:off x="1377892" y="3362109"/>
            <a:ext cx="769144" cy="0"/>
          </a:xfrm>
          <a:prstGeom prst="line">
            <a:avLst/>
          </a:prstGeom>
          <a:ln w="57150" cap="rnd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接连接符 184"/>
          <p:cNvCxnSpPr>
            <a:endCxn id="65" idx="1"/>
          </p:cNvCxnSpPr>
          <p:nvPr/>
        </p:nvCxnSpPr>
        <p:spPr>
          <a:xfrm flipH="1" flipV="1">
            <a:off x="1374320" y="1836920"/>
            <a:ext cx="3572" cy="1525190"/>
          </a:xfrm>
          <a:prstGeom prst="line">
            <a:avLst/>
          </a:prstGeom>
          <a:ln w="5715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平行四边形 185"/>
          <p:cNvSpPr/>
          <p:nvPr/>
        </p:nvSpPr>
        <p:spPr>
          <a:xfrm>
            <a:off x="2544803" y="3074206"/>
            <a:ext cx="1944290" cy="547688"/>
          </a:xfrm>
          <a:prstGeom prst="parallelogram">
            <a:avLst>
              <a:gd name="adj" fmla="val 8753"/>
            </a:avLst>
          </a:prstGeom>
          <a:solidFill>
            <a:srgbClr val="0066FF">
              <a:alpha val="45098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87" name="组合 372"/>
          <p:cNvGrpSpPr/>
          <p:nvPr/>
        </p:nvGrpSpPr>
        <p:grpSpPr bwMode="auto">
          <a:xfrm>
            <a:off x="611129" y="3102553"/>
            <a:ext cx="1539478" cy="520304"/>
            <a:chOff x="5159939" y="5289333"/>
            <a:chExt cx="2052968" cy="693017"/>
          </a:xfrm>
        </p:grpSpPr>
        <p:sp>
          <p:nvSpPr>
            <p:cNvPr id="188" name="弧形 187"/>
            <p:cNvSpPr/>
            <p:nvPr/>
          </p:nvSpPr>
          <p:spPr>
            <a:xfrm>
              <a:off x="5161526" y="5298848"/>
              <a:ext cx="2051381" cy="683502"/>
            </a:xfrm>
            <a:prstGeom prst="arc">
              <a:avLst>
                <a:gd name="adj1" fmla="val 10818205"/>
                <a:gd name="adj2" fmla="val 0"/>
              </a:avLst>
            </a:prstGeom>
            <a:solidFill>
              <a:srgbClr val="6B6BCF">
                <a:alpha val="63922"/>
              </a:srgbClr>
            </a:solidFill>
            <a:ln>
              <a:solidFill>
                <a:srgbClr val="000000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5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9" name="弧形 188"/>
            <p:cNvSpPr/>
            <p:nvPr/>
          </p:nvSpPr>
          <p:spPr>
            <a:xfrm flipV="1">
              <a:off x="5159939" y="5289333"/>
              <a:ext cx="2051381" cy="683502"/>
            </a:xfrm>
            <a:prstGeom prst="arc">
              <a:avLst>
                <a:gd name="adj1" fmla="val 10778393"/>
                <a:gd name="adj2" fmla="val 0"/>
              </a:avLst>
            </a:prstGeom>
            <a:solidFill>
              <a:srgbClr val="6B6BCF">
                <a:alpha val="63922"/>
              </a:srgbClr>
            </a:solidFill>
            <a:ln>
              <a:solidFill>
                <a:srgbClr val="000000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5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90" name="图片 18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800" y="3638563"/>
            <a:ext cx="2492989" cy="90861"/>
          </a:xfrm>
          <a:prstGeom prst="rect">
            <a:avLst/>
          </a:prstGeom>
        </p:spPr>
      </p:pic>
      <p:pic>
        <p:nvPicPr>
          <p:cNvPr id="191" name="图片 19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54188" y="1203598"/>
            <a:ext cx="2492989" cy="333221"/>
          </a:xfrm>
          <a:prstGeom prst="rect">
            <a:avLst/>
          </a:prstGeom>
        </p:spPr>
      </p:pic>
      <p:cxnSp>
        <p:nvCxnSpPr>
          <p:cNvPr id="192" name="直接连接符 191"/>
          <p:cNvCxnSpPr/>
          <p:nvPr/>
        </p:nvCxnSpPr>
        <p:spPr>
          <a:xfrm flipV="1">
            <a:off x="2558495" y="3636367"/>
            <a:ext cx="1889522" cy="0"/>
          </a:xfrm>
          <a:prstGeom prst="line">
            <a:avLst/>
          </a:prstGeom>
          <a:ln w="57150" cap="rnd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 rot="120000" flipV="1">
            <a:off x="4451967" y="3101777"/>
            <a:ext cx="50006" cy="522685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接连接符 193"/>
          <p:cNvCxnSpPr/>
          <p:nvPr/>
        </p:nvCxnSpPr>
        <p:spPr>
          <a:xfrm flipV="1">
            <a:off x="4419819" y="2095698"/>
            <a:ext cx="0" cy="1539479"/>
          </a:xfrm>
          <a:prstGeom prst="line">
            <a:avLst/>
          </a:prstGeom>
          <a:ln w="57150" cap="rnd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AutoShape 4"/>
          <p:cNvSpPr>
            <a:spLocks noChangeArrowheads="1"/>
          </p:cNvSpPr>
          <p:nvPr/>
        </p:nvSpPr>
        <p:spPr bwMode="auto">
          <a:xfrm>
            <a:off x="7240244" y="2246475"/>
            <a:ext cx="350618" cy="371605"/>
          </a:xfrm>
          <a:prstGeom prst="downArrow">
            <a:avLst>
              <a:gd name="adj1" fmla="val 50000"/>
              <a:gd name="adj2" fmla="val 83456"/>
            </a:avLst>
          </a:prstGeom>
          <a:solidFill>
            <a:srgbClr val="FF0000"/>
          </a:solidFill>
          <a:ln w="952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b="1">
              <a:solidFill>
                <a:srgbClr val="FF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7" name="Text Box 5"/>
          <p:cNvSpPr txBox="1">
            <a:spLocks noChangeArrowheads="1"/>
          </p:cNvSpPr>
          <p:nvPr/>
        </p:nvSpPr>
        <p:spPr bwMode="auto">
          <a:xfrm>
            <a:off x="6908223" y="2612541"/>
            <a:ext cx="12346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底面积</a:t>
            </a:r>
          </a:p>
        </p:txBody>
      </p:sp>
      <p:sp>
        <p:nvSpPr>
          <p:cNvPr id="198" name="AutoShape 6"/>
          <p:cNvSpPr>
            <a:spLocks noChangeArrowheads="1"/>
          </p:cNvSpPr>
          <p:nvPr/>
        </p:nvSpPr>
        <p:spPr bwMode="auto">
          <a:xfrm>
            <a:off x="6024567" y="2246475"/>
            <a:ext cx="350618" cy="371605"/>
          </a:xfrm>
          <a:prstGeom prst="downArrow">
            <a:avLst>
              <a:gd name="adj1" fmla="val 50000"/>
              <a:gd name="adj2" fmla="val 83456"/>
            </a:avLst>
          </a:prstGeom>
          <a:solidFill>
            <a:srgbClr val="FF0000"/>
          </a:solidFill>
          <a:ln w="952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b="1">
              <a:solidFill>
                <a:srgbClr val="FF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9" name="Text Box 8"/>
          <p:cNvSpPr txBox="1">
            <a:spLocks noChangeArrowheads="1"/>
          </p:cNvSpPr>
          <p:nvPr/>
        </p:nvSpPr>
        <p:spPr bwMode="auto">
          <a:xfrm>
            <a:off x="8163762" y="2612541"/>
            <a:ext cx="431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高</a:t>
            </a:r>
          </a:p>
        </p:txBody>
      </p:sp>
      <p:sp>
        <p:nvSpPr>
          <p:cNvPr id="200" name="Text Box 9"/>
          <p:cNvSpPr txBox="1">
            <a:spLocks noChangeArrowheads="1"/>
          </p:cNvSpPr>
          <p:nvPr/>
        </p:nvSpPr>
        <p:spPr bwMode="auto">
          <a:xfrm>
            <a:off x="5157942" y="2650376"/>
            <a:ext cx="17275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圆柱的体积</a:t>
            </a:r>
          </a:p>
        </p:txBody>
      </p:sp>
      <p:grpSp>
        <p:nvGrpSpPr>
          <p:cNvPr id="201" name="Group 16"/>
          <p:cNvGrpSpPr/>
          <p:nvPr/>
        </p:nvGrpSpPr>
        <p:grpSpPr bwMode="auto">
          <a:xfrm>
            <a:off x="6806426" y="2599030"/>
            <a:ext cx="1357336" cy="522684"/>
            <a:chOff x="-59" y="-16"/>
            <a:chExt cx="1293" cy="439"/>
          </a:xfrm>
        </p:grpSpPr>
        <p:sp>
          <p:nvSpPr>
            <p:cNvPr id="202" name="Text Box 11"/>
            <p:cNvSpPr txBox="1">
              <a:spLocks noChangeArrowheads="1"/>
            </p:cNvSpPr>
            <p:nvPr/>
          </p:nvSpPr>
          <p:spPr bwMode="auto">
            <a:xfrm>
              <a:off x="-59" y="-16"/>
              <a:ext cx="227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=</a:t>
              </a:r>
            </a:p>
          </p:txBody>
        </p:sp>
        <p:sp>
          <p:nvSpPr>
            <p:cNvPr id="203" name="Text Box 12"/>
            <p:cNvSpPr txBox="1">
              <a:spLocks noChangeArrowheads="1"/>
            </p:cNvSpPr>
            <p:nvPr/>
          </p:nvSpPr>
          <p:spPr bwMode="auto">
            <a:xfrm>
              <a:off x="1008" y="0"/>
              <a:ext cx="22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  <a:sym typeface="Arial" panose="020B0604020202020204" pitchFamily="34" charset="0"/>
                </a:rPr>
                <a:t>×</a:t>
              </a:r>
            </a:p>
          </p:txBody>
        </p:sp>
      </p:grpSp>
      <p:sp>
        <p:nvSpPr>
          <p:cNvPr id="204" name="Text Box 3"/>
          <p:cNvSpPr txBox="1">
            <a:spLocks noChangeArrowheads="1"/>
          </p:cNvSpPr>
          <p:nvPr/>
        </p:nvSpPr>
        <p:spPr bwMode="auto">
          <a:xfrm>
            <a:off x="4429348" y="1651182"/>
            <a:ext cx="4679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长方体的体积=底面积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×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高</a:t>
            </a:r>
          </a:p>
        </p:txBody>
      </p:sp>
      <p:sp>
        <p:nvSpPr>
          <p:cNvPr id="205" name="AutoShape 4"/>
          <p:cNvSpPr>
            <a:spLocks noChangeArrowheads="1"/>
          </p:cNvSpPr>
          <p:nvPr/>
        </p:nvSpPr>
        <p:spPr bwMode="auto">
          <a:xfrm>
            <a:off x="8232004" y="2246475"/>
            <a:ext cx="350618" cy="371605"/>
          </a:xfrm>
          <a:prstGeom prst="downArrow">
            <a:avLst>
              <a:gd name="adj1" fmla="val 50000"/>
              <a:gd name="adj2" fmla="val 83456"/>
            </a:avLst>
          </a:prstGeom>
          <a:solidFill>
            <a:srgbClr val="FF0000"/>
          </a:solidFill>
          <a:ln w="952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b="1">
              <a:solidFill>
                <a:srgbClr val="FF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95" name="组合 19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06" name="图片 205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07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4" grpId="0" bldLvl="0" animBg="1" autoUpdateAnimBg="0"/>
      <p:bldP spid="19" grpId="0" animBg="1"/>
      <p:bldP spid="64" grpId="0" animBg="1"/>
      <p:bldP spid="181" grpId="0"/>
      <p:bldP spid="182" grpId="0"/>
      <p:bldP spid="183" grpId="0"/>
      <p:bldP spid="186" grpId="0" animBg="1"/>
      <p:bldP spid="196" grpId="0" animBg="1" autoUpdateAnimBg="0"/>
      <p:bldP spid="197" grpId="0" bldLvl="0" autoUpdateAnimBg="0"/>
      <p:bldP spid="199" grpId="0" bldLvl="0" autoUpdateAnimBg="0"/>
      <p:bldP spid="200" grpId="0" bldLvl="0" autoUpdateAnimBg="0"/>
      <p:bldP spid="204" grpId="0" bldLvl="0" autoUpdateAnimBg="0"/>
      <p:bldP spid="20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圆角矩形 21">
            <a:hlinkClick r:id="rId2" action="ppaction://hlinksldjump"/>
          </p:cNvPr>
          <p:cNvSpPr/>
          <p:nvPr/>
        </p:nvSpPr>
        <p:spPr>
          <a:xfrm>
            <a:off x="3059832" y="345257"/>
            <a:ext cx="2384346" cy="578882"/>
          </a:xfrm>
          <a:prstGeom prst="roundRect">
            <a:avLst/>
          </a:prstGeom>
          <a:solidFill>
            <a:srgbClr val="AFF22A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2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圆锥的体积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193134" y="1275747"/>
            <a:ext cx="1938706" cy="195641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30317" y="1689943"/>
            <a:ext cx="1978026" cy="144247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36467" y1="54757" x2="41595" y2="87961"/>
                        <a14:foregroundMark x1="34758" y1="50680" x2="46724" y2="55922"/>
                        <a14:foregroundMark x1="33048" y1="76893" x2="89744" y2="97282"/>
                        <a14:foregroundMark x1="82051" y1="59417" x2="96581" y2="89126"/>
                        <a14:foregroundMark x1="87179" y1="60000" x2="99145" y2="7339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062251" y="1335787"/>
            <a:ext cx="1332148" cy="1956417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825452" y="3373960"/>
            <a:ext cx="8545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圆锥的体积等于和它等底等高的圆柱体积的三分之一。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588495" y="4204121"/>
                <a:ext cx="5446729" cy="3795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66700">
                  <a:lnSpc>
                    <a:spcPts val="1575"/>
                  </a:lnSpc>
                  <a:spcAft>
                    <a:spcPts val="0"/>
                  </a:spcAft>
                </a:pPr>
                <a:r>
                  <a:rPr lang="zh-CN" altLang="zh-CN" sz="2400" b="1" dirty="0">
                    <a:solidFill>
                      <a:srgbClr val="000000"/>
                    </a:solidFill>
                    <a:uFill>
                      <a:solidFill>
                        <a:srgbClr val="FF4CFF"/>
                      </a:solidFill>
                    </a:u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圆锥的体积</a:t>
                </a:r>
                <a:r>
                  <a:rPr lang="en-US" altLang="zh-CN" sz="2400" b="1" dirty="0">
                    <a:solidFill>
                      <a:srgbClr val="000000"/>
                    </a:solidFill>
                    <a:uFill>
                      <a:solidFill>
                        <a:srgbClr val="FF4CFF"/>
                      </a:solidFill>
                    </a:u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 = </a:t>
                </a:r>
                <a:r>
                  <a:rPr lang="zh-CN" altLang="zh-CN" sz="2400" b="1" dirty="0">
                    <a:solidFill>
                      <a:srgbClr val="000000"/>
                    </a:solidFill>
                    <a:uFill>
                      <a:solidFill>
                        <a:srgbClr val="FF4CFF"/>
                      </a:solidFill>
                    </a:u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底面积</a:t>
                </a:r>
                <a:r>
                  <a:rPr lang="en-US" altLang="zh-CN" sz="2400" b="1" dirty="0">
                    <a:solidFill>
                      <a:srgbClr val="000000"/>
                    </a:solidFill>
                    <a:uFill>
                      <a:solidFill>
                        <a:srgbClr val="FF4CFF"/>
                      </a:solidFill>
                    </a:u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 × </a:t>
                </a:r>
                <a:r>
                  <a:rPr lang="zh-CN" altLang="zh-CN" sz="2400" b="1" dirty="0">
                    <a:solidFill>
                      <a:srgbClr val="000000"/>
                    </a:solidFill>
                    <a:uFill>
                      <a:solidFill>
                        <a:srgbClr val="FF4CFF"/>
                      </a:solidFill>
                    </a:u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高</a:t>
                </a:r>
                <a:r>
                  <a:rPr lang="en-US" altLang="zh-CN" sz="2400" b="1" dirty="0">
                    <a:solidFill>
                      <a:srgbClr val="000000"/>
                    </a:solidFill>
                    <a:uFill>
                      <a:solidFill>
                        <a:srgbClr val="FF4CFF"/>
                      </a:solidFill>
                    </a:u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方正书宋_GBK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方正书宋_GBK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zh-CN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95" y="4204121"/>
                <a:ext cx="5446729" cy="379591"/>
              </a:xfrm>
              <a:prstGeom prst="rect">
                <a:avLst/>
              </a:prstGeom>
              <a:blipFill rotWithShape="1">
                <a:blip r:embed="rId7"/>
                <a:stretch>
                  <a:fillRect l="-9" t="-32732" r="3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825452" y="992806"/>
            <a:ext cx="4972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圆锥的体积与圆柱有怎样的关系呢？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5832100" y="3957900"/>
                <a:ext cx="1200970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  <a:buNone/>
                </a:pPr>
                <a:r>
                  <a:rPr lang="en-US" altLang="zh-CN" sz="2400" b="1" i="1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Ⅴ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𝟑</m:t>
                        </m:r>
                      </m:den>
                    </m:f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𝑺</m:t>
                    </m:r>
                  </m:oMath>
                </a14:m>
                <a:r>
                  <a:rPr lang="en-US" altLang="zh-CN" sz="2400" b="1" i="1" dirty="0" err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h</a:t>
                </a:r>
                <a:endParaRPr lang="en-US" altLang="zh-CN" sz="2400" b="1" i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100" y="3957900"/>
                <a:ext cx="1200970" cy="625812"/>
              </a:xfrm>
              <a:prstGeom prst="rect">
                <a:avLst/>
              </a:prstGeom>
              <a:blipFill rotWithShape="1">
                <a:blip r:embed="rId8"/>
                <a:stretch>
                  <a:fillRect l="-22" t="-93" r="-3030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组合 1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0" name="图片 19">
              <a:hlinkClick r:id="rId9" action="ppaction://hlinksldjump"/>
            </p:cNvPr>
            <p:cNvPicPr>
              <a:picLocks noChangeAspect="1"/>
            </p:cNvPicPr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1" name="文本框 26">
              <a:hlinkClick r:id="rId9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5" grpId="0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圆角矩形标注 71"/>
          <p:cNvSpPr/>
          <p:nvPr/>
        </p:nvSpPr>
        <p:spPr>
          <a:xfrm>
            <a:off x="5973146" y="1684046"/>
            <a:ext cx="2906007" cy="955101"/>
          </a:xfrm>
          <a:prstGeom prst="wedgeRoundRectCallout">
            <a:avLst>
              <a:gd name="adj1" fmla="val 15291"/>
              <a:gd name="adj2" fmla="val 75170"/>
              <a:gd name="adj3" fmla="val 16667"/>
            </a:avLst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有一个圆圆的底面，一个侧面；</a:t>
            </a:r>
            <a:r>
              <a:rPr lang="zh-CN" altLang="en-US" sz="20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只有一条高</a:t>
            </a:r>
            <a:r>
              <a:rPr lang="zh-CN" altLang="en-US" sz="2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7112" y="1077319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Box 15"/>
          <p:cNvSpPr txBox="1">
            <a:spLocks noChangeArrowheads="1"/>
          </p:cNvSpPr>
          <p:nvPr/>
        </p:nvSpPr>
        <p:spPr bwMode="auto">
          <a:xfrm>
            <a:off x="1079529" y="1042330"/>
            <a:ext cx="6451571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将下面图形分类，说说每类图形的名称和特征。</a:t>
            </a:r>
          </a:p>
        </p:txBody>
      </p:sp>
      <p:sp>
        <p:nvSpPr>
          <p:cNvPr id="47" name="圆柱形 46"/>
          <p:cNvSpPr/>
          <p:nvPr/>
        </p:nvSpPr>
        <p:spPr>
          <a:xfrm>
            <a:off x="971600" y="2072672"/>
            <a:ext cx="796308" cy="1152128"/>
          </a:xfrm>
          <a:prstGeom prst="can">
            <a:avLst/>
          </a:prstGeom>
          <a:solidFill>
            <a:srgbClr val="AFF2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8" name="组合 47"/>
          <p:cNvGrpSpPr/>
          <p:nvPr/>
        </p:nvGrpSpPr>
        <p:grpSpPr>
          <a:xfrm rot="18423197">
            <a:off x="3581538" y="1699885"/>
            <a:ext cx="863975" cy="1376762"/>
            <a:chOff x="4427984" y="1347614"/>
            <a:chExt cx="1104441" cy="1376762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49" name="等腰三角形 48"/>
            <p:cNvSpPr/>
            <p:nvPr/>
          </p:nvSpPr>
          <p:spPr>
            <a:xfrm>
              <a:off x="4427984" y="1347614"/>
              <a:ext cx="1098000" cy="122413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4433273" y="2436376"/>
              <a:ext cx="1099152" cy="288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51" name="圆柱形 50"/>
          <p:cNvSpPr/>
          <p:nvPr/>
        </p:nvSpPr>
        <p:spPr>
          <a:xfrm rot="1184631">
            <a:off x="2170605" y="2265018"/>
            <a:ext cx="1224136" cy="490557"/>
          </a:xfrm>
          <a:prstGeom prst="can">
            <a:avLst>
              <a:gd name="adj" fmla="val 46205"/>
            </a:avLst>
          </a:prstGeom>
          <a:solidFill>
            <a:srgbClr val="AFF2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2" name="组合 51"/>
          <p:cNvGrpSpPr/>
          <p:nvPr/>
        </p:nvGrpSpPr>
        <p:grpSpPr>
          <a:xfrm rot="19922446">
            <a:off x="5159937" y="1908822"/>
            <a:ext cx="585103" cy="1118720"/>
            <a:chOff x="4427984" y="1347614"/>
            <a:chExt cx="1104441" cy="1376762"/>
          </a:xfrm>
          <a:solidFill>
            <a:srgbClr val="C7A6D3"/>
          </a:solidFill>
        </p:grpSpPr>
        <p:sp>
          <p:nvSpPr>
            <p:cNvPr id="53" name="等腰三角形 52"/>
            <p:cNvSpPr/>
            <p:nvPr/>
          </p:nvSpPr>
          <p:spPr>
            <a:xfrm>
              <a:off x="4427984" y="1347614"/>
              <a:ext cx="1098000" cy="122413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4433273" y="2436376"/>
              <a:ext cx="1099152" cy="288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 rot="21415370">
            <a:off x="6062071" y="1981928"/>
            <a:ext cx="1452849" cy="641796"/>
            <a:chOff x="4427984" y="1347614"/>
            <a:chExt cx="1104441" cy="1376762"/>
          </a:xfrm>
          <a:solidFill>
            <a:srgbClr val="C7A6D3"/>
          </a:solidFill>
        </p:grpSpPr>
        <p:sp>
          <p:nvSpPr>
            <p:cNvPr id="56" name="等腰三角形 55"/>
            <p:cNvSpPr/>
            <p:nvPr/>
          </p:nvSpPr>
          <p:spPr>
            <a:xfrm>
              <a:off x="4427984" y="1347614"/>
              <a:ext cx="1098000" cy="122413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4433273" y="2436376"/>
              <a:ext cx="1099152" cy="288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58" name="圆柱形 57"/>
          <p:cNvSpPr/>
          <p:nvPr/>
        </p:nvSpPr>
        <p:spPr>
          <a:xfrm rot="2479205">
            <a:off x="7865824" y="1877861"/>
            <a:ext cx="258269" cy="1568044"/>
          </a:xfrm>
          <a:prstGeom prst="can">
            <a:avLst>
              <a:gd name="adj" fmla="val 47162"/>
            </a:avLst>
          </a:prstGeom>
          <a:solidFill>
            <a:srgbClr val="AFF2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云形标注 8"/>
          <p:cNvSpPr/>
          <p:nvPr/>
        </p:nvSpPr>
        <p:spPr>
          <a:xfrm>
            <a:off x="1338695" y="2876300"/>
            <a:ext cx="1443977" cy="443604"/>
          </a:xfrm>
          <a:prstGeom prst="cloudCallout">
            <a:avLst>
              <a:gd name="adj1" fmla="val -28599"/>
              <a:gd name="adj2" fmla="val 109171"/>
            </a:avLst>
          </a:prstGeom>
          <a:solidFill>
            <a:schemeClr val="accent5">
              <a:lumMod val="40000"/>
              <a:lumOff val="60000"/>
              <a:alpha val="71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 柱</a:t>
            </a:r>
          </a:p>
        </p:txBody>
      </p:sp>
      <p:sp>
        <p:nvSpPr>
          <p:cNvPr id="66" name="云形标注 65"/>
          <p:cNvSpPr/>
          <p:nvPr/>
        </p:nvSpPr>
        <p:spPr>
          <a:xfrm>
            <a:off x="7308304" y="2979679"/>
            <a:ext cx="1368152" cy="528175"/>
          </a:xfrm>
          <a:prstGeom prst="cloudCallout">
            <a:avLst>
              <a:gd name="adj1" fmla="val -23355"/>
              <a:gd name="adj2" fmla="val 100065"/>
            </a:avLst>
          </a:prstGeom>
          <a:solidFill>
            <a:schemeClr val="accent5">
              <a:lumMod val="40000"/>
              <a:lumOff val="60000"/>
              <a:alpha val="81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 锥</a:t>
            </a:r>
          </a:p>
        </p:txBody>
      </p:sp>
      <p:sp>
        <p:nvSpPr>
          <p:cNvPr id="73" name="圆角矩形标注 72"/>
          <p:cNvSpPr/>
          <p:nvPr/>
        </p:nvSpPr>
        <p:spPr>
          <a:xfrm>
            <a:off x="602693" y="1511316"/>
            <a:ext cx="5217746" cy="955101"/>
          </a:xfrm>
          <a:prstGeom prst="wedgeRoundRectCallout">
            <a:avLst>
              <a:gd name="adj1" fmla="val -20484"/>
              <a:gd name="adj2" fmla="val 94113"/>
              <a:gd name="adj3" fmla="val 16667"/>
            </a:avLst>
          </a:prstGeom>
          <a:solidFill>
            <a:schemeClr val="bg1">
              <a:lumMod val="85000"/>
              <a:alpha val="71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有两个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圆圆的</a:t>
            </a:r>
            <a:r>
              <a:rPr lang="zh-CN" altLang="en-US" sz="2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底面，一个侧面；有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无数条高</a:t>
            </a:r>
            <a:r>
              <a:rPr lang="zh-CN" altLang="en-US" sz="2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；侧面</a:t>
            </a:r>
            <a:r>
              <a:rPr lang="zh-CN" altLang="en-US" sz="2000" u="sng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沿高展开是一个长方形（或正方形）</a:t>
            </a:r>
            <a:r>
              <a:rPr lang="zh-CN" altLang="en-US" sz="2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，长方形的一组邻边等于圆柱的底面周长和高。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2"/>
            <a:ext cx="366860" cy="456338"/>
          </a:xfrm>
          <a:prstGeom prst="rect">
            <a:avLst/>
          </a:prstGeom>
        </p:spPr>
      </p:pic>
      <p:sp>
        <p:nvSpPr>
          <p:cNvPr id="26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综合运用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8" name="图片 27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9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61531E-6 L -0.00886 0.2920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" y="146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8.4594E-7 L 0.17135 0.3158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9" y="157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9083E-6 L 0.11649 0.300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" y="15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9.66348E-7 L 0.11198 0.3325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0" y="166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39271E-6 L -0.46094 0.26243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56" y="13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46" grpId="0"/>
      <p:bldP spid="47" grpId="0" animBg="1"/>
      <p:bldP spid="47" grpId="1" animBg="1"/>
      <p:bldP spid="51" grpId="0" animBg="1"/>
      <p:bldP spid="51" grpId="1" animBg="1"/>
      <p:bldP spid="58" grpId="0" animBg="1"/>
      <p:bldP spid="58" grpId="1" animBg="1"/>
      <p:bldP spid="9" grpId="0" animBg="1"/>
      <p:bldP spid="66" grpId="0" animBg="1"/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1251969" y="771550"/>
            <a:ext cx="7652612" cy="47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判断。对的画“√”，错的画“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”。</a:t>
            </a:r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624933" y="1217820"/>
            <a:ext cx="84399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一个三角形沿着一条边旋转一定可以形成一个圆锥。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                   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    ）</a:t>
            </a: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624933" y="2100933"/>
            <a:ext cx="8365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圆柱的侧面展开图不一定是个长方形。          （    ）</a:t>
            </a: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620570" y="2790177"/>
            <a:ext cx="84399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圆柱体积是圆锥体积的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倍。                   （    ）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8056808" y="2012938"/>
            <a:ext cx="527149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8089532" y="1547556"/>
            <a:ext cx="527149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8115964" y="2716310"/>
            <a:ext cx="527149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圆角矩形标注 12"/>
              <p:cNvSpPr/>
              <p:nvPr/>
            </p:nvSpPr>
            <p:spPr>
              <a:xfrm>
                <a:off x="1410510" y="3576847"/>
                <a:ext cx="5278146" cy="601398"/>
              </a:xfrm>
              <a:prstGeom prst="wedgeRoundRectCallout">
                <a:avLst>
                  <a:gd name="adj1" fmla="val 3043"/>
                  <a:gd name="adj2" fmla="val -120960"/>
                  <a:gd name="adj3" fmla="val 16667"/>
                </a:avLst>
              </a:prstGeom>
              <a:solidFill>
                <a:srgbClr val="66CCFF">
                  <a:alpha val="31000"/>
                </a:srgb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lvl="0" algn="ctr"/>
                <a:r>
                  <a:rPr lang="zh-CN" altLang="en-US" sz="2000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圆锥的体积是与它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等底等高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的圆柱体积的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dirty="0">
                            <a:solidFill>
                              <a:schemeClr val="tx1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dirty="0">
                            <a:solidFill>
                              <a:schemeClr val="tx1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</a:p>
            </p:txBody>
          </p:sp>
        </mc:Choice>
        <mc:Fallback xmlns="">
          <p:sp>
            <p:nvSpPr>
              <p:cNvPr id="13" name="圆角矩形标注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510" y="3576847"/>
                <a:ext cx="5278146" cy="601398"/>
              </a:xfrm>
              <a:prstGeom prst="wedgeRoundRectCallout">
                <a:avLst>
                  <a:gd name="adj1" fmla="val 3043"/>
                  <a:gd name="adj2" fmla="val -120960"/>
                  <a:gd name="adj3" fmla="val 16667"/>
                </a:avLst>
              </a:prstGeom>
              <a:blipFill rotWithShape="1">
                <a:blip r:embed="rId2"/>
                <a:stretch>
                  <a:fillRect l="-184" t="-72626" r="-177" b="-1487"/>
                </a:stretch>
              </a:blip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806539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组合 1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9" name="图片 18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0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5" grpId="0"/>
      <p:bldP spid="1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Microsoft Office PowerPoint</Application>
  <PresentationFormat>全屏显示(16:9)</PresentationFormat>
  <Paragraphs>151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Script</vt:lpstr>
      <vt:lpstr>方正书宋_GBK</vt:lpstr>
      <vt:lpstr>黑体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Cambria Math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2023-01-16T19:54:12Z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DEE3BC0CCD7A46F9895FD6337A5A5227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