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8C3961-EF57-455F-A80B-7A558F6020F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AF2947-180F-43C1-90E2-DBAE2CDE130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B2C53D-57F7-439D-8E56-65E9C9A9EABF}" type="slidenum">
              <a:rPr lang="en-US" altLang="zh-CN" smtClean="0">
                <a:solidFill>
                  <a:prstClr val="black"/>
                </a:solidFill>
              </a:rPr>
              <a:t>4</a:t>
            </a:fld>
            <a:endParaRPr lang="en-US" altLang="zh-CN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E43C5E84-690B-4B26-9F04-91B3E5216786}" type="slidenum">
              <a:rPr lang="en-US" altLang="zh-CN">
                <a:solidFill>
                  <a:prstClr val="black"/>
                </a:solidFill>
              </a:rPr>
              <a:t>14</a:t>
            </a:fld>
            <a:endParaRPr lang="en-US" altLang="zh-CN">
              <a:solidFill>
                <a:prstClr val="black"/>
              </a:solidFill>
            </a:endParaRPr>
          </a:p>
        </p:txBody>
      </p:sp>
      <p:sp>
        <p:nvSpPr>
          <p:cNvPr id="254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549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zh-CN" altLang="zh-C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7A49BA-264D-4E34-B67A-41D43B814A32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71BB1E-C5DB-4BE1-94D3-3A4CD2A30B90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8C87F7-0223-4F98-A738-26A33A5641D1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标题，文本与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F76AF4C0-6151-42EE-BD39-DC1C91CCE07C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标题，文本与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内容占位符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页脚占位符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8" name="灯片编号占位符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C3EEA0E9-A89D-42CA-A0B8-CC38C5479F8F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标题和图示或组织结构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SmartArt 占位符 2"/>
          <p:cNvSpPr>
            <a:spLocks noGrp="1"/>
          </p:cNvSpPr>
          <p:nvPr>
            <p:ph type="pic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CD9E8E49-BE18-4765-8CC6-0A8D78CC413E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EFB086-DD4C-4992-9ED0-952AB0A90789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21E81F-BBBE-4FC4-A4C9-26F0F37DD1FB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9087E5-3125-4D61-97B9-DF7FE153F24F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58BAA9-62BE-4D62-A728-ED577D7730D0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684E45-8C51-48E7-93F0-80EBE2C31AA5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99466C-87F5-4814-92CE-7A24C4399424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CBB620-5633-49C4-8836-3D91A75E6D05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6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41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2734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27341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27341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27341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0B2C2606-7975-432B-95AC-459077E2B6BF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5.wm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6.w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12" Type="http://schemas.openxmlformats.org/officeDocument/2006/relationships/image" Target="../media/image12.wmf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9.wmf"/><Relationship Id="rId11" Type="http://schemas.openxmlformats.org/officeDocument/2006/relationships/oleObject" Target="../embeddings/oleObject9.bin"/><Relationship Id="rId5" Type="http://schemas.openxmlformats.org/officeDocument/2006/relationships/oleObject" Target="../embeddings/oleObject6.bin"/><Relationship Id="rId10" Type="http://schemas.openxmlformats.org/officeDocument/2006/relationships/image" Target="../media/image11.wmf"/><Relationship Id="rId4" Type="http://schemas.openxmlformats.org/officeDocument/2006/relationships/image" Target="../media/image8.wmf"/><Relationship Id="rId9" Type="http://schemas.openxmlformats.org/officeDocument/2006/relationships/oleObject" Target="../embeddings/oleObject8.bin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439057" y="167640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5400" dirty="0" smtClean="0">
                <a:solidFill>
                  <a:srgbClr val="333399">
                    <a:lumMod val="50000"/>
                  </a:srgbClr>
                </a:solidFill>
                <a:latin typeface="汉仪大宋简" pitchFamily="49" charset="-122"/>
                <a:ea typeface="汉仪大宋简" pitchFamily="49" charset="-122"/>
              </a:rPr>
              <a:t>10.2 </a:t>
            </a:r>
            <a:r>
              <a:rPr lang="zh-CN" altLang="en-US" sz="5400" dirty="0" smtClean="0">
                <a:solidFill>
                  <a:srgbClr val="333399">
                    <a:lumMod val="50000"/>
                  </a:srgbClr>
                </a:solidFill>
                <a:latin typeface="汉仪大宋简" pitchFamily="49" charset="-122"/>
                <a:ea typeface="汉仪大宋简" pitchFamily="49" charset="-122"/>
              </a:rPr>
              <a:t>不等式的基本性质 </a:t>
            </a:r>
            <a:endParaRPr lang="zh-CN" altLang="en-US" sz="5400" dirty="0">
              <a:solidFill>
                <a:srgbClr val="333399">
                  <a:lumMod val="50000"/>
                </a:srgbClr>
              </a:solidFill>
              <a:latin typeface="汉仪大宋简" pitchFamily="49" charset="-122"/>
              <a:ea typeface="汉仪大宋简" pitchFamily="49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2906611" y="5334000"/>
            <a:ext cx="3294492" cy="9048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</a:p>
          <a:p>
            <a:pPr marL="34290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solidFill>
                  <a:srgbClr val="FF0000"/>
                </a:solidFill>
              </a:rPr>
              <a:t>二、互相探究</a:t>
            </a:r>
            <a:endParaRPr lang="zh-CN" altLang="en-US" sz="1200" dirty="0">
              <a:latin typeface="宋体" panose="02010600030101010101" pitchFamily="2" charset="-122"/>
            </a:endParaRPr>
          </a:p>
        </p:txBody>
      </p:sp>
      <p:sp>
        <p:nvSpPr>
          <p:cNvPr id="261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endParaRPr lang="en-US" altLang="zh-CN" sz="4000" dirty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r>
              <a:rPr lang="zh-CN" altLang="en-US" sz="4000" dirty="0">
                <a:solidFill>
                  <a:srgbClr val="FF0000"/>
                </a:solidFill>
              </a:rPr>
              <a:t>探究要求：</a:t>
            </a:r>
            <a:r>
              <a:rPr lang="en-US" altLang="zh-CN" sz="4000" dirty="0"/>
              <a:t>1. </a:t>
            </a:r>
            <a:r>
              <a:rPr lang="zh-CN" altLang="en-US" sz="4000" dirty="0"/>
              <a:t>师友互相讲解本节课的重点、难点并交流解题思路，规范解题步骤；</a:t>
            </a:r>
          </a:p>
          <a:p>
            <a:pPr>
              <a:lnSpc>
                <a:spcPct val="90000"/>
              </a:lnSpc>
            </a:pPr>
            <a:r>
              <a:rPr lang="en-US" altLang="zh-CN" sz="4000" dirty="0"/>
              <a:t>•     2.</a:t>
            </a:r>
            <a:r>
              <a:rPr lang="zh-CN" altLang="en-US" sz="4000" dirty="0"/>
              <a:t>师友按照规范的步骤讲解概念、例题，准备板演学案的习题，学师批阅，其他师友补充、纠错。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886" name="Text Box 6" descr="··"/>
          <p:cNvSpPr txBox="1">
            <a:spLocks noChangeArrowheads="1"/>
          </p:cNvSpPr>
          <p:nvPr/>
        </p:nvSpPr>
        <p:spPr bwMode="auto">
          <a:xfrm>
            <a:off x="1116013" y="457200"/>
            <a:ext cx="7418387" cy="4703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1">
                  <a:blip r:embed="rId2"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24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1.</a:t>
            </a:r>
            <a:r>
              <a:rPr lang="zh-CN" altLang="en-US" sz="24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填空：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24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(1)</a:t>
            </a:r>
            <a:r>
              <a:rPr lang="zh-CN" altLang="en-US" sz="24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如果</a:t>
            </a:r>
            <a:r>
              <a:rPr lang="en-US" altLang="zh-CN" sz="24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x-5&gt;4</a:t>
            </a:r>
            <a:r>
              <a:rPr lang="zh-CN" altLang="en-US" sz="24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，那么两边都           可得到</a:t>
            </a:r>
            <a:r>
              <a:rPr lang="en-US" altLang="zh-CN" sz="24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x&gt;9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24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(2)</a:t>
            </a:r>
            <a:r>
              <a:rPr lang="zh-CN" altLang="en-US" sz="24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如果在</a:t>
            </a:r>
            <a:r>
              <a:rPr lang="en-US" altLang="zh-CN" sz="24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-7&lt;8</a:t>
            </a:r>
            <a:r>
              <a:rPr lang="zh-CN" altLang="en-US" sz="24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的两边都加上</a:t>
            </a:r>
            <a:r>
              <a:rPr lang="en-US" altLang="zh-CN" sz="24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9</a:t>
            </a:r>
            <a:r>
              <a:rPr lang="zh-CN" altLang="en-US" sz="24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可得到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24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(3)</a:t>
            </a:r>
            <a:r>
              <a:rPr lang="zh-CN" altLang="en-US" sz="24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如果在</a:t>
            </a:r>
            <a:r>
              <a:rPr lang="en-US" altLang="zh-CN" sz="24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5&gt;-2</a:t>
            </a:r>
            <a:r>
              <a:rPr lang="zh-CN" altLang="en-US" sz="24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的两边都加上</a:t>
            </a:r>
            <a:r>
              <a:rPr lang="en-US" altLang="zh-CN" sz="24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a+2</a:t>
            </a:r>
            <a:r>
              <a:rPr lang="zh-CN" altLang="en-US" sz="24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可得到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24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(4)</a:t>
            </a:r>
            <a:r>
              <a:rPr lang="zh-CN" altLang="en-US" sz="24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如果在</a:t>
            </a:r>
            <a:r>
              <a:rPr lang="en-US" altLang="zh-CN" sz="24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-3&gt;-4</a:t>
            </a:r>
            <a:r>
              <a:rPr lang="zh-CN" altLang="en-US" sz="24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的两边都乘以</a:t>
            </a:r>
            <a:r>
              <a:rPr lang="en-US" altLang="zh-CN" sz="24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7</a:t>
            </a:r>
            <a:r>
              <a:rPr lang="zh-CN" altLang="en-US" sz="24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可得到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24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(5)</a:t>
            </a:r>
            <a:r>
              <a:rPr lang="zh-CN" altLang="en-US" sz="24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如果在</a:t>
            </a:r>
            <a:r>
              <a:rPr lang="en-US" altLang="zh-CN" sz="24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8&gt;0</a:t>
            </a:r>
            <a:r>
              <a:rPr lang="zh-CN" altLang="en-US" sz="24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的两边都乘以</a:t>
            </a:r>
            <a:r>
              <a:rPr lang="en-US" altLang="zh-CN" sz="24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8</a:t>
            </a:r>
            <a:r>
              <a:rPr lang="zh-CN" altLang="en-US" sz="24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可得到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24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(6)</a:t>
            </a:r>
            <a:r>
              <a:rPr lang="zh-CN" altLang="en-US" sz="24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如果在         的两边都乘以</a:t>
            </a:r>
            <a:r>
              <a:rPr lang="en-US" altLang="zh-CN" sz="24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14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24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可得到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altLang="zh-CN" b="1" dirty="0">
              <a:solidFill>
                <a:srgbClr val="FF0000"/>
              </a:solidFill>
            </a:endParaRPr>
          </a:p>
        </p:txBody>
      </p:sp>
      <p:grpSp>
        <p:nvGrpSpPr>
          <p:cNvPr id="250887" name="Group 7"/>
          <p:cNvGrpSpPr/>
          <p:nvPr/>
        </p:nvGrpSpPr>
        <p:grpSpPr bwMode="auto">
          <a:xfrm>
            <a:off x="2438400" y="3657600"/>
            <a:ext cx="1798638" cy="854075"/>
            <a:chOff x="3152" y="527"/>
            <a:chExt cx="1133" cy="538"/>
          </a:xfrm>
        </p:grpSpPr>
        <p:grpSp>
          <p:nvGrpSpPr>
            <p:cNvPr id="250888" name="Group 8"/>
            <p:cNvGrpSpPr/>
            <p:nvPr/>
          </p:nvGrpSpPr>
          <p:grpSpPr bwMode="auto">
            <a:xfrm>
              <a:off x="3152" y="527"/>
              <a:ext cx="589" cy="538"/>
              <a:chOff x="2608" y="572"/>
              <a:chExt cx="680" cy="493"/>
            </a:xfrm>
          </p:grpSpPr>
          <p:sp>
            <p:nvSpPr>
              <p:cNvPr id="250889" name="Text Box 9"/>
              <p:cNvSpPr txBox="1">
                <a:spLocks noChangeArrowheads="1"/>
              </p:cNvSpPr>
              <p:nvPr/>
            </p:nvSpPr>
            <p:spPr bwMode="auto">
              <a:xfrm>
                <a:off x="2608" y="572"/>
                <a:ext cx="680" cy="49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4127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zh-CN" sz="2000">
                    <a:solidFill>
                      <a:srgbClr val="000000"/>
                    </a:solidFill>
                  </a:rPr>
                  <a:t>X</a:t>
                </a:r>
              </a:p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zh-CN" sz="2000">
                    <a:solidFill>
                      <a:srgbClr val="000000"/>
                    </a:solidFill>
                  </a:rPr>
                  <a:t>7</a:t>
                </a:r>
              </a:p>
            </p:txBody>
          </p:sp>
          <p:sp>
            <p:nvSpPr>
              <p:cNvPr id="250890" name="Line 10"/>
              <p:cNvSpPr>
                <a:spLocks noChangeShapeType="1"/>
              </p:cNvSpPr>
              <p:nvPr/>
            </p:nvSpPr>
            <p:spPr bwMode="auto">
              <a:xfrm>
                <a:off x="2835" y="799"/>
                <a:ext cx="226" cy="0"/>
              </a:xfrm>
              <a:prstGeom prst="line">
                <a:avLst/>
              </a:prstGeom>
              <a:noFill/>
              <a:ln w="41275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250891" name="Text Box 11"/>
            <p:cNvSpPr txBox="1">
              <a:spLocks noChangeArrowheads="1"/>
            </p:cNvSpPr>
            <p:nvPr/>
          </p:nvSpPr>
          <p:spPr bwMode="auto">
            <a:xfrm>
              <a:off x="3470" y="663"/>
              <a:ext cx="453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412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zh-CN">
                  <a:solidFill>
                    <a:srgbClr val="000000"/>
                  </a:solidFill>
                </a:rPr>
                <a:t>&gt;2+</a:t>
              </a:r>
            </a:p>
          </p:txBody>
        </p:sp>
        <p:grpSp>
          <p:nvGrpSpPr>
            <p:cNvPr id="250892" name="Group 12"/>
            <p:cNvGrpSpPr/>
            <p:nvPr/>
          </p:nvGrpSpPr>
          <p:grpSpPr bwMode="auto">
            <a:xfrm>
              <a:off x="3696" y="527"/>
              <a:ext cx="589" cy="491"/>
              <a:chOff x="2608" y="572"/>
              <a:chExt cx="680" cy="450"/>
            </a:xfrm>
          </p:grpSpPr>
          <p:sp>
            <p:nvSpPr>
              <p:cNvPr id="250893" name="Text Box 13"/>
              <p:cNvSpPr txBox="1">
                <a:spLocks noChangeArrowheads="1"/>
              </p:cNvSpPr>
              <p:nvPr/>
            </p:nvSpPr>
            <p:spPr bwMode="auto">
              <a:xfrm>
                <a:off x="2608" y="572"/>
                <a:ext cx="680" cy="4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4127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zh-CN">
                    <a:solidFill>
                      <a:srgbClr val="000000"/>
                    </a:solidFill>
                  </a:rPr>
                  <a:t>X</a:t>
                </a:r>
              </a:p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zh-CN">
                    <a:solidFill>
                      <a:srgbClr val="000000"/>
                    </a:solidFill>
                  </a:rPr>
                  <a:t>2</a:t>
                </a:r>
              </a:p>
            </p:txBody>
          </p:sp>
          <p:sp>
            <p:nvSpPr>
              <p:cNvPr id="250894" name="Line 14"/>
              <p:cNvSpPr>
                <a:spLocks noChangeShapeType="1"/>
              </p:cNvSpPr>
              <p:nvPr/>
            </p:nvSpPr>
            <p:spPr bwMode="auto">
              <a:xfrm>
                <a:off x="2835" y="799"/>
                <a:ext cx="226" cy="0"/>
              </a:xfrm>
              <a:prstGeom prst="line">
                <a:avLst/>
              </a:prstGeom>
              <a:noFill/>
              <a:ln w="41275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250895" name="Line 15"/>
          <p:cNvSpPr>
            <a:spLocks noChangeShapeType="1"/>
          </p:cNvSpPr>
          <p:nvPr/>
        </p:nvSpPr>
        <p:spPr bwMode="auto">
          <a:xfrm>
            <a:off x="5181600" y="1524000"/>
            <a:ext cx="1439863" cy="0"/>
          </a:xfrm>
          <a:prstGeom prst="line">
            <a:avLst/>
          </a:prstGeom>
          <a:noFill/>
          <a:ln w="19050">
            <a:solidFill>
              <a:srgbClr val="CC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250896" name="Line 16"/>
          <p:cNvSpPr>
            <a:spLocks noChangeShapeType="1"/>
          </p:cNvSpPr>
          <p:nvPr/>
        </p:nvSpPr>
        <p:spPr bwMode="auto">
          <a:xfrm>
            <a:off x="6324600" y="2057400"/>
            <a:ext cx="1439863" cy="0"/>
          </a:xfrm>
          <a:prstGeom prst="line">
            <a:avLst/>
          </a:prstGeom>
          <a:noFill/>
          <a:ln w="19050">
            <a:solidFill>
              <a:srgbClr val="CC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250897" name="Line 17"/>
          <p:cNvSpPr>
            <a:spLocks noChangeShapeType="1"/>
          </p:cNvSpPr>
          <p:nvPr/>
        </p:nvSpPr>
        <p:spPr bwMode="auto">
          <a:xfrm>
            <a:off x="6477000" y="2743200"/>
            <a:ext cx="1439863" cy="0"/>
          </a:xfrm>
          <a:prstGeom prst="line">
            <a:avLst/>
          </a:prstGeom>
          <a:noFill/>
          <a:ln w="19050">
            <a:solidFill>
              <a:srgbClr val="CC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250898" name="Line 18"/>
          <p:cNvSpPr>
            <a:spLocks noChangeShapeType="1"/>
          </p:cNvSpPr>
          <p:nvPr/>
        </p:nvSpPr>
        <p:spPr bwMode="auto">
          <a:xfrm>
            <a:off x="6324600" y="3276600"/>
            <a:ext cx="1439863" cy="0"/>
          </a:xfrm>
          <a:prstGeom prst="line">
            <a:avLst/>
          </a:prstGeom>
          <a:noFill/>
          <a:ln w="19050">
            <a:solidFill>
              <a:srgbClr val="CC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250899" name="Line 19"/>
          <p:cNvSpPr>
            <a:spLocks noChangeShapeType="1"/>
          </p:cNvSpPr>
          <p:nvPr/>
        </p:nvSpPr>
        <p:spPr bwMode="auto">
          <a:xfrm>
            <a:off x="6248400" y="3733800"/>
            <a:ext cx="1439863" cy="0"/>
          </a:xfrm>
          <a:prstGeom prst="line">
            <a:avLst/>
          </a:prstGeom>
          <a:noFill/>
          <a:ln w="19050">
            <a:solidFill>
              <a:srgbClr val="CC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250900" name="Line 20"/>
          <p:cNvSpPr>
            <a:spLocks noChangeShapeType="1"/>
          </p:cNvSpPr>
          <p:nvPr/>
        </p:nvSpPr>
        <p:spPr bwMode="auto">
          <a:xfrm>
            <a:off x="2286000" y="4876800"/>
            <a:ext cx="1944688" cy="0"/>
          </a:xfrm>
          <a:prstGeom prst="line">
            <a:avLst/>
          </a:prstGeom>
          <a:noFill/>
          <a:ln w="19050">
            <a:solidFill>
              <a:srgbClr val="CC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250901" name="Text Box 21" descr="··"/>
          <p:cNvSpPr txBox="1">
            <a:spLocks noChangeArrowheads="1"/>
          </p:cNvSpPr>
          <p:nvPr/>
        </p:nvSpPr>
        <p:spPr bwMode="auto">
          <a:xfrm>
            <a:off x="5848350" y="981075"/>
            <a:ext cx="23241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1">
                  <a:blip r:embed="rId2"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zh-CN" b="1">
              <a:solidFill>
                <a:srgbClr val="000000"/>
              </a:solidFill>
            </a:endParaRPr>
          </a:p>
        </p:txBody>
      </p:sp>
      <p:sp>
        <p:nvSpPr>
          <p:cNvPr id="250902" name="Text Box 22" descr="··"/>
          <p:cNvSpPr txBox="1">
            <a:spLocks noChangeArrowheads="1"/>
          </p:cNvSpPr>
          <p:nvPr/>
        </p:nvSpPr>
        <p:spPr bwMode="auto">
          <a:xfrm>
            <a:off x="4876800" y="1066800"/>
            <a:ext cx="20161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1">
                  <a:blip r:embed="rId2"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2400" b="1">
                <a:solidFill>
                  <a:srgbClr val="000099"/>
                </a:solidFill>
                <a:ea typeface="黑体" panose="02010609060101010101" pitchFamily="49" charset="-122"/>
              </a:rPr>
              <a:t>加上</a:t>
            </a:r>
            <a:r>
              <a:rPr lang="en-US" altLang="zh-CN" sz="2400" b="1">
                <a:solidFill>
                  <a:srgbClr val="000099"/>
                </a:solidFill>
                <a:ea typeface="黑体" panose="02010609060101010101" pitchFamily="49" charset="-122"/>
              </a:rPr>
              <a:t>5</a:t>
            </a:r>
          </a:p>
        </p:txBody>
      </p:sp>
      <p:sp>
        <p:nvSpPr>
          <p:cNvPr id="250903" name="Rectangle 23" descr="··"/>
          <p:cNvSpPr>
            <a:spLocks noChangeArrowheads="1"/>
          </p:cNvSpPr>
          <p:nvPr/>
        </p:nvSpPr>
        <p:spPr bwMode="auto">
          <a:xfrm>
            <a:off x="6400800" y="1676400"/>
            <a:ext cx="1039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1">
                  <a:blip r:embed="rId2"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>
                <a:solidFill>
                  <a:srgbClr val="000099"/>
                </a:solidFill>
              </a:rPr>
              <a:t>2 &lt; 17</a:t>
            </a:r>
          </a:p>
        </p:txBody>
      </p:sp>
      <p:sp>
        <p:nvSpPr>
          <p:cNvPr id="250904" name="Rectangle 24" descr="··"/>
          <p:cNvSpPr>
            <a:spLocks noChangeArrowheads="1"/>
          </p:cNvSpPr>
          <p:nvPr/>
        </p:nvSpPr>
        <p:spPr bwMode="auto">
          <a:xfrm>
            <a:off x="6477000" y="2209800"/>
            <a:ext cx="12176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1">
                  <a:blip r:embed="rId2"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>
                <a:solidFill>
                  <a:srgbClr val="000099"/>
                </a:solidFill>
              </a:rPr>
              <a:t>a+7 &gt; a</a:t>
            </a:r>
          </a:p>
        </p:txBody>
      </p:sp>
      <p:sp>
        <p:nvSpPr>
          <p:cNvPr id="250905" name="Rectangle 25" descr="··"/>
          <p:cNvSpPr>
            <a:spLocks noChangeArrowheads="1"/>
          </p:cNvSpPr>
          <p:nvPr/>
        </p:nvSpPr>
        <p:spPr bwMode="auto">
          <a:xfrm>
            <a:off x="6400800" y="2819400"/>
            <a:ext cx="1244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1">
                  <a:blip r:embed="rId2"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>
                <a:solidFill>
                  <a:srgbClr val="000099"/>
                </a:solidFill>
              </a:rPr>
              <a:t>-21&gt;-28</a:t>
            </a:r>
          </a:p>
        </p:txBody>
      </p:sp>
      <p:sp>
        <p:nvSpPr>
          <p:cNvPr id="250906" name="Rectangle 26" descr="··"/>
          <p:cNvSpPr>
            <a:spLocks noChangeArrowheads="1"/>
          </p:cNvSpPr>
          <p:nvPr/>
        </p:nvSpPr>
        <p:spPr bwMode="auto">
          <a:xfrm>
            <a:off x="6248400" y="3276600"/>
            <a:ext cx="1039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1">
                  <a:blip r:embed="rId2"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>
                <a:solidFill>
                  <a:srgbClr val="000099"/>
                </a:solidFill>
              </a:rPr>
              <a:t>64 &gt; 0</a:t>
            </a:r>
          </a:p>
        </p:txBody>
      </p:sp>
      <p:sp>
        <p:nvSpPr>
          <p:cNvPr id="250907" name="Rectangle 27" descr="··"/>
          <p:cNvSpPr>
            <a:spLocks noChangeArrowheads="1"/>
          </p:cNvSpPr>
          <p:nvPr/>
        </p:nvSpPr>
        <p:spPr bwMode="auto">
          <a:xfrm>
            <a:off x="2362200" y="4419600"/>
            <a:ext cx="15589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1">
                  <a:blip r:embed="rId2"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>
                <a:solidFill>
                  <a:srgbClr val="000099"/>
                </a:solidFill>
              </a:rPr>
              <a:t>2x&gt;28+7x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9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9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9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9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509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509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509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509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509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509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509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509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509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509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509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800" decel="100000"/>
                                        <p:tgtEl>
                                          <p:spTgt spid="2509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25090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2509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2509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509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509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509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509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509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509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509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509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5090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509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509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509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0" fill="hold"/>
                                        <p:tgtEl>
                                          <p:spTgt spid="2509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0" fill="hold"/>
                                        <p:tgtEl>
                                          <p:spTgt spid="2509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0903" grpId="0"/>
      <p:bldP spid="250904" grpId="0"/>
      <p:bldP spid="250905" grpId="0"/>
      <p:bldP spid="250906" grpId="0"/>
      <p:bldP spid="25090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6" name="Text Box 2"/>
          <p:cNvSpPr txBox="1">
            <a:spLocks noChangeArrowheads="1"/>
          </p:cNvSpPr>
          <p:nvPr/>
        </p:nvSpPr>
        <p:spPr bwMode="auto">
          <a:xfrm>
            <a:off x="647700" y="1484313"/>
            <a:ext cx="8496300" cy="3725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2800" b="1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r>
              <a:rPr kumimoji="1" lang="zh-CN" alt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、若</a:t>
            </a:r>
            <a:r>
              <a:rPr kumimoji="1" lang="en-US" altLang="zh-CN" sz="2800" b="1">
                <a:solidFill>
                  <a:srgbClr val="000000"/>
                </a:solidFill>
                <a:latin typeface="Times New Roman" panose="02020603050405020304" pitchFamily="18" charset="0"/>
              </a:rPr>
              <a:t>m&gt;n</a:t>
            </a:r>
            <a:r>
              <a:rPr kumimoji="1" lang="zh-CN" alt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，判断下列不等式是否正确：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（</a:t>
            </a:r>
            <a:r>
              <a:rPr kumimoji="1" lang="en-US" altLang="zh-CN" sz="2800" b="1">
                <a:solidFill>
                  <a:srgbClr val="000000"/>
                </a:solidFill>
                <a:latin typeface="Times New Roman" panose="02020603050405020304" pitchFamily="18" charset="0"/>
              </a:rPr>
              <a:t>1</a:t>
            </a:r>
            <a:r>
              <a:rPr kumimoji="1" lang="zh-CN" alt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）</a:t>
            </a:r>
            <a:r>
              <a:rPr kumimoji="1" lang="en-US" altLang="zh-CN" sz="2800" b="1">
                <a:solidFill>
                  <a:srgbClr val="000000"/>
                </a:solidFill>
                <a:latin typeface="宋体" panose="02010600030101010101" pitchFamily="2" charset="-122"/>
              </a:rPr>
              <a:t>m-7&lt;n-7                         (    )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 b="1">
                <a:solidFill>
                  <a:srgbClr val="000000"/>
                </a:solidFill>
                <a:latin typeface="宋体" panose="02010600030101010101" pitchFamily="2" charset="-122"/>
              </a:rPr>
              <a:t>（</a:t>
            </a:r>
            <a:r>
              <a:rPr kumimoji="1" lang="en-US" altLang="zh-CN" sz="2800" b="1">
                <a:solidFill>
                  <a:srgbClr val="000000"/>
                </a:solidFill>
                <a:latin typeface="宋体" panose="02010600030101010101" pitchFamily="2" charset="-122"/>
              </a:rPr>
              <a:t>2</a:t>
            </a:r>
            <a:r>
              <a:rPr kumimoji="1" lang="zh-CN" altLang="en-US" sz="2800" b="1">
                <a:solidFill>
                  <a:srgbClr val="000000"/>
                </a:solidFill>
                <a:latin typeface="宋体" panose="02010600030101010101" pitchFamily="2" charset="-122"/>
              </a:rPr>
              <a:t>）</a:t>
            </a:r>
            <a:r>
              <a:rPr kumimoji="1" lang="en-US" altLang="zh-CN" sz="2800" b="1">
                <a:solidFill>
                  <a:srgbClr val="000000"/>
                </a:solidFill>
                <a:latin typeface="宋体" panose="02010600030101010101" pitchFamily="2" charset="-122"/>
              </a:rPr>
              <a:t>3m&lt;3n                          </a:t>
            </a:r>
            <a:r>
              <a:rPr kumimoji="1" lang="zh-CN" altLang="en-US" sz="2800" b="1">
                <a:solidFill>
                  <a:srgbClr val="000000"/>
                </a:solidFill>
                <a:latin typeface="宋体" panose="02010600030101010101" pitchFamily="2" charset="-122"/>
              </a:rPr>
              <a:t>（    ）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 b="1">
                <a:solidFill>
                  <a:srgbClr val="000000"/>
                </a:solidFill>
                <a:latin typeface="宋体" panose="02010600030101010101" pitchFamily="2" charset="-122"/>
              </a:rPr>
              <a:t>（</a:t>
            </a:r>
            <a:r>
              <a:rPr kumimoji="1" lang="en-US" altLang="zh-CN" sz="2800" b="1">
                <a:solidFill>
                  <a:srgbClr val="000000"/>
                </a:solidFill>
                <a:latin typeface="宋体" panose="02010600030101010101" pitchFamily="2" charset="-122"/>
              </a:rPr>
              <a:t>3</a:t>
            </a:r>
            <a:r>
              <a:rPr kumimoji="1" lang="zh-CN" altLang="en-US" sz="2800" b="1">
                <a:solidFill>
                  <a:srgbClr val="000000"/>
                </a:solidFill>
                <a:latin typeface="宋体" panose="02010600030101010101" pitchFamily="2" charset="-122"/>
              </a:rPr>
              <a:t>）</a:t>
            </a:r>
            <a:r>
              <a:rPr kumimoji="1" lang="en-US" altLang="zh-CN" sz="2800" b="1">
                <a:solidFill>
                  <a:srgbClr val="000000"/>
                </a:solidFill>
                <a:latin typeface="宋体" panose="02010600030101010101" pitchFamily="2" charset="-122"/>
              </a:rPr>
              <a:t>-5m&gt;-5n                        </a:t>
            </a:r>
            <a:r>
              <a:rPr kumimoji="1" lang="zh-CN" altLang="en-US" sz="2800" b="1">
                <a:solidFill>
                  <a:srgbClr val="000000"/>
                </a:solidFill>
                <a:latin typeface="宋体" panose="02010600030101010101" pitchFamily="2" charset="-122"/>
              </a:rPr>
              <a:t>（    ）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 b="1">
                <a:solidFill>
                  <a:srgbClr val="000000"/>
                </a:solidFill>
                <a:latin typeface="宋体" panose="02010600030101010101" pitchFamily="2" charset="-122"/>
              </a:rPr>
              <a:t>（</a:t>
            </a:r>
            <a:r>
              <a:rPr kumimoji="1" lang="en-US" altLang="zh-CN" sz="2800" b="1">
                <a:solidFill>
                  <a:srgbClr val="000000"/>
                </a:solidFill>
                <a:latin typeface="宋体" panose="02010600030101010101" pitchFamily="2" charset="-122"/>
              </a:rPr>
              <a:t>4</a:t>
            </a:r>
            <a:r>
              <a:rPr kumimoji="1" lang="zh-CN" altLang="en-US" sz="2800" b="1">
                <a:solidFill>
                  <a:srgbClr val="000000"/>
                </a:solidFill>
                <a:latin typeface="宋体" panose="02010600030101010101" pitchFamily="2" charset="-122"/>
              </a:rPr>
              <a:t>）                                </a:t>
            </a:r>
            <a:r>
              <a:rPr kumimoji="1" lang="en-US" altLang="zh-CN" sz="2800" b="1">
                <a:solidFill>
                  <a:srgbClr val="000000"/>
                </a:solidFill>
                <a:latin typeface="宋体" panose="02010600030101010101" pitchFamily="2" charset="-122"/>
              </a:rPr>
              <a:t>(     )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 b="1">
                <a:solidFill>
                  <a:srgbClr val="000000"/>
                </a:solidFill>
                <a:latin typeface="宋体" panose="02010600030101010101" pitchFamily="2" charset="-122"/>
              </a:rPr>
              <a:t>（</a:t>
            </a:r>
            <a:r>
              <a:rPr kumimoji="1" lang="en-US" altLang="zh-CN" sz="2800" b="1">
                <a:solidFill>
                  <a:srgbClr val="000000"/>
                </a:solidFill>
                <a:latin typeface="宋体" panose="02010600030101010101" pitchFamily="2" charset="-122"/>
              </a:rPr>
              <a:t>5</a:t>
            </a:r>
            <a:r>
              <a:rPr kumimoji="1" lang="zh-CN" altLang="en-US" sz="2800" b="1">
                <a:solidFill>
                  <a:srgbClr val="000000"/>
                </a:solidFill>
                <a:latin typeface="宋体" panose="02010600030101010101" pitchFamily="2" charset="-122"/>
              </a:rPr>
              <a:t>） </a:t>
            </a:r>
            <a:r>
              <a:rPr kumimoji="1" lang="en-US" altLang="zh-CN" sz="2800" b="1">
                <a:solidFill>
                  <a:srgbClr val="000000"/>
                </a:solidFill>
                <a:latin typeface="宋体" panose="02010600030101010101" pitchFamily="2" charset="-122"/>
              </a:rPr>
              <a:t>m+5</a:t>
            </a:r>
            <a:r>
              <a:rPr kumimoji="1" lang="en-US" altLang="zh-CN" sz="2800" b="1">
                <a:solidFill>
                  <a:srgbClr val="000000"/>
                </a:solidFill>
              </a:rPr>
              <a:t>≥n+5</a:t>
            </a:r>
            <a:r>
              <a:rPr kumimoji="1" lang="en-US" altLang="zh-CN" sz="2800" b="1">
                <a:solidFill>
                  <a:srgbClr val="000000"/>
                </a:solidFill>
                <a:latin typeface="宋体" panose="02010600030101010101" pitchFamily="2" charset="-122"/>
              </a:rPr>
              <a:t>                       (     )</a:t>
            </a:r>
          </a:p>
        </p:txBody>
      </p:sp>
      <p:grpSp>
        <p:nvGrpSpPr>
          <p:cNvPr id="251907" name="Group 3"/>
          <p:cNvGrpSpPr/>
          <p:nvPr/>
        </p:nvGrpSpPr>
        <p:grpSpPr bwMode="auto">
          <a:xfrm>
            <a:off x="7740650" y="3429000"/>
            <a:ext cx="228600" cy="381000"/>
            <a:chOff x="3744" y="2256"/>
            <a:chExt cx="288" cy="288"/>
          </a:xfrm>
        </p:grpSpPr>
        <p:sp>
          <p:nvSpPr>
            <p:cNvPr id="251908" name="Line 4"/>
            <p:cNvSpPr>
              <a:spLocks noChangeShapeType="1"/>
            </p:cNvSpPr>
            <p:nvPr/>
          </p:nvSpPr>
          <p:spPr bwMode="auto">
            <a:xfrm flipH="1">
              <a:off x="3744" y="2256"/>
              <a:ext cx="256" cy="288"/>
            </a:xfrm>
            <a:prstGeom prst="line">
              <a:avLst/>
            </a:prstGeom>
            <a:noFill/>
            <a:ln w="57150" cap="sq">
              <a:solidFill>
                <a:srgbClr val="FF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251909" name="Line 5"/>
            <p:cNvSpPr>
              <a:spLocks noChangeShapeType="1"/>
            </p:cNvSpPr>
            <p:nvPr/>
          </p:nvSpPr>
          <p:spPr bwMode="auto">
            <a:xfrm flipH="1" flipV="1">
              <a:off x="3744" y="2304"/>
              <a:ext cx="288" cy="240"/>
            </a:xfrm>
            <a:prstGeom prst="line">
              <a:avLst/>
            </a:prstGeom>
            <a:noFill/>
            <a:ln w="57150" cap="sq">
              <a:solidFill>
                <a:srgbClr val="FF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</p:grpSp>
      <p:grpSp>
        <p:nvGrpSpPr>
          <p:cNvPr id="251910" name="Group 6"/>
          <p:cNvGrpSpPr/>
          <p:nvPr/>
        </p:nvGrpSpPr>
        <p:grpSpPr bwMode="auto">
          <a:xfrm>
            <a:off x="7740650" y="4149725"/>
            <a:ext cx="330200" cy="228600"/>
            <a:chOff x="4256" y="2160"/>
            <a:chExt cx="496" cy="432"/>
          </a:xfrm>
        </p:grpSpPr>
        <p:sp>
          <p:nvSpPr>
            <p:cNvPr id="251911" name="Line 7"/>
            <p:cNvSpPr>
              <a:spLocks noChangeShapeType="1"/>
            </p:cNvSpPr>
            <p:nvPr/>
          </p:nvSpPr>
          <p:spPr bwMode="auto">
            <a:xfrm>
              <a:off x="4256" y="2400"/>
              <a:ext cx="160" cy="192"/>
            </a:xfrm>
            <a:prstGeom prst="line">
              <a:avLst/>
            </a:prstGeom>
            <a:noFill/>
            <a:ln w="57150" cap="sq">
              <a:solidFill>
                <a:srgbClr val="FF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251912" name="Line 8"/>
            <p:cNvSpPr>
              <a:spLocks noChangeShapeType="1"/>
            </p:cNvSpPr>
            <p:nvPr/>
          </p:nvSpPr>
          <p:spPr bwMode="auto">
            <a:xfrm flipV="1">
              <a:off x="4416" y="2160"/>
              <a:ext cx="336" cy="432"/>
            </a:xfrm>
            <a:prstGeom prst="line">
              <a:avLst/>
            </a:prstGeom>
            <a:noFill/>
            <a:ln w="57150" cap="sq">
              <a:solidFill>
                <a:srgbClr val="FF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</p:grpSp>
      <p:grpSp>
        <p:nvGrpSpPr>
          <p:cNvPr id="251913" name="Group 9"/>
          <p:cNvGrpSpPr/>
          <p:nvPr/>
        </p:nvGrpSpPr>
        <p:grpSpPr bwMode="auto">
          <a:xfrm>
            <a:off x="7885113" y="4724400"/>
            <a:ext cx="228600" cy="381000"/>
            <a:chOff x="3744" y="2256"/>
            <a:chExt cx="288" cy="288"/>
          </a:xfrm>
        </p:grpSpPr>
        <p:sp>
          <p:nvSpPr>
            <p:cNvPr id="251914" name="Line 10"/>
            <p:cNvSpPr>
              <a:spLocks noChangeShapeType="1"/>
            </p:cNvSpPr>
            <p:nvPr/>
          </p:nvSpPr>
          <p:spPr bwMode="auto">
            <a:xfrm flipH="1">
              <a:off x="3744" y="2256"/>
              <a:ext cx="256" cy="288"/>
            </a:xfrm>
            <a:prstGeom prst="line">
              <a:avLst/>
            </a:prstGeom>
            <a:noFill/>
            <a:ln w="57150" cap="sq">
              <a:solidFill>
                <a:srgbClr val="FF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251915" name="Line 11"/>
            <p:cNvSpPr>
              <a:spLocks noChangeShapeType="1"/>
            </p:cNvSpPr>
            <p:nvPr/>
          </p:nvSpPr>
          <p:spPr bwMode="auto">
            <a:xfrm flipH="1" flipV="1">
              <a:off x="3744" y="2304"/>
              <a:ext cx="288" cy="240"/>
            </a:xfrm>
            <a:prstGeom prst="line">
              <a:avLst/>
            </a:prstGeom>
            <a:noFill/>
            <a:ln w="57150" cap="sq">
              <a:solidFill>
                <a:srgbClr val="FF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</p:grpSp>
      <p:grpSp>
        <p:nvGrpSpPr>
          <p:cNvPr id="251916" name="Group 12"/>
          <p:cNvGrpSpPr/>
          <p:nvPr/>
        </p:nvGrpSpPr>
        <p:grpSpPr bwMode="auto">
          <a:xfrm>
            <a:off x="7812088" y="2060575"/>
            <a:ext cx="228600" cy="381000"/>
            <a:chOff x="3744" y="2256"/>
            <a:chExt cx="288" cy="288"/>
          </a:xfrm>
        </p:grpSpPr>
        <p:sp>
          <p:nvSpPr>
            <p:cNvPr id="251917" name="Line 13"/>
            <p:cNvSpPr>
              <a:spLocks noChangeShapeType="1"/>
            </p:cNvSpPr>
            <p:nvPr/>
          </p:nvSpPr>
          <p:spPr bwMode="auto">
            <a:xfrm flipH="1">
              <a:off x="3744" y="2256"/>
              <a:ext cx="256" cy="288"/>
            </a:xfrm>
            <a:prstGeom prst="line">
              <a:avLst/>
            </a:prstGeom>
            <a:noFill/>
            <a:ln w="57150" cap="sq">
              <a:solidFill>
                <a:srgbClr val="FF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251918" name="Line 14"/>
            <p:cNvSpPr>
              <a:spLocks noChangeShapeType="1"/>
            </p:cNvSpPr>
            <p:nvPr/>
          </p:nvSpPr>
          <p:spPr bwMode="auto">
            <a:xfrm flipH="1" flipV="1">
              <a:off x="3744" y="2304"/>
              <a:ext cx="288" cy="240"/>
            </a:xfrm>
            <a:prstGeom prst="line">
              <a:avLst/>
            </a:prstGeom>
            <a:noFill/>
            <a:ln w="57150" cap="sq">
              <a:solidFill>
                <a:srgbClr val="FF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</p:grpSp>
      <p:graphicFrame>
        <p:nvGraphicFramePr>
          <p:cNvPr id="251922" name="Object 18"/>
          <p:cNvGraphicFramePr>
            <a:graphicFrameLocks noChangeAspect="1"/>
          </p:cNvGraphicFramePr>
          <p:nvPr/>
        </p:nvGraphicFramePr>
        <p:xfrm>
          <a:off x="1619250" y="3836988"/>
          <a:ext cx="1439863" cy="950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Equation" r:id="rId3" imgW="431800" imgH="393700" progId="Equation.DSMT4">
                  <p:embed/>
                </p:oleObj>
              </mc:Choice>
              <mc:Fallback>
                <p:oleObj name="Equation" r:id="rId3" imgW="431800" imgH="393700" progId="Equation.DSMT4">
                  <p:embed/>
                  <p:pic>
                    <p:nvPicPr>
                      <p:cNvPr id="0" name="图片 10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250" y="3836988"/>
                        <a:ext cx="1439863" cy="950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51923" name="Group 19"/>
          <p:cNvGrpSpPr/>
          <p:nvPr/>
        </p:nvGrpSpPr>
        <p:grpSpPr bwMode="auto">
          <a:xfrm>
            <a:off x="7812088" y="2852738"/>
            <a:ext cx="228600" cy="381000"/>
            <a:chOff x="3744" y="2256"/>
            <a:chExt cx="288" cy="288"/>
          </a:xfrm>
        </p:grpSpPr>
        <p:sp>
          <p:nvSpPr>
            <p:cNvPr id="251924" name="Line 20"/>
            <p:cNvSpPr>
              <a:spLocks noChangeShapeType="1"/>
            </p:cNvSpPr>
            <p:nvPr/>
          </p:nvSpPr>
          <p:spPr bwMode="auto">
            <a:xfrm flipH="1">
              <a:off x="3744" y="2256"/>
              <a:ext cx="256" cy="288"/>
            </a:xfrm>
            <a:prstGeom prst="line">
              <a:avLst/>
            </a:prstGeom>
            <a:noFill/>
            <a:ln w="57150" cap="sq">
              <a:solidFill>
                <a:srgbClr val="FF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251925" name="Line 21"/>
            <p:cNvSpPr>
              <a:spLocks noChangeShapeType="1"/>
            </p:cNvSpPr>
            <p:nvPr/>
          </p:nvSpPr>
          <p:spPr bwMode="auto">
            <a:xfrm flipH="1" flipV="1">
              <a:off x="3744" y="2304"/>
              <a:ext cx="288" cy="240"/>
            </a:xfrm>
            <a:prstGeom prst="line">
              <a:avLst/>
            </a:prstGeom>
            <a:noFill/>
            <a:ln w="57150" cap="sq">
              <a:solidFill>
                <a:srgbClr val="FF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</p:grp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519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519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519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519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519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404813"/>
            <a:ext cx="2092325" cy="1081087"/>
          </a:xfrm>
        </p:spPr>
        <p:txBody>
          <a:bodyPr/>
          <a:lstStyle/>
          <a:p>
            <a:pPr algn="l"/>
            <a:r>
              <a:rPr lang="en-US" altLang="zh-CN" sz="4800"/>
              <a:t>3.</a:t>
            </a:r>
            <a:r>
              <a:rPr lang="zh-CN" altLang="en-US" sz="4800"/>
              <a:t>填空</a:t>
            </a:r>
            <a:r>
              <a:rPr lang="en-US" altLang="zh-CN" sz="4800"/>
              <a:t>:</a:t>
            </a:r>
          </a:p>
        </p:txBody>
      </p:sp>
      <p:sp>
        <p:nvSpPr>
          <p:cNvPr id="2529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4213" y="1484313"/>
            <a:ext cx="7856537" cy="579437"/>
          </a:xfrm>
          <a:noFill/>
        </p:spPr>
        <p:txBody>
          <a:bodyPr/>
          <a:lstStyle/>
          <a:p>
            <a:pPr>
              <a:buFontTx/>
              <a:buNone/>
            </a:pPr>
            <a:r>
              <a:rPr lang="en-US" altLang="zh-CN" sz="4000"/>
              <a:t>(1) ∵ 2a  &lt; 3a ,  ∴a</a:t>
            </a:r>
            <a:r>
              <a:rPr lang="zh-CN" altLang="en-US" sz="4000"/>
              <a:t>是</a:t>
            </a:r>
            <a:r>
              <a:rPr lang="en-US" altLang="zh-CN" sz="4000"/>
              <a:t>____</a:t>
            </a:r>
            <a:r>
              <a:rPr lang="zh-CN" altLang="en-US" sz="4000"/>
              <a:t>数</a:t>
            </a:r>
          </a:p>
        </p:txBody>
      </p:sp>
      <p:sp>
        <p:nvSpPr>
          <p:cNvPr id="252932" name="Rectangle 4"/>
          <p:cNvSpPr>
            <a:spLocks noChangeArrowheads="1"/>
          </p:cNvSpPr>
          <p:nvPr/>
        </p:nvSpPr>
        <p:spPr bwMode="auto">
          <a:xfrm>
            <a:off x="609600" y="4038600"/>
            <a:ext cx="7991475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fontAlgn="base">
              <a:spcBef>
                <a:spcPct val="20000"/>
              </a:spcBef>
              <a:spcAft>
                <a:spcPct val="0"/>
              </a:spcAft>
            </a:pPr>
            <a:r>
              <a:rPr lang="en-US" altLang="zh-CN" sz="4000">
                <a:solidFill>
                  <a:srgbClr val="000000"/>
                </a:solidFill>
              </a:rPr>
              <a:t>(3) ∵ ax  &lt; a </a:t>
            </a:r>
            <a:r>
              <a:rPr lang="zh-CN" altLang="en-US" sz="4000">
                <a:solidFill>
                  <a:srgbClr val="000000"/>
                </a:solidFill>
              </a:rPr>
              <a:t>且 </a:t>
            </a:r>
            <a:r>
              <a:rPr lang="en-US" altLang="zh-CN" sz="4000">
                <a:solidFill>
                  <a:srgbClr val="000000"/>
                </a:solidFill>
              </a:rPr>
              <a:t>x &gt; 1 ,  </a:t>
            </a: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</a:pPr>
            <a:r>
              <a:rPr lang="en-US" altLang="zh-CN" sz="4000">
                <a:solidFill>
                  <a:srgbClr val="000000"/>
                </a:solidFill>
              </a:rPr>
              <a:t>     ∴a</a:t>
            </a:r>
            <a:r>
              <a:rPr lang="zh-CN" altLang="en-US" sz="4000">
                <a:solidFill>
                  <a:srgbClr val="000000"/>
                </a:solidFill>
              </a:rPr>
              <a:t>是</a:t>
            </a:r>
            <a:r>
              <a:rPr lang="en-US" altLang="zh-CN" sz="4000">
                <a:solidFill>
                  <a:srgbClr val="000000"/>
                </a:solidFill>
              </a:rPr>
              <a:t>____</a:t>
            </a:r>
            <a:r>
              <a:rPr lang="zh-CN" altLang="en-US" sz="4000">
                <a:solidFill>
                  <a:srgbClr val="000000"/>
                </a:solidFill>
              </a:rPr>
              <a:t>数</a:t>
            </a:r>
            <a:endParaRPr lang="zh-CN" altLang="en-US" sz="800">
              <a:solidFill>
                <a:srgbClr val="FFFFFF"/>
              </a:solidFill>
            </a:endParaRPr>
          </a:p>
        </p:txBody>
      </p:sp>
      <p:sp>
        <p:nvSpPr>
          <p:cNvPr id="252933" name="Rectangle 5"/>
          <p:cNvSpPr>
            <a:spLocks noChangeArrowheads="1"/>
          </p:cNvSpPr>
          <p:nvPr/>
        </p:nvSpPr>
        <p:spPr bwMode="auto">
          <a:xfrm>
            <a:off x="684213" y="2781300"/>
            <a:ext cx="7777162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fontAlgn="base">
              <a:spcBef>
                <a:spcPct val="20000"/>
              </a:spcBef>
              <a:spcAft>
                <a:spcPct val="0"/>
              </a:spcAft>
            </a:pPr>
            <a:r>
              <a:rPr lang="en-US" altLang="zh-CN" sz="4000">
                <a:solidFill>
                  <a:srgbClr val="000000"/>
                </a:solidFill>
              </a:rPr>
              <a:t>(2) ∵                 ,  ∴a</a:t>
            </a:r>
            <a:r>
              <a:rPr lang="zh-CN" altLang="en-US" sz="4000">
                <a:solidFill>
                  <a:srgbClr val="000000"/>
                </a:solidFill>
              </a:rPr>
              <a:t>是</a:t>
            </a:r>
            <a:r>
              <a:rPr lang="en-US" altLang="zh-CN" sz="4000">
                <a:solidFill>
                  <a:srgbClr val="000000"/>
                </a:solidFill>
              </a:rPr>
              <a:t>____</a:t>
            </a:r>
            <a:r>
              <a:rPr lang="zh-CN" altLang="en-US" sz="4000">
                <a:solidFill>
                  <a:srgbClr val="000000"/>
                </a:solidFill>
              </a:rPr>
              <a:t>数</a:t>
            </a:r>
          </a:p>
        </p:txBody>
      </p:sp>
      <p:graphicFrame>
        <p:nvGraphicFramePr>
          <p:cNvPr id="252934" name="Object 6"/>
          <p:cNvGraphicFramePr>
            <a:graphicFrameLocks noGrp="1" noChangeAspect="1"/>
          </p:cNvGraphicFramePr>
          <p:nvPr>
            <p:ph sz="half" idx="2"/>
          </p:nvPr>
        </p:nvGraphicFramePr>
        <p:xfrm>
          <a:off x="2209800" y="2028825"/>
          <a:ext cx="2151063" cy="1819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name="公式" r:id="rId3" imgW="405765" imgH="393065" progId="Equation.3">
                  <p:embed/>
                </p:oleObj>
              </mc:Choice>
              <mc:Fallback>
                <p:oleObj name="公式" r:id="rId3" imgW="405765" imgH="393065" progId="Equation.3">
                  <p:embed/>
                  <p:pic>
                    <p:nvPicPr>
                      <p:cNvPr id="0" name="图片 20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2028825"/>
                        <a:ext cx="2151063" cy="1819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2935" name="Text Box 7"/>
          <p:cNvSpPr txBox="1">
            <a:spLocks noChangeArrowheads="1"/>
          </p:cNvSpPr>
          <p:nvPr/>
        </p:nvSpPr>
        <p:spPr bwMode="auto">
          <a:xfrm>
            <a:off x="6019800" y="1295400"/>
            <a:ext cx="10795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4400">
                <a:solidFill>
                  <a:srgbClr val="0000FF"/>
                </a:solidFill>
                <a:latin typeface="Times New Roman" panose="02020603050405020304" pitchFamily="18" charset="0"/>
              </a:rPr>
              <a:t>正</a:t>
            </a:r>
          </a:p>
        </p:txBody>
      </p:sp>
      <p:sp>
        <p:nvSpPr>
          <p:cNvPr id="252936" name="Text Box 8"/>
          <p:cNvSpPr txBox="1">
            <a:spLocks noChangeArrowheads="1"/>
          </p:cNvSpPr>
          <p:nvPr/>
        </p:nvSpPr>
        <p:spPr bwMode="auto">
          <a:xfrm>
            <a:off x="6400800" y="2590800"/>
            <a:ext cx="1008063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4800">
                <a:solidFill>
                  <a:srgbClr val="0000FF"/>
                </a:solidFill>
                <a:latin typeface="Times New Roman" panose="02020603050405020304" pitchFamily="18" charset="0"/>
              </a:rPr>
              <a:t>正</a:t>
            </a:r>
          </a:p>
        </p:txBody>
      </p:sp>
      <p:sp>
        <p:nvSpPr>
          <p:cNvPr id="252937" name="Text Box 9"/>
          <p:cNvSpPr txBox="1">
            <a:spLocks noChangeArrowheads="1"/>
          </p:cNvSpPr>
          <p:nvPr/>
        </p:nvSpPr>
        <p:spPr bwMode="auto">
          <a:xfrm>
            <a:off x="2895600" y="4572000"/>
            <a:ext cx="865188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4800">
                <a:solidFill>
                  <a:srgbClr val="0000FF"/>
                </a:solidFill>
                <a:latin typeface="Times New Roman" panose="02020603050405020304" pitchFamily="18" charset="0"/>
              </a:rPr>
              <a:t>负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529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2529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529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2529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2529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2529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6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25293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7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2529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25293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9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2529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25293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1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2529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25293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3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25293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529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529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2932" grpId="0"/>
      <p:bldP spid="252933" grpId="0"/>
      <p:bldP spid="252935" grpId="0"/>
      <p:bldP spid="252936" grpId="0"/>
      <p:bldP spid="25293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954" name="Oval 2"/>
          <p:cNvSpPr>
            <a:spLocks noChangeArrowheads="1"/>
          </p:cNvSpPr>
          <p:nvPr/>
        </p:nvSpPr>
        <p:spPr bwMode="auto">
          <a:xfrm>
            <a:off x="0" y="0"/>
            <a:ext cx="2133600" cy="1125538"/>
          </a:xfrm>
          <a:prstGeom prst="ellipse">
            <a:avLst/>
          </a:prstGeom>
          <a:gradFill rotWithShape="0">
            <a:gsLst>
              <a:gs pos="0">
                <a:schemeClr val="bg1"/>
              </a:gs>
              <a:gs pos="100000">
                <a:schemeClr val="accent1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253955" name="WordArt 3"/>
          <p:cNvSpPr>
            <a:spLocks noChangeArrowheads="1" noChangeShapeType="1" noTextEdit="1"/>
          </p:cNvSpPr>
          <p:nvPr/>
        </p:nvSpPr>
        <p:spPr bwMode="auto">
          <a:xfrm>
            <a:off x="395288" y="260350"/>
            <a:ext cx="1439862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600" b="1" kern="10" dirty="0">
                <a:ln w="12700">
                  <a:solidFill>
                    <a:srgbClr val="FFFF00"/>
                  </a:solidFill>
                  <a:round/>
                </a:ln>
                <a:solidFill>
                  <a:srgbClr val="FF0000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华文彩云" panose="02010800040101010101" charset="-122"/>
                <a:ea typeface="华文彩云" panose="02010800040101010101" charset="-122"/>
              </a:rPr>
              <a:t>思考题</a:t>
            </a:r>
          </a:p>
        </p:txBody>
      </p:sp>
      <p:sp>
        <p:nvSpPr>
          <p:cNvPr id="253956" name="Text Box 4"/>
          <p:cNvSpPr txBox="1">
            <a:spLocks noChangeArrowheads="1"/>
          </p:cNvSpPr>
          <p:nvPr/>
        </p:nvSpPr>
        <p:spPr bwMode="auto">
          <a:xfrm>
            <a:off x="2124075" y="260350"/>
            <a:ext cx="6696075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1</a:t>
            </a:r>
            <a:r>
              <a:rPr kumimoji="1"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、已知 </a:t>
            </a:r>
            <a:r>
              <a:rPr kumimoji="1"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a &lt; - 1 ,</a:t>
            </a:r>
            <a:r>
              <a:rPr kumimoji="1"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则下列不等式中错误的是（        ）</a:t>
            </a:r>
          </a:p>
        </p:txBody>
      </p:sp>
      <p:sp>
        <p:nvSpPr>
          <p:cNvPr id="253957" name="Text Box 5"/>
          <p:cNvSpPr txBox="1">
            <a:spLocks noChangeArrowheads="1"/>
          </p:cNvSpPr>
          <p:nvPr/>
        </p:nvSpPr>
        <p:spPr bwMode="auto">
          <a:xfrm>
            <a:off x="3563938" y="765175"/>
            <a:ext cx="7058025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A</a:t>
            </a:r>
            <a:r>
              <a:rPr kumimoji="1"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、</a:t>
            </a:r>
            <a:r>
              <a:rPr kumimoji="1"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4a &lt; - 4		B</a:t>
            </a:r>
            <a:r>
              <a:rPr kumimoji="1"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、</a:t>
            </a:r>
            <a:r>
              <a:rPr kumimoji="1"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- 4a &lt; 4		                             C</a:t>
            </a:r>
            <a:r>
              <a:rPr kumimoji="1"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、</a:t>
            </a:r>
            <a:r>
              <a:rPr kumimoji="1"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a + 2 &lt; 	1	D</a:t>
            </a:r>
            <a:r>
              <a:rPr kumimoji="1"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、</a:t>
            </a:r>
            <a:r>
              <a:rPr kumimoji="1"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2 – a &gt; 3</a:t>
            </a:r>
          </a:p>
        </p:txBody>
      </p:sp>
      <p:sp>
        <p:nvSpPr>
          <p:cNvPr id="253958" name="Text Box 6"/>
          <p:cNvSpPr txBox="1">
            <a:spLocks noChangeArrowheads="1"/>
          </p:cNvSpPr>
          <p:nvPr/>
        </p:nvSpPr>
        <p:spPr bwMode="auto">
          <a:xfrm>
            <a:off x="250825" y="1844675"/>
            <a:ext cx="8424863" cy="1801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r>
              <a:rPr kumimoji="1"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、已知</a:t>
            </a:r>
            <a:r>
              <a:rPr kumimoji="1"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x &lt; y</a:t>
            </a:r>
            <a:r>
              <a:rPr kumimoji="1"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，下列哪些不等式成立？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 （</a:t>
            </a:r>
            <a:r>
              <a:rPr kumimoji="1"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1</a:t>
            </a:r>
            <a:r>
              <a:rPr kumimoji="1"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） </a:t>
            </a:r>
            <a:r>
              <a:rPr kumimoji="1"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x – 3 &lt; y – 3 	       </a:t>
            </a:r>
            <a:r>
              <a:rPr kumimoji="1"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（</a:t>
            </a:r>
            <a:r>
              <a:rPr kumimoji="1"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r>
              <a:rPr kumimoji="1"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）</a:t>
            </a:r>
            <a:r>
              <a:rPr kumimoji="1"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- 5 x &lt; - 5 y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kumimoji="1"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（</a:t>
            </a:r>
            <a:r>
              <a:rPr kumimoji="1"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3</a:t>
            </a:r>
            <a:r>
              <a:rPr kumimoji="1"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） </a:t>
            </a:r>
            <a:r>
              <a:rPr kumimoji="1"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- 3 x +2  &lt; - 3 y + 2     </a:t>
            </a:r>
            <a:r>
              <a:rPr kumimoji="1"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（</a:t>
            </a:r>
            <a:r>
              <a:rPr kumimoji="1"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4</a:t>
            </a:r>
            <a:r>
              <a:rPr kumimoji="1"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）</a:t>
            </a:r>
            <a:r>
              <a:rPr kumimoji="1"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- 3 x + 2 &gt; - 3y + 2</a:t>
            </a:r>
          </a:p>
        </p:txBody>
      </p:sp>
      <p:sp>
        <p:nvSpPr>
          <p:cNvPr id="253959" name="Text Box 7"/>
          <p:cNvSpPr txBox="1">
            <a:spLocks noChangeArrowheads="1"/>
          </p:cNvSpPr>
          <p:nvPr/>
        </p:nvSpPr>
        <p:spPr bwMode="auto">
          <a:xfrm>
            <a:off x="0" y="3789363"/>
            <a:ext cx="88201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 3</a:t>
            </a:r>
            <a:r>
              <a:rPr kumimoji="1"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、</a:t>
            </a:r>
            <a:r>
              <a:rPr kumimoji="1" lang="zh-CN" altLang="en-US" sz="2800" b="1" dirty="0">
                <a:solidFill>
                  <a:srgbClr val="000000"/>
                </a:solidFill>
                <a:latin typeface="宋体" panose="02010600030101010101" pitchFamily="2" charset="-122"/>
              </a:rPr>
              <a:t>已知</a:t>
            </a:r>
            <a:r>
              <a:rPr kumimoji="1" lang="en-US" altLang="zh-CN" sz="2800" b="1" dirty="0">
                <a:solidFill>
                  <a:srgbClr val="000000"/>
                </a:solidFill>
                <a:latin typeface="宋体" panose="02010600030101010101" pitchFamily="2" charset="-122"/>
              </a:rPr>
              <a:t>a&gt;b,</a:t>
            </a:r>
            <a:r>
              <a:rPr kumimoji="1" lang="zh-CN" altLang="en-US" sz="2800" b="1" dirty="0">
                <a:solidFill>
                  <a:srgbClr val="000000"/>
                </a:solidFill>
                <a:latin typeface="宋体" panose="02010600030101010101" pitchFamily="2" charset="-122"/>
              </a:rPr>
              <a:t>若</a:t>
            </a:r>
            <a:r>
              <a:rPr kumimoji="1" lang="en-US" altLang="zh-CN" sz="2800" b="1" dirty="0">
                <a:solidFill>
                  <a:srgbClr val="000000"/>
                </a:solidFill>
                <a:latin typeface="宋体" panose="02010600030101010101" pitchFamily="2" charset="-122"/>
              </a:rPr>
              <a:t>a&lt;0,</a:t>
            </a:r>
            <a:r>
              <a:rPr kumimoji="1" lang="zh-CN" altLang="en-US" sz="2800" b="1" dirty="0">
                <a:solidFill>
                  <a:srgbClr val="000000"/>
                </a:solidFill>
                <a:latin typeface="宋体" panose="02010600030101010101" pitchFamily="2" charset="-122"/>
              </a:rPr>
              <a:t>则</a:t>
            </a:r>
            <a:r>
              <a:rPr kumimoji="1" lang="en-US" altLang="zh-CN" sz="2800" b="1" dirty="0">
                <a:solidFill>
                  <a:srgbClr val="000000"/>
                </a:solidFill>
                <a:latin typeface="宋体" panose="02010600030101010101" pitchFamily="2" charset="-122"/>
              </a:rPr>
              <a:t>a</a:t>
            </a:r>
            <a:r>
              <a:rPr kumimoji="1" lang="en-US" altLang="zh-CN" sz="2800" b="1" baseline="30000" dirty="0">
                <a:solidFill>
                  <a:srgbClr val="000000"/>
                </a:solidFill>
                <a:latin typeface="宋体" panose="02010600030101010101" pitchFamily="2" charset="-122"/>
              </a:rPr>
              <a:t>2</a:t>
            </a:r>
            <a:r>
              <a:rPr kumimoji="1" lang="en-US" altLang="zh-CN" sz="2800" b="1" u="sng" dirty="0">
                <a:solidFill>
                  <a:srgbClr val="000000"/>
                </a:solidFill>
                <a:latin typeface="宋体" panose="02010600030101010101" pitchFamily="2" charset="-122"/>
              </a:rPr>
              <a:t>	  </a:t>
            </a:r>
            <a:r>
              <a:rPr kumimoji="1" lang="en-US" altLang="zh-CN" sz="2800" b="1" dirty="0" err="1">
                <a:solidFill>
                  <a:srgbClr val="000000"/>
                </a:solidFill>
                <a:latin typeface="宋体" panose="02010600030101010101" pitchFamily="2" charset="-122"/>
              </a:rPr>
              <a:t>ab</a:t>
            </a:r>
            <a:r>
              <a:rPr kumimoji="1" lang="en-US" altLang="zh-CN" sz="2800" b="1" dirty="0">
                <a:solidFill>
                  <a:srgbClr val="000000"/>
                </a:solidFill>
                <a:latin typeface="宋体" panose="02010600030101010101" pitchFamily="2" charset="-122"/>
              </a:rPr>
              <a:t>;</a:t>
            </a:r>
            <a:r>
              <a:rPr kumimoji="1" lang="zh-CN" altLang="en-US" sz="2800" b="1" dirty="0">
                <a:solidFill>
                  <a:srgbClr val="000000"/>
                </a:solidFill>
                <a:latin typeface="宋体" panose="02010600030101010101" pitchFamily="2" charset="-122"/>
              </a:rPr>
              <a:t>若</a:t>
            </a:r>
            <a:r>
              <a:rPr kumimoji="1" lang="en-US" altLang="zh-CN" sz="2800" b="1" dirty="0">
                <a:solidFill>
                  <a:srgbClr val="000000"/>
                </a:solidFill>
                <a:latin typeface="宋体" panose="02010600030101010101" pitchFamily="2" charset="-122"/>
              </a:rPr>
              <a:t>a&gt;0,</a:t>
            </a:r>
            <a:r>
              <a:rPr kumimoji="1" lang="zh-CN" altLang="en-US" sz="2800" b="1" dirty="0">
                <a:solidFill>
                  <a:srgbClr val="000000"/>
                </a:solidFill>
                <a:latin typeface="宋体" panose="02010600030101010101" pitchFamily="2" charset="-122"/>
              </a:rPr>
              <a:t>则</a:t>
            </a:r>
            <a:r>
              <a:rPr kumimoji="1" lang="en-US" altLang="zh-CN" sz="2800" b="1" dirty="0">
                <a:solidFill>
                  <a:srgbClr val="000000"/>
                </a:solidFill>
                <a:latin typeface="宋体" panose="02010600030101010101" pitchFamily="2" charset="-122"/>
              </a:rPr>
              <a:t>a</a:t>
            </a:r>
            <a:r>
              <a:rPr kumimoji="1" lang="en-US" altLang="zh-CN" sz="2800" b="1" baseline="30000" dirty="0">
                <a:solidFill>
                  <a:srgbClr val="000000"/>
                </a:solidFill>
                <a:latin typeface="宋体" panose="02010600030101010101" pitchFamily="2" charset="-122"/>
              </a:rPr>
              <a:t>2</a:t>
            </a:r>
            <a:r>
              <a:rPr kumimoji="1" lang="en-US" altLang="zh-CN" sz="2800" b="1" u="sng" dirty="0">
                <a:solidFill>
                  <a:srgbClr val="000000"/>
                </a:solidFill>
                <a:latin typeface="宋体" panose="02010600030101010101" pitchFamily="2" charset="-122"/>
              </a:rPr>
              <a:t>	    </a:t>
            </a:r>
            <a:r>
              <a:rPr kumimoji="1" lang="en-US" altLang="zh-CN" sz="2800" b="1" dirty="0">
                <a:solidFill>
                  <a:srgbClr val="000000"/>
                </a:solidFill>
                <a:latin typeface="宋体" panose="02010600030101010101" pitchFamily="2" charset="-122"/>
              </a:rPr>
              <a:t>ab.</a:t>
            </a:r>
          </a:p>
        </p:txBody>
      </p:sp>
      <p:sp>
        <p:nvSpPr>
          <p:cNvPr id="253961" name="Text Box 9"/>
          <p:cNvSpPr txBox="1">
            <a:spLocks noChangeArrowheads="1"/>
          </p:cNvSpPr>
          <p:nvPr/>
        </p:nvSpPr>
        <p:spPr bwMode="auto">
          <a:xfrm>
            <a:off x="2627313" y="620713"/>
            <a:ext cx="1008062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3200" b="1">
                <a:solidFill>
                  <a:srgbClr val="FF3300"/>
                </a:solidFill>
                <a:latin typeface="Times New Roman" panose="02020603050405020304" pitchFamily="18" charset="0"/>
              </a:rPr>
              <a:t>B</a:t>
            </a:r>
          </a:p>
        </p:txBody>
      </p:sp>
      <p:sp>
        <p:nvSpPr>
          <p:cNvPr id="253962" name="Text Box 10"/>
          <p:cNvSpPr txBox="1">
            <a:spLocks noChangeArrowheads="1"/>
          </p:cNvSpPr>
          <p:nvPr/>
        </p:nvSpPr>
        <p:spPr bwMode="auto">
          <a:xfrm>
            <a:off x="4191000" y="3352800"/>
            <a:ext cx="1008063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6000" b="1">
                <a:solidFill>
                  <a:srgbClr val="FF3300"/>
                </a:solidFill>
                <a:latin typeface="Times New Roman" panose="02020603050405020304" pitchFamily="18" charset="0"/>
              </a:rPr>
              <a:t>&lt;</a:t>
            </a:r>
          </a:p>
        </p:txBody>
      </p:sp>
      <p:sp>
        <p:nvSpPr>
          <p:cNvPr id="253963" name="Text Box 11"/>
          <p:cNvSpPr txBox="1">
            <a:spLocks noChangeArrowheads="1"/>
          </p:cNvSpPr>
          <p:nvPr/>
        </p:nvSpPr>
        <p:spPr bwMode="auto">
          <a:xfrm>
            <a:off x="7315200" y="3505200"/>
            <a:ext cx="1008063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6000" b="1">
                <a:solidFill>
                  <a:srgbClr val="FF3300"/>
                </a:solidFill>
                <a:latin typeface="Times New Roman" panose="02020603050405020304" pitchFamily="18" charset="0"/>
              </a:rPr>
              <a:t>&gt;</a:t>
            </a:r>
          </a:p>
        </p:txBody>
      </p:sp>
      <p:grpSp>
        <p:nvGrpSpPr>
          <p:cNvPr id="253964" name="Group 12"/>
          <p:cNvGrpSpPr/>
          <p:nvPr/>
        </p:nvGrpSpPr>
        <p:grpSpPr bwMode="auto">
          <a:xfrm>
            <a:off x="4356100" y="3213100"/>
            <a:ext cx="228600" cy="381000"/>
            <a:chOff x="3744" y="2256"/>
            <a:chExt cx="288" cy="288"/>
          </a:xfrm>
        </p:grpSpPr>
        <p:sp>
          <p:nvSpPr>
            <p:cNvPr id="253965" name="Line 13"/>
            <p:cNvSpPr>
              <a:spLocks noChangeShapeType="1"/>
            </p:cNvSpPr>
            <p:nvPr/>
          </p:nvSpPr>
          <p:spPr bwMode="auto">
            <a:xfrm flipH="1">
              <a:off x="3744" y="2256"/>
              <a:ext cx="256" cy="288"/>
            </a:xfrm>
            <a:prstGeom prst="line">
              <a:avLst/>
            </a:prstGeom>
            <a:noFill/>
            <a:ln w="57150" cap="sq">
              <a:solidFill>
                <a:srgbClr val="FF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253966" name="Line 14"/>
            <p:cNvSpPr>
              <a:spLocks noChangeShapeType="1"/>
            </p:cNvSpPr>
            <p:nvPr/>
          </p:nvSpPr>
          <p:spPr bwMode="auto">
            <a:xfrm flipH="1" flipV="1">
              <a:off x="3744" y="2304"/>
              <a:ext cx="288" cy="240"/>
            </a:xfrm>
            <a:prstGeom prst="line">
              <a:avLst/>
            </a:prstGeom>
            <a:noFill/>
            <a:ln w="57150" cap="sq">
              <a:solidFill>
                <a:srgbClr val="FF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</p:grpSp>
      <p:grpSp>
        <p:nvGrpSpPr>
          <p:cNvPr id="253967" name="Group 15"/>
          <p:cNvGrpSpPr/>
          <p:nvPr/>
        </p:nvGrpSpPr>
        <p:grpSpPr bwMode="auto">
          <a:xfrm>
            <a:off x="3851275" y="2636838"/>
            <a:ext cx="330200" cy="228600"/>
            <a:chOff x="4256" y="2160"/>
            <a:chExt cx="496" cy="432"/>
          </a:xfrm>
        </p:grpSpPr>
        <p:sp>
          <p:nvSpPr>
            <p:cNvPr id="253968" name="Line 16"/>
            <p:cNvSpPr>
              <a:spLocks noChangeShapeType="1"/>
            </p:cNvSpPr>
            <p:nvPr/>
          </p:nvSpPr>
          <p:spPr bwMode="auto">
            <a:xfrm>
              <a:off x="4256" y="2400"/>
              <a:ext cx="160" cy="192"/>
            </a:xfrm>
            <a:prstGeom prst="line">
              <a:avLst/>
            </a:prstGeom>
            <a:noFill/>
            <a:ln w="57150" cap="sq">
              <a:solidFill>
                <a:srgbClr val="FF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253969" name="Line 17"/>
            <p:cNvSpPr>
              <a:spLocks noChangeShapeType="1"/>
            </p:cNvSpPr>
            <p:nvPr/>
          </p:nvSpPr>
          <p:spPr bwMode="auto">
            <a:xfrm flipV="1">
              <a:off x="4416" y="2160"/>
              <a:ext cx="336" cy="432"/>
            </a:xfrm>
            <a:prstGeom prst="line">
              <a:avLst/>
            </a:prstGeom>
            <a:noFill/>
            <a:ln w="57150" cap="sq">
              <a:solidFill>
                <a:srgbClr val="FF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</p:grpSp>
      <p:grpSp>
        <p:nvGrpSpPr>
          <p:cNvPr id="253970" name="Group 18"/>
          <p:cNvGrpSpPr/>
          <p:nvPr/>
        </p:nvGrpSpPr>
        <p:grpSpPr bwMode="auto">
          <a:xfrm>
            <a:off x="7380288" y="2565400"/>
            <a:ext cx="228600" cy="381000"/>
            <a:chOff x="3744" y="2256"/>
            <a:chExt cx="288" cy="288"/>
          </a:xfrm>
        </p:grpSpPr>
        <p:sp>
          <p:nvSpPr>
            <p:cNvPr id="253971" name="Line 19"/>
            <p:cNvSpPr>
              <a:spLocks noChangeShapeType="1"/>
            </p:cNvSpPr>
            <p:nvPr/>
          </p:nvSpPr>
          <p:spPr bwMode="auto">
            <a:xfrm flipH="1">
              <a:off x="3744" y="2256"/>
              <a:ext cx="256" cy="288"/>
            </a:xfrm>
            <a:prstGeom prst="line">
              <a:avLst/>
            </a:prstGeom>
            <a:noFill/>
            <a:ln w="57150" cap="sq">
              <a:solidFill>
                <a:srgbClr val="FF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253972" name="Line 20"/>
            <p:cNvSpPr>
              <a:spLocks noChangeShapeType="1"/>
            </p:cNvSpPr>
            <p:nvPr/>
          </p:nvSpPr>
          <p:spPr bwMode="auto">
            <a:xfrm flipH="1" flipV="1">
              <a:off x="3744" y="2304"/>
              <a:ext cx="288" cy="240"/>
            </a:xfrm>
            <a:prstGeom prst="line">
              <a:avLst/>
            </a:prstGeom>
            <a:noFill/>
            <a:ln w="57150" cap="sq">
              <a:solidFill>
                <a:srgbClr val="FF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</p:grpSp>
      <p:grpSp>
        <p:nvGrpSpPr>
          <p:cNvPr id="253973" name="Group 21"/>
          <p:cNvGrpSpPr/>
          <p:nvPr/>
        </p:nvGrpSpPr>
        <p:grpSpPr bwMode="auto">
          <a:xfrm>
            <a:off x="8388350" y="3284538"/>
            <a:ext cx="330200" cy="215900"/>
            <a:chOff x="4256" y="2160"/>
            <a:chExt cx="496" cy="432"/>
          </a:xfrm>
        </p:grpSpPr>
        <p:sp>
          <p:nvSpPr>
            <p:cNvPr id="253974" name="Line 22"/>
            <p:cNvSpPr>
              <a:spLocks noChangeShapeType="1"/>
            </p:cNvSpPr>
            <p:nvPr/>
          </p:nvSpPr>
          <p:spPr bwMode="auto">
            <a:xfrm>
              <a:off x="4256" y="2400"/>
              <a:ext cx="160" cy="192"/>
            </a:xfrm>
            <a:prstGeom prst="line">
              <a:avLst/>
            </a:prstGeom>
            <a:noFill/>
            <a:ln w="57150" cap="sq">
              <a:solidFill>
                <a:srgbClr val="FF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253975" name="Line 23"/>
            <p:cNvSpPr>
              <a:spLocks noChangeShapeType="1"/>
            </p:cNvSpPr>
            <p:nvPr/>
          </p:nvSpPr>
          <p:spPr bwMode="auto">
            <a:xfrm flipV="1">
              <a:off x="4416" y="2160"/>
              <a:ext cx="336" cy="432"/>
            </a:xfrm>
            <a:prstGeom prst="line">
              <a:avLst/>
            </a:prstGeom>
            <a:noFill/>
            <a:ln w="57150" cap="sq">
              <a:solidFill>
                <a:srgbClr val="FF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</p:grp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5396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539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539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25395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2539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2539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2539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2539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2539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2539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1" dur="80"/>
                                        <p:tgtEl>
                                          <p:spTgt spid="25395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2" dur="80"/>
                                        <p:tgtEl>
                                          <p:spTgt spid="2539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80"/>
                                        <p:tgtEl>
                                          <p:spTgt spid="2539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8" dur="80"/>
                                        <p:tgtEl>
                                          <p:spTgt spid="25396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9" dur="80"/>
                                        <p:tgtEl>
                                          <p:spTgt spid="2539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80"/>
                                        <p:tgtEl>
                                          <p:spTgt spid="2539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5" dur="80"/>
                                        <p:tgtEl>
                                          <p:spTgt spid="25396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6" dur="80"/>
                                        <p:tgtEl>
                                          <p:spTgt spid="2539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80"/>
                                        <p:tgtEl>
                                          <p:spTgt spid="2539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3958" grpId="0"/>
      <p:bldP spid="253959" grpId="0"/>
      <p:bldP spid="253961" grpId="0"/>
      <p:bldP spid="253962" grpId="0"/>
      <p:bldP spid="25396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三、分层提高</a:t>
            </a:r>
          </a:p>
        </p:txBody>
      </p:sp>
      <p:sp>
        <p:nvSpPr>
          <p:cNvPr id="262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>
                <a:solidFill>
                  <a:srgbClr val="0000FF"/>
                </a:solidFill>
              </a:rPr>
              <a:t>要求：</a:t>
            </a:r>
            <a:r>
              <a:rPr lang="en-US" altLang="zh-CN" dirty="0">
                <a:solidFill>
                  <a:schemeClr val="tx2"/>
                </a:solidFill>
              </a:rPr>
              <a:t>1.</a:t>
            </a:r>
            <a:r>
              <a:rPr lang="zh-CN" altLang="en-US" dirty="0">
                <a:solidFill>
                  <a:schemeClr val="tx2"/>
                </a:solidFill>
              </a:rPr>
              <a:t>师友进行口头或书面练习，尽量完成拓展题；</a:t>
            </a:r>
          </a:p>
          <a:p>
            <a:r>
              <a:rPr lang="en-US" altLang="zh-CN" dirty="0">
                <a:solidFill>
                  <a:schemeClr val="tx2"/>
                </a:solidFill>
              </a:rPr>
              <a:t>2.</a:t>
            </a:r>
            <a:r>
              <a:rPr lang="zh-CN" altLang="en-US" dirty="0">
                <a:solidFill>
                  <a:schemeClr val="tx2"/>
                </a:solidFill>
              </a:rPr>
              <a:t>集体交流，订正答案，基础题学友讲给学师听。学师点拨指导。有难度的习题小组讨论，分层练习。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7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524000"/>
            <a:ext cx="6477000" cy="4602163"/>
          </a:xfrm>
        </p:spPr>
        <p:txBody>
          <a:bodyPr/>
          <a:lstStyle/>
          <a:p>
            <a:r>
              <a:rPr lang="en-US" altLang="zh-CN" sz="2400" b="1" dirty="0"/>
              <a:t>1</a:t>
            </a:r>
            <a:r>
              <a:rPr lang="zh-CN" altLang="en-US" sz="2400" b="1" dirty="0"/>
              <a:t>、  判断对错，并说明理由</a:t>
            </a:r>
          </a:p>
          <a:p>
            <a:r>
              <a:rPr lang="zh-CN" altLang="en-US" sz="2400" b="1" dirty="0"/>
              <a:t>（</a:t>
            </a:r>
            <a:r>
              <a:rPr lang="en-US" altLang="zh-CN" sz="2400" b="1" dirty="0"/>
              <a:t>1</a:t>
            </a:r>
            <a:r>
              <a:rPr lang="zh-CN" altLang="en-US" sz="2400" b="1" dirty="0"/>
              <a:t>）∵</a:t>
            </a:r>
            <a:r>
              <a:rPr lang="en-US" altLang="zh-CN" sz="2400" b="1" dirty="0"/>
              <a:t>a &lt; b ∴ a-b &lt; b-b  </a:t>
            </a:r>
          </a:p>
          <a:p>
            <a:r>
              <a:rPr lang="en-US" altLang="zh-CN" sz="2400" b="1" dirty="0"/>
              <a:t>           </a:t>
            </a:r>
          </a:p>
          <a:p>
            <a:r>
              <a:rPr lang="zh-CN" altLang="en-US" sz="2400" b="1" dirty="0"/>
              <a:t>（</a:t>
            </a:r>
            <a:r>
              <a:rPr lang="en-US" altLang="zh-CN" sz="2400" b="1" dirty="0"/>
              <a:t>2</a:t>
            </a:r>
            <a:r>
              <a:rPr lang="zh-CN" altLang="en-US" sz="2400" b="1" dirty="0"/>
              <a:t>）∵</a:t>
            </a:r>
            <a:r>
              <a:rPr lang="en-US" altLang="zh-CN" sz="2400" b="1" dirty="0"/>
              <a:t>a &lt; b ∴ </a:t>
            </a:r>
          </a:p>
          <a:p>
            <a:endParaRPr lang="en-US" altLang="zh-CN" sz="2400" b="1" dirty="0"/>
          </a:p>
          <a:p>
            <a:r>
              <a:rPr lang="zh-CN" altLang="en-US" sz="2400" b="1" dirty="0"/>
              <a:t>（</a:t>
            </a:r>
            <a:r>
              <a:rPr lang="en-US" altLang="zh-CN" sz="2400" b="1" dirty="0"/>
              <a:t>3</a:t>
            </a:r>
            <a:r>
              <a:rPr lang="zh-CN" altLang="en-US" sz="2400" b="1" dirty="0"/>
              <a:t>）∵</a:t>
            </a:r>
            <a:r>
              <a:rPr lang="en-US" altLang="zh-CN" sz="2400" b="1" dirty="0"/>
              <a:t>a &lt; b ∴ - 2a &lt; -2b     </a:t>
            </a:r>
          </a:p>
          <a:p>
            <a:r>
              <a:rPr lang="en-US" altLang="zh-CN" sz="2400" b="1" dirty="0"/>
              <a:t>       </a:t>
            </a:r>
          </a:p>
          <a:p>
            <a:r>
              <a:rPr lang="zh-CN" altLang="en-US" sz="2400" b="1" dirty="0"/>
              <a:t>（</a:t>
            </a:r>
            <a:r>
              <a:rPr lang="en-US" altLang="zh-CN" sz="2400" b="1" dirty="0"/>
              <a:t>4</a:t>
            </a:r>
            <a:r>
              <a:rPr lang="zh-CN" altLang="en-US" sz="2400" b="1" dirty="0"/>
              <a:t>）∵</a:t>
            </a:r>
            <a:r>
              <a:rPr lang="en-US" altLang="zh-CN" sz="2400" b="1" dirty="0"/>
              <a:t>-2a &gt; 0 ∴ a &gt; 0</a:t>
            </a:r>
          </a:p>
          <a:p>
            <a:endParaRPr lang="en-US" altLang="zh-CN" sz="2400" b="1" dirty="0"/>
          </a:p>
          <a:p>
            <a:r>
              <a:rPr lang="zh-CN" altLang="en-US" sz="2400" b="1" dirty="0"/>
              <a:t>（</a:t>
            </a:r>
            <a:r>
              <a:rPr lang="en-US" altLang="zh-CN" sz="2400" b="1" dirty="0"/>
              <a:t>5</a:t>
            </a:r>
            <a:r>
              <a:rPr lang="zh-CN" altLang="en-US" sz="2400" b="1" dirty="0"/>
              <a:t>）∵</a:t>
            </a:r>
            <a:r>
              <a:rPr lang="en-US" altLang="zh-CN" sz="2400" b="1" dirty="0"/>
              <a:t>-a &lt; 0 ∴ 3a &lt; 0</a:t>
            </a:r>
          </a:p>
        </p:txBody>
      </p:sp>
      <p:sp>
        <p:nvSpPr>
          <p:cNvPr id="244741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graphicFrame>
        <p:nvGraphicFramePr>
          <p:cNvPr id="244740" name="Object 4"/>
          <p:cNvGraphicFramePr>
            <a:graphicFrameLocks noChangeAspect="1"/>
          </p:cNvGraphicFramePr>
          <p:nvPr/>
        </p:nvGraphicFramePr>
        <p:xfrm>
          <a:off x="3276600" y="2667000"/>
          <a:ext cx="914400" cy="871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2" name="Equation" r:id="rId3" imgW="405765" imgH="393065" progId="Equation.DSMT4">
                  <p:embed/>
                </p:oleObj>
              </mc:Choice>
              <mc:Fallback>
                <p:oleObj name="Equation" r:id="rId3" imgW="405765" imgH="393065" progId="Equation.DSMT4">
                  <p:embed/>
                  <p:pic>
                    <p:nvPicPr>
                      <p:cNvPr id="0" name="图片 307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2667000"/>
                        <a:ext cx="914400" cy="8715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4742" name="Rectangle 6"/>
          <p:cNvSpPr>
            <a:spLocks noChangeArrowheads="1"/>
          </p:cNvSpPr>
          <p:nvPr/>
        </p:nvSpPr>
        <p:spPr bwMode="auto">
          <a:xfrm>
            <a:off x="0" y="3905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244743" name="Text Box 7"/>
          <p:cNvSpPr txBox="1">
            <a:spLocks noChangeArrowheads="1"/>
          </p:cNvSpPr>
          <p:nvPr/>
        </p:nvSpPr>
        <p:spPr bwMode="auto">
          <a:xfrm>
            <a:off x="5927725" y="-465138"/>
            <a:ext cx="5270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endParaRPr lang="zh-CN" altLang="zh-CN" sz="3200">
              <a:solidFill>
                <a:srgbClr val="000000"/>
              </a:solidFill>
            </a:endParaRPr>
          </a:p>
        </p:txBody>
      </p:sp>
      <p:graphicFrame>
        <p:nvGraphicFramePr>
          <p:cNvPr id="244744" name="Object 8"/>
          <p:cNvGraphicFramePr>
            <a:graphicFrameLocks noGrp="1" noChangeAspect="1"/>
          </p:cNvGraphicFramePr>
          <p:nvPr>
            <p:ph sz="half" idx="2"/>
          </p:nvPr>
        </p:nvGraphicFramePr>
        <p:xfrm>
          <a:off x="5802313" y="2516188"/>
          <a:ext cx="1730375" cy="2692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3" name="Equation" r:id="rId5" imgW="114300" imgH="177800" progId="Equation.DSMT4">
                  <p:embed/>
                </p:oleObj>
              </mc:Choice>
              <mc:Fallback>
                <p:oleObj name="Equation" r:id="rId5" imgW="114300" imgH="177800" progId="Equation.DSMT4">
                  <p:embed/>
                  <p:pic>
                    <p:nvPicPr>
                      <p:cNvPr id="0" name="图片 307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02313" y="2516188"/>
                        <a:ext cx="1730375" cy="2692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4747" name="Text Box 11"/>
          <p:cNvSpPr txBox="1">
            <a:spLocks noChangeArrowheads="1"/>
          </p:cNvSpPr>
          <p:nvPr/>
        </p:nvSpPr>
        <p:spPr bwMode="auto">
          <a:xfrm>
            <a:off x="6461125" y="1668463"/>
            <a:ext cx="5270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endParaRPr lang="zh-CN" altLang="zh-CN" sz="3200">
              <a:solidFill>
                <a:srgbClr val="000000"/>
              </a:solidFill>
            </a:endParaRPr>
          </a:p>
        </p:txBody>
      </p:sp>
      <p:grpSp>
        <p:nvGrpSpPr>
          <p:cNvPr id="244748" name="Group 12"/>
          <p:cNvGrpSpPr/>
          <p:nvPr/>
        </p:nvGrpSpPr>
        <p:grpSpPr bwMode="auto">
          <a:xfrm>
            <a:off x="5105400" y="2057400"/>
            <a:ext cx="330200" cy="228600"/>
            <a:chOff x="4256" y="2160"/>
            <a:chExt cx="496" cy="432"/>
          </a:xfrm>
        </p:grpSpPr>
        <p:sp>
          <p:nvSpPr>
            <p:cNvPr id="244749" name="Line 13"/>
            <p:cNvSpPr>
              <a:spLocks noChangeShapeType="1"/>
            </p:cNvSpPr>
            <p:nvPr/>
          </p:nvSpPr>
          <p:spPr bwMode="auto">
            <a:xfrm>
              <a:off x="4256" y="2400"/>
              <a:ext cx="160" cy="192"/>
            </a:xfrm>
            <a:prstGeom prst="line">
              <a:avLst/>
            </a:prstGeom>
            <a:noFill/>
            <a:ln w="57150" cap="sq">
              <a:solidFill>
                <a:srgbClr val="FF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244750" name="Line 14"/>
            <p:cNvSpPr>
              <a:spLocks noChangeShapeType="1"/>
            </p:cNvSpPr>
            <p:nvPr/>
          </p:nvSpPr>
          <p:spPr bwMode="auto">
            <a:xfrm flipV="1">
              <a:off x="4416" y="2160"/>
              <a:ext cx="336" cy="432"/>
            </a:xfrm>
            <a:prstGeom prst="line">
              <a:avLst/>
            </a:prstGeom>
            <a:noFill/>
            <a:ln w="57150" cap="sq">
              <a:solidFill>
                <a:srgbClr val="FF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</p:grpSp>
      <p:grpSp>
        <p:nvGrpSpPr>
          <p:cNvPr id="244751" name="Group 15"/>
          <p:cNvGrpSpPr/>
          <p:nvPr/>
        </p:nvGrpSpPr>
        <p:grpSpPr bwMode="auto">
          <a:xfrm>
            <a:off x="4953000" y="3124200"/>
            <a:ext cx="330200" cy="228600"/>
            <a:chOff x="4256" y="2160"/>
            <a:chExt cx="496" cy="432"/>
          </a:xfrm>
        </p:grpSpPr>
        <p:sp>
          <p:nvSpPr>
            <p:cNvPr id="244752" name="Line 16"/>
            <p:cNvSpPr>
              <a:spLocks noChangeShapeType="1"/>
            </p:cNvSpPr>
            <p:nvPr/>
          </p:nvSpPr>
          <p:spPr bwMode="auto">
            <a:xfrm>
              <a:off x="4256" y="2400"/>
              <a:ext cx="160" cy="192"/>
            </a:xfrm>
            <a:prstGeom prst="line">
              <a:avLst/>
            </a:prstGeom>
            <a:noFill/>
            <a:ln w="57150" cap="sq">
              <a:solidFill>
                <a:srgbClr val="FF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244753" name="Line 17"/>
            <p:cNvSpPr>
              <a:spLocks noChangeShapeType="1"/>
            </p:cNvSpPr>
            <p:nvPr/>
          </p:nvSpPr>
          <p:spPr bwMode="auto">
            <a:xfrm flipV="1">
              <a:off x="4416" y="2160"/>
              <a:ext cx="336" cy="432"/>
            </a:xfrm>
            <a:prstGeom prst="line">
              <a:avLst/>
            </a:prstGeom>
            <a:noFill/>
            <a:ln w="57150" cap="sq">
              <a:solidFill>
                <a:srgbClr val="FF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</p:grpSp>
      <p:sp>
        <p:nvSpPr>
          <p:cNvPr id="244754" name="Text Box 18"/>
          <p:cNvSpPr txBox="1">
            <a:spLocks noChangeArrowheads="1"/>
          </p:cNvSpPr>
          <p:nvPr/>
        </p:nvSpPr>
        <p:spPr bwMode="auto">
          <a:xfrm>
            <a:off x="7299325" y="3878263"/>
            <a:ext cx="5270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endParaRPr lang="zh-CN" altLang="zh-CN" sz="3200">
              <a:solidFill>
                <a:srgbClr val="000000"/>
              </a:solidFill>
            </a:endParaRPr>
          </a:p>
        </p:txBody>
      </p:sp>
      <p:grpSp>
        <p:nvGrpSpPr>
          <p:cNvPr id="244755" name="Group 19"/>
          <p:cNvGrpSpPr/>
          <p:nvPr/>
        </p:nvGrpSpPr>
        <p:grpSpPr bwMode="auto">
          <a:xfrm>
            <a:off x="5257800" y="3886200"/>
            <a:ext cx="228600" cy="381000"/>
            <a:chOff x="3744" y="2256"/>
            <a:chExt cx="288" cy="288"/>
          </a:xfrm>
        </p:grpSpPr>
        <p:sp>
          <p:nvSpPr>
            <p:cNvPr id="244756" name="Line 20"/>
            <p:cNvSpPr>
              <a:spLocks noChangeShapeType="1"/>
            </p:cNvSpPr>
            <p:nvPr/>
          </p:nvSpPr>
          <p:spPr bwMode="auto">
            <a:xfrm flipH="1">
              <a:off x="3744" y="2256"/>
              <a:ext cx="256" cy="288"/>
            </a:xfrm>
            <a:prstGeom prst="line">
              <a:avLst/>
            </a:prstGeom>
            <a:noFill/>
            <a:ln w="57150" cap="sq">
              <a:solidFill>
                <a:srgbClr val="FF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244757" name="Line 21"/>
            <p:cNvSpPr>
              <a:spLocks noChangeShapeType="1"/>
            </p:cNvSpPr>
            <p:nvPr/>
          </p:nvSpPr>
          <p:spPr bwMode="auto">
            <a:xfrm flipH="1" flipV="1">
              <a:off x="3744" y="2304"/>
              <a:ext cx="288" cy="240"/>
            </a:xfrm>
            <a:prstGeom prst="line">
              <a:avLst/>
            </a:prstGeom>
            <a:noFill/>
            <a:ln w="57150" cap="sq">
              <a:solidFill>
                <a:srgbClr val="FF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</p:grpSp>
      <p:grpSp>
        <p:nvGrpSpPr>
          <p:cNvPr id="244758" name="Group 22"/>
          <p:cNvGrpSpPr/>
          <p:nvPr/>
        </p:nvGrpSpPr>
        <p:grpSpPr bwMode="auto">
          <a:xfrm>
            <a:off x="5181600" y="4648200"/>
            <a:ext cx="228600" cy="381000"/>
            <a:chOff x="3744" y="2256"/>
            <a:chExt cx="288" cy="288"/>
          </a:xfrm>
        </p:grpSpPr>
        <p:sp>
          <p:nvSpPr>
            <p:cNvPr id="244759" name="Line 23"/>
            <p:cNvSpPr>
              <a:spLocks noChangeShapeType="1"/>
            </p:cNvSpPr>
            <p:nvPr/>
          </p:nvSpPr>
          <p:spPr bwMode="auto">
            <a:xfrm flipH="1">
              <a:off x="3744" y="2256"/>
              <a:ext cx="256" cy="288"/>
            </a:xfrm>
            <a:prstGeom prst="line">
              <a:avLst/>
            </a:prstGeom>
            <a:noFill/>
            <a:ln w="57150" cap="sq">
              <a:solidFill>
                <a:srgbClr val="FF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244760" name="Line 24"/>
            <p:cNvSpPr>
              <a:spLocks noChangeShapeType="1"/>
            </p:cNvSpPr>
            <p:nvPr/>
          </p:nvSpPr>
          <p:spPr bwMode="auto">
            <a:xfrm flipH="1" flipV="1">
              <a:off x="3744" y="2304"/>
              <a:ext cx="288" cy="240"/>
            </a:xfrm>
            <a:prstGeom prst="line">
              <a:avLst/>
            </a:prstGeom>
            <a:noFill/>
            <a:ln w="57150" cap="sq">
              <a:solidFill>
                <a:srgbClr val="FF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</p:grpSp>
      <p:grpSp>
        <p:nvGrpSpPr>
          <p:cNvPr id="244761" name="Group 25"/>
          <p:cNvGrpSpPr/>
          <p:nvPr/>
        </p:nvGrpSpPr>
        <p:grpSpPr bwMode="auto">
          <a:xfrm>
            <a:off x="5257800" y="5486400"/>
            <a:ext cx="228600" cy="381000"/>
            <a:chOff x="3744" y="2256"/>
            <a:chExt cx="288" cy="288"/>
          </a:xfrm>
        </p:grpSpPr>
        <p:sp>
          <p:nvSpPr>
            <p:cNvPr id="244762" name="Line 26"/>
            <p:cNvSpPr>
              <a:spLocks noChangeShapeType="1"/>
            </p:cNvSpPr>
            <p:nvPr/>
          </p:nvSpPr>
          <p:spPr bwMode="auto">
            <a:xfrm flipH="1">
              <a:off x="3744" y="2256"/>
              <a:ext cx="256" cy="288"/>
            </a:xfrm>
            <a:prstGeom prst="line">
              <a:avLst/>
            </a:prstGeom>
            <a:noFill/>
            <a:ln w="57150" cap="sq">
              <a:solidFill>
                <a:srgbClr val="FF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244763" name="Line 27"/>
            <p:cNvSpPr>
              <a:spLocks noChangeShapeType="1"/>
            </p:cNvSpPr>
            <p:nvPr/>
          </p:nvSpPr>
          <p:spPr bwMode="auto">
            <a:xfrm flipH="1" flipV="1">
              <a:off x="3744" y="2304"/>
              <a:ext cx="288" cy="240"/>
            </a:xfrm>
            <a:prstGeom prst="line">
              <a:avLst/>
            </a:prstGeom>
            <a:noFill/>
            <a:ln w="57150" cap="sq">
              <a:solidFill>
                <a:srgbClr val="FF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44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447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447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447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447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401637"/>
            <a:ext cx="8153400" cy="6126163"/>
          </a:xfrm>
        </p:spPr>
        <p:txBody>
          <a:bodyPr/>
          <a:lstStyle/>
          <a:p>
            <a:r>
              <a:rPr lang="en-US" altLang="zh-CN" sz="2800" dirty="0"/>
              <a:t>2.</a:t>
            </a:r>
            <a:r>
              <a:rPr lang="zh-CN" altLang="en-US" sz="2800" dirty="0"/>
              <a:t>若</a:t>
            </a:r>
            <a:r>
              <a:rPr lang="en-US" altLang="zh-CN" sz="2800" dirty="0"/>
              <a:t>a</a:t>
            </a:r>
            <a:r>
              <a:rPr lang="zh-CN" altLang="en-US" sz="2800" dirty="0"/>
              <a:t>＜</a:t>
            </a:r>
            <a:r>
              <a:rPr lang="en-US" altLang="zh-CN" sz="2800" dirty="0"/>
              <a:t>c</a:t>
            </a:r>
            <a:r>
              <a:rPr lang="zh-CN" altLang="en-US" sz="2800" dirty="0"/>
              <a:t>＜</a:t>
            </a:r>
            <a:r>
              <a:rPr lang="en-US" altLang="zh-CN" sz="2800" dirty="0"/>
              <a:t>0</a:t>
            </a:r>
            <a:r>
              <a:rPr lang="zh-CN" altLang="en-US" sz="2800" dirty="0"/>
              <a:t>＜</a:t>
            </a:r>
            <a:r>
              <a:rPr lang="en-US" altLang="zh-CN" sz="2800" dirty="0"/>
              <a:t>b</a:t>
            </a:r>
            <a:r>
              <a:rPr lang="zh-CN" altLang="en-US" sz="2800" dirty="0"/>
              <a:t>，则</a:t>
            </a:r>
            <a:r>
              <a:rPr lang="en-US" altLang="zh-CN" sz="2800" dirty="0" err="1"/>
              <a:t>abc</a:t>
            </a:r>
            <a:r>
              <a:rPr lang="zh-CN" altLang="en-US" sz="2800" dirty="0"/>
              <a:t>与</a:t>
            </a:r>
            <a:r>
              <a:rPr lang="en-US" altLang="zh-CN" sz="2800" dirty="0"/>
              <a:t>0</a:t>
            </a:r>
            <a:r>
              <a:rPr lang="zh-CN" altLang="en-US" sz="2800" dirty="0"/>
              <a:t>的大小关系是（   ）</a:t>
            </a:r>
          </a:p>
          <a:p>
            <a:r>
              <a:rPr lang="zh-CN" altLang="en-US" sz="2800" dirty="0"/>
              <a:t>         </a:t>
            </a:r>
            <a:r>
              <a:rPr lang="en-US" altLang="zh-CN" sz="2800" dirty="0" err="1"/>
              <a:t>A.abc</a:t>
            </a:r>
            <a:r>
              <a:rPr lang="zh-CN" altLang="en-US" sz="2800" dirty="0"/>
              <a:t>＜</a:t>
            </a:r>
            <a:r>
              <a:rPr lang="en-US" altLang="zh-CN" sz="2800" dirty="0"/>
              <a:t>0                 </a:t>
            </a:r>
            <a:r>
              <a:rPr lang="en-US" altLang="zh-CN" sz="2800" dirty="0" err="1"/>
              <a:t>B.abc</a:t>
            </a:r>
            <a:r>
              <a:rPr lang="en-US" altLang="zh-CN" sz="2800" dirty="0"/>
              <a:t>=0   </a:t>
            </a:r>
          </a:p>
          <a:p>
            <a:r>
              <a:rPr lang="en-US" altLang="zh-CN" sz="2800" dirty="0"/>
              <a:t>         </a:t>
            </a:r>
            <a:r>
              <a:rPr lang="en-US" altLang="zh-CN" sz="2800" dirty="0" err="1"/>
              <a:t>C.abc</a:t>
            </a:r>
            <a:r>
              <a:rPr lang="zh-CN" altLang="en-US" sz="2800" dirty="0"/>
              <a:t>＞</a:t>
            </a:r>
            <a:r>
              <a:rPr lang="en-US" altLang="zh-CN" sz="2800" dirty="0"/>
              <a:t>0                 D.</a:t>
            </a:r>
            <a:r>
              <a:rPr lang="zh-CN" altLang="en-US" sz="2800" dirty="0"/>
              <a:t>无法确定。</a:t>
            </a:r>
          </a:p>
          <a:p>
            <a:endParaRPr lang="en-US" altLang="zh-CN" sz="2800" dirty="0"/>
          </a:p>
        </p:txBody>
      </p:sp>
      <p:sp>
        <p:nvSpPr>
          <p:cNvPr id="245767" name="Text Box 7"/>
          <p:cNvSpPr txBox="1">
            <a:spLocks noChangeArrowheads="1"/>
          </p:cNvSpPr>
          <p:nvPr/>
        </p:nvSpPr>
        <p:spPr bwMode="auto">
          <a:xfrm>
            <a:off x="7620000" y="401637"/>
            <a:ext cx="47783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en-US" altLang="zh-CN" sz="3200">
                <a:solidFill>
                  <a:srgbClr val="0000FF"/>
                </a:solidFill>
              </a:rPr>
              <a:t>C</a:t>
            </a:r>
          </a:p>
        </p:txBody>
      </p:sp>
      <p:sp>
        <p:nvSpPr>
          <p:cNvPr id="245770" name="Rectangle 10"/>
          <p:cNvSpPr>
            <a:spLocks noChangeArrowheads="1"/>
          </p:cNvSpPr>
          <p:nvPr/>
        </p:nvSpPr>
        <p:spPr bwMode="auto">
          <a:xfrm>
            <a:off x="609600" y="2154237"/>
            <a:ext cx="8001000" cy="16681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lang="en-US" altLang="zh-CN" sz="3200" dirty="0">
                <a:solidFill>
                  <a:srgbClr val="000000"/>
                </a:solidFill>
              </a:rPr>
              <a:t>3.</a:t>
            </a:r>
            <a:r>
              <a:rPr lang="zh-CN" altLang="en-US" sz="3200" dirty="0">
                <a:solidFill>
                  <a:srgbClr val="000000"/>
                </a:solidFill>
              </a:rPr>
              <a:t>若</a:t>
            </a:r>
            <a:r>
              <a:rPr lang="en-US" altLang="zh-CN" sz="3200" dirty="0">
                <a:solidFill>
                  <a:srgbClr val="000000"/>
                </a:solidFill>
              </a:rPr>
              <a:t>x&gt;y,</a:t>
            </a:r>
            <a:r>
              <a:rPr lang="zh-CN" altLang="en-US" sz="3200" dirty="0">
                <a:solidFill>
                  <a:srgbClr val="000000"/>
                </a:solidFill>
              </a:rPr>
              <a:t>且</a:t>
            </a:r>
            <a:r>
              <a:rPr lang="en-US" altLang="zh-CN" sz="3200" dirty="0">
                <a:solidFill>
                  <a:srgbClr val="000000"/>
                </a:solidFill>
              </a:rPr>
              <a:t>a</a:t>
            </a:r>
            <a:r>
              <a:rPr lang="zh-CN" altLang="en-US" sz="3200" dirty="0">
                <a:solidFill>
                  <a:srgbClr val="000000"/>
                </a:solidFill>
              </a:rPr>
              <a:t>为有理数，则</a:t>
            </a:r>
            <a:r>
              <a:rPr lang="en-US" altLang="zh-CN" sz="3200" dirty="0">
                <a:solidFill>
                  <a:srgbClr val="000000"/>
                </a:solidFill>
              </a:rPr>
              <a:t>xa²_____ya²;</a:t>
            </a: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lang="en-US" altLang="zh-CN" sz="3200" dirty="0">
                <a:solidFill>
                  <a:srgbClr val="000000"/>
                </a:solidFill>
              </a:rPr>
              <a:t>4.</a:t>
            </a:r>
            <a:r>
              <a:rPr lang="zh-CN" altLang="en-US" sz="3200" dirty="0">
                <a:solidFill>
                  <a:srgbClr val="000000"/>
                </a:solidFill>
              </a:rPr>
              <a:t>由不等式（</a:t>
            </a:r>
            <a:r>
              <a:rPr lang="en-US" altLang="zh-CN" sz="3200" dirty="0">
                <a:solidFill>
                  <a:srgbClr val="000000"/>
                </a:solidFill>
              </a:rPr>
              <a:t>m-1)x&gt;m-1,</a:t>
            </a:r>
            <a:r>
              <a:rPr lang="zh-CN" altLang="en-US" sz="3200" dirty="0">
                <a:solidFill>
                  <a:srgbClr val="000000"/>
                </a:solidFill>
              </a:rPr>
              <a:t>得</a:t>
            </a:r>
            <a:r>
              <a:rPr lang="en-US" altLang="zh-CN" sz="3200" dirty="0">
                <a:solidFill>
                  <a:srgbClr val="000000"/>
                </a:solidFill>
              </a:rPr>
              <a:t>x&lt;1,</a:t>
            </a:r>
            <a:r>
              <a:rPr lang="zh-CN" altLang="en-US" sz="3200" dirty="0">
                <a:solidFill>
                  <a:srgbClr val="000000"/>
                </a:solidFill>
              </a:rPr>
              <a:t>则</a:t>
            </a:r>
            <a:r>
              <a:rPr lang="en-US" altLang="zh-CN" sz="3200" dirty="0">
                <a:solidFill>
                  <a:srgbClr val="000000"/>
                </a:solidFill>
              </a:rPr>
              <a:t>m</a:t>
            </a:r>
            <a:r>
              <a:rPr lang="zh-CN" altLang="en-US" sz="3200" dirty="0">
                <a:solidFill>
                  <a:srgbClr val="000000"/>
                </a:solidFill>
              </a:rPr>
              <a:t>应满足什么条件。</a:t>
            </a:r>
          </a:p>
        </p:txBody>
      </p:sp>
      <p:sp>
        <p:nvSpPr>
          <p:cNvPr id="245771" name="Text Box 11"/>
          <p:cNvSpPr txBox="1">
            <a:spLocks noChangeArrowheads="1"/>
          </p:cNvSpPr>
          <p:nvPr/>
        </p:nvSpPr>
        <p:spPr bwMode="auto">
          <a:xfrm>
            <a:off x="6521450" y="1812925"/>
            <a:ext cx="94615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en-US" altLang="zh-CN" sz="6000" dirty="0">
                <a:solidFill>
                  <a:srgbClr val="0000FF"/>
                </a:solidFill>
              </a:rPr>
              <a:t>≥</a:t>
            </a:r>
          </a:p>
        </p:txBody>
      </p:sp>
      <p:sp>
        <p:nvSpPr>
          <p:cNvPr id="245772" name="Text Box 12"/>
          <p:cNvSpPr txBox="1">
            <a:spLocks noChangeArrowheads="1"/>
          </p:cNvSpPr>
          <p:nvPr/>
        </p:nvSpPr>
        <p:spPr bwMode="auto">
          <a:xfrm>
            <a:off x="1066800" y="3987800"/>
            <a:ext cx="6194425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lang="zh-CN" altLang="en-US" sz="4400">
                <a:solidFill>
                  <a:srgbClr val="0000FF"/>
                </a:solidFill>
              </a:rPr>
              <a:t>解：根据题意得</a:t>
            </a:r>
            <a:r>
              <a:rPr lang="en-US" altLang="zh-CN" sz="4400">
                <a:solidFill>
                  <a:srgbClr val="0000FF"/>
                </a:solidFill>
              </a:rPr>
              <a:t>,m-1&lt;0</a:t>
            </a:r>
          </a:p>
        </p:txBody>
      </p:sp>
      <p:sp>
        <p:nvSpPr>
          <p:cNvPr id="245773" name="Text Box 13"/>
          <p:cNvSpPr txBox="1">
            <a:spLocks noChangeArrowheads="1"/>
          </p:cNvSpPr>
          <p:nvPr/>
        </p:nvSpPr>
        <p:spPr bwMode="auto">
          <a:xfrm>
            <a:off x="1524000" y="5359400"/>
            <a:ext cx="2773516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r>
              <a:rPr lang="zh-CN" altLang="en-US" sz="4400" dirty="0">
                <a:solidFill>
                  <a:srgbClr val="0000FF"/>
                </a:solidFill>
              </a:rPr>
              <a:t>即：</a:t>
            </a:r>
            <a:r>
              <a:rPr lang="en-US" altLang="zh-CN" sz="4400" dirty="0" smtClean="0">
                <a:solidFill>
                  <a:srgbClr val="0000FF"/>
                </a:solidFill>
              </a:rPr>
              <a:t>m&lt;1</a:t>
            </a:r>
            <a:endParaRPr lang="en-US" altLang="zh-CN" sz="44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457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57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457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457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6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45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45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45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5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457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457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457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4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457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457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457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1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853281"/>
            <a:ext cx="8077200" cy="5897563"/>
          </a:xfrm>
        </p:spPr>
        <p:txBody>
          <a:bodyPr/>
          <a:lstStyle/>
          <a:p>
            <a:r>
              <a:rPr lang="en-US" altLang="zh-CN" sz="2800" dirty="0"/>
              <a:t>5.</a:t>
            </a:r>
            <a:r>
              <a:rPr lang="zh-CN" altLang="en-US" sz="2800" dirty="0"/>
              <a:t>把下列不等式化为“</a:t>
            </a:r>
            <a:r>
              <a:rPr lang="en-US" altLang="zh-CN" sz="2800" dirty="0"/>
              <a:t>x&gt;a”</a:t>
            </a:r>
            <a:r>
              <a:rPr lang="zh-CN" altLang="en-US" sz="2800" dirty="0"/>
              <a:t>或”</a:t>
            </a:r>
            <a:r>
              <a:rPr lang="en-US" altLang="zh-CN" sz="2800" dirty="0"/>
              <a:t>x&lt;a”</a:t>
            </a:r>
            <a:r>
              <a:rPr lang="zh-CN" altLang="en-US" sz="2800" dirty="0"/>
              <a:t>的形式：</a:t>
            </a:r>
          </a:p>
          <a:p>
            <a:endParaRPr lang="en-US" altLang="zh-CN" sz="2800" dirty="0"/>
          </a:p>
        </p:txBody>
      </p:sp>
      <p:graphicFrame>
        <p:nvGraphicFramePr>
          <p:cNvPr id="264196" name="Object 4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4972050" y="1889919"/>
          <a:ext cx="2857500" cy="342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5" name="Equation" r:id="rId3" imgW="889000" imgH="1066800" progId="Equation.DSMT4">
                  <p:embed/>
                </p:oleObj>
              </mc:Choice>
              <mc:Fallback>
                <p:oleObj name="Equation" r:id="rId3" imgW="889000" imgH="1066800" progId="Equation.DSMT4">
                  <p:embed/>
                  <p:pic>
                    <p:nvPicPr>
                      <p:cNvPr id="0" name="图片 409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72050" y="1889919"/>
                        <a:ext cx="2857500" cy="3429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0000"/>
                            </a:solidFill>
                            <a:prstDash val="solid"/>
                            <a:miter lim="800000"/>
                            <a:headEnd type="none" w="med" len="med"/>
                            <a:tailEnd type="none" w="med" len="med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4199" name="Text Box 7"/>
          <p:cNvSpPr txBox="1">
            <a:spLocks noChangeArrowheads="1"/>
          </p:cNvSpPr>
          <p:nvPr/>
        </p:nvSpPr>
        <p:spPr bwMode="auto">
          <a:xfrm>
            <a:off x="304800" y="1600200"/>
            <a:ext cx="13398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lang="zh-CN" altLang="en-US" sz="3200">
                <a:solidFill>
                  <a:srgbClr val="000000"/>
                </a:solidFill>
              </a:rPr>
              <a:t>解：</a:t>
            </a:r>
          </a:p>
        </p:txBody>
      </p:sp>
      <p:sp>
        <p:nvSpPr>
          <p:cNvPr id="264200" name="Text Box 8"/>
          <p:cNvSpPr txBox="1">
            <a:spLocks noChangeArrowheads="1"/>
          </p:cNvSpPr>
          <p:nvPr/>
        </p:nvSpPr>
        <p:spPr bwMode="auto">
          <a:xfrm>
            <a:off x="4708525" y="3802063"/>
            <a:ext cx="5270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endParaRPr lang="zh-CN" altLang="zh-CN" sz="3200">
              <a:solidFill>
                <a:srgbClr val="000000"/>
              </a:solidFill>
            </a:endParaRPr>
          </a:p>
        </p:txBody>
      </p:sp>
      <p:graphicFrame>
        <p:nvGraphicFramePr>
          <p:cNvPr id="264201" name="Object 9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1447800" y="1828800"/>
          <a:ext cx="2057400" cy="715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6" name="Equation" r:id="rId5" imgW="584200" imgH="203200" progId="Equation.DSMT4">
                  <p:embed/>
                </p:oleObj>
              </mc:Choice>
              <mc:Fallback>
                <p:oleObj name="Equation" r:id="rId5" imgW="584200" imgH="203200" progId="Equation.DSMT4">
                  <p:embed/>
                  <p:pic>
                    <p:nvPicPr>
                      <p:cNvPr id="0" name="图片 409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1828800"/>
                        <a:ext cx="2057400" cy="715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0000"/>
                            </a:solidFill>
                            <a:prstDash val="solid"/>
                            <a:miter lim="800000"/>
                            <a:headEnd type="none" w="med" len="med"/>
                            <a:tailEnd type="none" w="med" len="med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4204" name="Text Box 12"/>
          <p:cNvSpPr txBox="1">
            <a:spLocks noChangeArrowheads="1"/>
          </p:cNvSpPr>
          <p:nvPr/>
        </p:nvSpPr>
        <p:spPr bwMode="auto">
          <a:xfrm>
            <a:off x="3260725" y="4335463"/>
            <a:ext cx="5270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endParaRPr lang="zh-CN" altLang="zh-CN" sz="3200">
              <a:solidFill>
                <a:srgbClr val="000000"/>
              </a:solidFill>
            </a:endParaRPr>
          </a:p>
        </p:txBody>
      </p:sp>
      <p:graphicFrame>
        <p:nvGraphicFramePr>
          <p:cNvPr id="264205" name="Object 13"/>
          <p:cNvGraphicFramePr>
            <a:graphicFrameLocks noChangeAspect="1"/>
          </p:cNvGraphicFramePr>
          <p:nvPr/>
        </p:nvGraphicFramePr>
        <p:xfrm>
          <a:off x="1524000" y="2895600"/>
          <a:ext cx="19050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7" name="Equation" r:id="rId7" imgW="508000" imgH="203200" progId="Equation.DSMT4">
                  <p:embed/>
                </p:oleObj>
              </mc:Choice>
              <mc:Fallback>
                <p:oleObj name="Equation" r:id="rId7" imgW="508000" imgH="203200" progId="Equation.DSMT4">
                  <p:embed/>
                  <p:pic>
                    <p:nvPicPr>
                      <p:cNvPr id="0" name="图片 409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2895600"/>
                        <a:ext cx="1905000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4206" name="Text Box 14"/>
          <p:cNvSpPr txBox="1">
            <a:spLocks noChangeArrowheads="1"/>
          </p:cNvSpPr>
          <p:nvPr/>
        </p:nvSpPr>
        <p:spPr bwMode="auto">
          <a:xfrm>
            <a:off x="3794125" y="4716463"/>
            <a:ext cx="5270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endParaRPr lang="zh-CN" altLang="zh-CN" sz="3200">
              <a:solidFill>
                <a:srgbClr val="000000"/>
              </a:solidFill>
            </a:endParaRPr>
          </a:p>
        </p:txBody>
      </p:sp>
      <p:graphicFrame>
        <p:nvGraphicFramePr>
          <p:cNvPr id="264207" name="Object 15"/>
          <p:cNvGraphicFramePr>
            <a:graphicFrameLocks noChangeAspect="1"/>
          </p:cNvGraphicFramePr>
          <p:nvPr/>
        </p:nvGraphicFramePr>
        <p:xfrm>
          <a:off x="1524000" y="3886200"/>
          <a:ext cx="2209800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8" name="Equation" r:id="rId9" imgW="609600" imgH="203200" progId="Equation.DSMT4">
                  <p:embed/>
                </p:oleObj>
              </mc:Choice>
              <mc:Fallback>
                <p:oleObj name="Equation" r:id="rId9" imgW="609600" imgH="203200" progId="Equation.DSMT4">
                  <p:embed/>
                  <p:pic>
                    <p:nvPicPr>
                      <p:cNvPr id="0" name="图片 410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3886200"/>
                        <a:ext cx="2209800" cy="736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4208" name="Text Box 16"/>
          <p:cNvSpPr txBox="1">
            <a:spLocks noChangeArrowheads="1"/>
          </p:cNvSpPr>
          <p:nvPr/>
        </p:nvSpPr>
        <p:spPr bwMode="auto">
          <a:xfrm>
            <a:off x="2955925" y="5173663"/>
            <a:ext cx="5270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endParaRPr lang="zh-CN" altLang="zh-CN" sz="3200">
              <a:solidFill>
                <a:srgbClr val="000000"/>
              </a:solidFill>
            </a:endParaRPr>
          </a:p>
        </p:txBody>
      </p:sp>
      <p:graphicFrame>
        <p:nvGraphicFramePr>
          <p:cNvPr id="264209" name="Object 17"/>
          <p:cNvGraphicFramePr>
            <a:graphicFrameLocks noChangeAspect="1"/>
          </p:cNvGraphicFramePr>
          <p:nvPr/>
        </p:nvGraphicFramePr>
        <p:xfrm>
          <a:off x="1524000" y="4572000"/>
          <a:ext cx="2057400" cy="1449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9" name="Equation" r:id="rId11" imgW="558800" imgH="393700" progId="Equation.DSMT4">
                  <p:embed/>
                </p:oleObj>
              </mc:Choice>
              <mc:Fallback>
                <p:oleObj name="Equation" r:id="rId11" imgW="558800" imgH="393700" progId="Equation.DSMT4">
                  <p:embed/>
                  <p:pic>
                    <p:nvPicPr>
                      <p:cNvPr id="0" name="图片 410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4572000"/>
                        <a:ext cx="2057400" cy="1449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64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642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42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642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42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642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642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642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642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419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39725" y="1288256"/>
            <a:ext cx="8229600" cy="4525963"/>
          </a:xfrm>
        </p:spPr>
        <p:txBody>
          <a:bodyPr/>
          <a:lstStyle/>
          <a:p>
            <a:r>
              <a:rPr lang="en-US" altLang="zh-CN" dirty="0"/>
              <a:t>6.</a:t>
            </a:r>
            <a:r>
              <a:rPr lang="zh-CN" altLang="en-US" dirty="0"/>
              <a:t>已知</a:t>
            </a:r>
            <a:r>
              <a:rPr lang="en-US" altLang="zh-CN" dirty="0"/>
              <a:t>-m+5&gt;-n+5,</a:t>
            </a:r>
            <a:r>
              <a:rPr lang="zh-CN" altLang="en-US" dirty="0"/>
              <a:t>试比较</a:t>
            </a:r>
            <a:r>
              <a:rPr lang="en-US" altLang="zh-CN" dirty="0"/>
              <a:t>10m+8</a:t>
            </a:r>
            <a:r>
              <a:rPr lang="zh-CN" altLang="en-US" dirty="0"/>
              <a:t>与</a:t>
            </a:r>
            <a:r>
              <a:rPr lang="en-US" altLang="zh-CN" dirty="0"/>
              <a:t>10n+8</a:t>
            </a:r>
            <a:r>
              <a:rPr lang="zh-CN" altLang="en-US" dirty="0"/>
              <a:t>的大小。</a:t>
            </a:r>
          </a:p>
          <a:p>
            <a:endParaRPr lang="en-US" altLang="zh-CN" dirty="0"/>
          </a:p>
        </p:txBody>
      </p:sp>
      <p:sp>
        <p:nvSpPr>
          <p:cNvPr id="259076" name="Text Box 4"/>
          <p:cNvSpPr txBox="1">
            <a:spLocks noChangeArrowheads="1"/>
          </p:cNvSpPr>
          <p:nvPr/>
        </p:nvSpPr>
        <p:spPr bwMode="auto">
          <a:xfrm>
            <a:off x="914400" y="2819400"/>
            <a:ext cx="9969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zh-CN" altLang="en-US" sz="3200">
                <a:solidFill>
                  <a:srgbClr val="0000FF"/>
                </a:solidFill>
              </a:rPr>
              <a:t>解：</a:t>
            </a:r>
          </a:p>
        </p:txBody>
      </p:sp>
      <p:sp>
        <p:nvSpPr>
          <p:cNvPr id="259077" name="Rectangle 5"/>
          <p:cNvSpPr>
            <a:spLocks noChangeArrowheads="1"/>
          </p:cNvSpPr>
          <p:nvPr/>
        </p:nvSpPr>
        <p:spPr bwMode="auto">
          <a:xfrm>
            <a:off x="1752600" y="2971800"/>
            <a:ext cx="27019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342900" indent="-342900" fontAlgn="base">
              <a:spcBef>
                <a:spcPct val="20000"/>
              </a:spcBef>
              <a:spcAft>
                <a:spcPct val="0"/>
              </a:spcAft>
            </a:pPr>
            <a:r>
              <a:rPr lang="en-US" altLang="zh-CN" sz="3200">
                <a:solidFill>
                  <a:srgbClr val="0000FF"/>
                </a:solidFill>
              </a:rPr>
              <a:t>∵ -m+5&gt;-n+5</a:t>
            </a:r>
          </a:p>
        </p:txBody>
      </p:sp>
      <p:sp>
        <p:nvSpPr>
          <p:cNvPr id="259078" name="Rectangle 6"/>
          <p:cNvSpPr>
            <a:spLocks noChangeArrowheads="1"/>
          </p:cNvSpPr>
          <p:nvPr/>
        </p:nvSpPr>
        <p:spPr bwMode="auto">
          <a:xfrm>
            <a:off x="1828800" y="3733800"/>
            <a:ext cx="17748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342900" indent="-342900" fontAlgn="base">
              <a:spcBef>
                <a:spcPct val="20000"/>
              </a:spcBef>
              <a:spcAft>
                <a:spcPct val="0"/>
              </a:spcAft>
            </a:pPr>
            <a:r>
              <a:rPr lang="en-US" altLang="zh-CN" sz="3200">
                <a:solidFill>
                  <a:srgbClr val="0000FF"/>
                </a:solidFill>
              </a:rPr>
              <a:t>∴ -m&gt;-n</a:t>
            </a:r>
          </a:p>
        </p:txBody>
      </p:sp>
      <p:sp>
        <p:nvSpPr>
          <p:cNvPr id="259079" name="Rectangle 7"/>
          <p:cNvSpPr>
            <a:spLocks noChangeArrowheads="1"/>
          </p:cNvSpPr>
          <p:nvPr/>
        </p:nvSpPr>
        <p:spPr bwMode="auto">
          <a:xfrm>
            <a:off x="1752600" y="4572000"/>
            <a:ext cx="15049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342900" indent="-342900" fontAlgn="base">
              <a:spcBef>
                <a:spcPct val="20000"/>
              </a:spcBef>
              <a:spcAft>
                <a:spcPct val="0"/>
              </a:spcAft>
            </a:pPr>
            <a:r>
              <a:rPr lang="en-US" altLang="zh-CN" sz="3200">
                <a:solidFill>
                  <a:srgbClr val="0000FF"/>
                </a:solidFill>
              </a:rPr>
              <a:t>∴ m&lt;n</a:t>
            </a:r>
          </a:p>
        </p:txBody>
      </p:sp>
      <p:sp>
        <p:nvSpPr>
          <p:cNvPr id="259080" name="Rectangle 8"/>
          <p:cNvSpPr>
            <a:spLocks noChangeArrowheads="1"/>
          </p:cNvSpPr>
          <p:nvPr/>
        </p:nvSpPr>
        <p:spPr bwMode="auto">
          <a:xfrm>
            <a:off x="1828800" y="5486400"/>
            <a:ext cx="35020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342900" indent="-342900" fontAlgn="base">
              <a:spcBef>
                <a:spcPct val="20000"/>
              </a:spcBef>
              <a:spcAft>
                <a:spcPct val="0"/>
              </a:spcAft>
            </a:pPr>
            <a:r>
              <a:rPr lang="en-US" altLang="zh-CN" sz="3200">
                <a:solidFill>
                  <a:srgbClr val="0000FF"/>
                </a:solidFill>
              </a:rPr>
              <a:t>∴ 10m+8</a:t>
            </a:r>
            <a:r>
              <a:rPr lang="en-US" altLang="en-US" sz="3200">
                <a:solidFill>
                  <a:srgbClr val="0000FF"/>
                </a:solidFill>
              </a:rPr>
              <a:t>＜</a:t>
            </a:r>
            <a:r>
              <a:rPr lang="en-US" altLang="zh-CN" sz="3200">
                <a:solidFill>
                  <a:srgbClr val="0000FF"/>
                </a:solidFill>
              </a:rPr>
              <a:t>10n+8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590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90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5907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59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590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590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5907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59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590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590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5907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59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590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590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5907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59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590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590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5908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59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9076" grpId="0"/>
      <p:bldP spid="259077" grpId="0"/>
      <p:bldP spid="259078" grpId="0"/>
      <p:bldP spid="259079" grpId="0"/>
      <p:bldP spid="25908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b="1" dirty="0">
                <a:solidFill>
                  <a:srgbClr val="0000FF"/>
                </a:solidFill>
              </a:rPr>
              <a:t>【</a:t>
            </a:r>
            <a:r>
              <a:rPr lang="zh-CN" altLang="en-US" b="1" dirty="0">
                <a:solidFill>
                  <a:srgbClr val="0000FF"/>
                </a:solidFill>
              </a:rPr>
              <a:t>学习目标</a:t>
            </a:r>
            <a:r>
              <a:rPr lang="en-US" altLang="zh-CN" b="1" dirty="0" smtClean="0">
                <a:solidFill>
                  <a:srgbClr val="0000FF"/>
                </a:solidFill>
              </a:rPr>
              <a:t>】</a:t>
            </a:r>
          </a:p>
          <a:p>
            <a:r>
              <a:rPr lang="zh-CN" altLang="en-US" b="1" dirty="0" smtClean="0"/>
              <a:t>知</a:t>
            </a:r>
            <a:r>
              <a:rPr lang="zh-CN" altLang="en-US" b="1" dirty="0"/>
              <a:t>道不等式的基本性质，能用不等式的基本性质将不等式变形</a:t>
            </a:r>
            <a:r>
              <a:rPr lang="zh-CN" altLang="en-US" b="1" dirty="0" smtClean="0"/>
              <a:t>。</a:t>
            </a:r>
            <a:endParaRPr lang="en-US" altLang="zh-CN" b="1" dirty="0" smtClean="0"/>
          </a:p>
          <a:p>
            <a:r>
              <a:rPr lang="en-US" altLang="zh-CN" b="1" dirty="0" smtClean="0">
                <a:solidFill>
                  <a:srgbClr val="0000FF"/>
                </a:solidFill>
              </a:rPr>
              <a:t>【</a:t>
            </a:r>
            <a:r>
              <a:rPr lang="zh-CN" altLang="en-US" b="1" dirty="0">
                <a:solidFill>
                  <a:srgbClr val="0000FF"/>
                </a:solidFill>
              </a:rPr>
              <a:t>学习重点</a:t>
            </a:r>
            <a:r>
              <a:rPr lang="en-US" altLang="zh-CN" b="1" dirty="0">
                <a:solidFill>
                  <a:srgbClr val="0000FF"/>
                </a:solidFill>
              </a:rPr>
              <a:t>】</a:t>
            </a:r>
            <a:r>
              <a:rPr lang="zh-CN" altLang="en-US" b="1" dirty="0"/>
              <a:t>不等式的基本性质的导出过</a:t>
            </a:r>
            <a:r>
              <a:rPr lang="zh-CN" altLang="en-US" b="1" dirty="0" smtClean="0"/>
              <a:t>程。</a:t>
            </a:r>
            <a:endParaRPr lang="en-US" altLang="zh-CN" dirty="0" smtClean="0"/>
          </a:p>
          <a:p>
            <a:r>
              <a:rPr lang="en-US" altLang="zh-CN" b="1" dirty="0" smtClean="0">
                <a:solidFill>
                  <a:srgbClr val="0000FF"/>
                </a:solidFill>
              </a:rPr>
              <a:t>【</a:t>
            </a:r>
            <a:r>
              <a:rPr lang="zh-CN" altLang="en-US" b="1" dirty="0">
                <a:solidFill>
                  <a:srgbClr val="0000FF"/>
                </a:solidFill>
              </a:rPr>
              <a:t>学习难点</a:t>
            </a:r>
            <a:r>
              <a:rPr lang="en-US" altLang="zh-CN" b="1" dirty="0">
                <a:solidFill>
                  <a:srgbClr val="0000FF"/>
                </a:solidFill>
              </a:rPr>
              <a:t>】</a:t>
            </a:r>
            <a:r>
              <a:rPr lang="zh-CN" altLang="en-US" b="1" dirty="0">
                <a:solidFill>
                  <a:srgbClr val="0000FF"/>
                </a:solidFill>
              </a:rPr>
              <a:t>利用不等式的基本性质将不等式变形。</a:t>
            </a:r>
            <a:r>
              <a:rPr lang="zh-CN" altLang="en-US" dirty="0"/>
              <a:t> </a:t>
            </a:r>
            <a:endParaRPr lang="zh-CN" altLang="en-US" sz="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2" name="Text Box 2"/>
          <p:cNvSpPr txBox="1">
            <a:spLocks noChangeArrowheads="1"/>
          </p:cNvSpPr>
          <p:nvPr/>
        </p:nvSpPr>
        <p:spPr bwMode="auto">
          <a:xfrm>
            <a:off x="838200" y="2362200"/>
            <a:ext cx="77724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48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        </a:t>
            </a:r>
            <a:r>
              <a:rPr kumimoji="1" lang="zh-CN" altLang="en-US" sz="48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这节课</a:t>
            </a:r>
            <a:r>
              <a:rPr kumimoji="1" lang="zh-CN" altLang="en-US" sz="4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你</a:t>
            </a:r>
            <a:r>
              <a:rPr kumimoji="1" lang="zh-CN" altLang="en-US" sz="4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记忆最深刻的</a:t>
            </a:r>
            <a:r>
              <a:rPr kumimoji="1" lang="zh-CN" altLang="en-US" sz="4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（或</a:t>
            </a:r>
            <a:r>
              <a:rPr kumimoji="1" lang="zh-CN" altLang="en-US" sz="4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最感兴趣的</a:t>
            </a:r>
            <a:r>
              <a:rPr kumimoji="1" lang="zh-CN" altLang="en-US" sz="4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）是什么？</a:t>
            </a:r>
          </a:p>
        </p:txBody>
      </p:sp>
      <p:sp>
        <p:nvSpPr>
          <p:cNvPr id="225283" name="Text Box 3"/>
          <p:cNvSpPr txBox="1">
            <a:spLocks noChangeArrowheads="1"/>
          </p:cNvSpPr>
          <p:nvPr/>
        </p:nvSpPr>
        <p:spPr bwMode="auto">
          <a:xfrm>
            <a:off x="827314" y="990600"/>
            <a:ext cx="4106863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kumimoji="1" lang="zh-CN" altLang="en-US" sz="4400" b="1" dirty="0">
                <a:solidFill>
                  <a:srgbClr val="0000FF"/>
                </a:solidFill>
              </a:rPr>
              <a:t>四、总结归纳：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52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52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282" grpId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02" name="Text Box 2"/>
          <p:cNvSpPr txBox="1">
            <a:spLocks noChangeArrowheads="1"/>
          </p:cNvSpPr>
          <p:nvPr/>
        </p:nvSpPr>
        <p:spPr bwMode="auto">
          <a:xfrm>
            <a:off x="611188" y="620713"/>
            <a:ext cx="8243887" cy="40318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小结</a:t>
            </a:r>
            <a:r>
              <a:rPr kumimoji="1" lang="zh-CN" altLang="en-US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：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①在利用不等式的基本性质进行变形时，当不等式的两边都乘以</a:t>
            </a:r>
            <a:r>
              <a:rPr kumimoji="1" lang="en-US" altLang="zh-CN" sz="3200" b="1" dirty="0">
                <a:solidFill>
                  <a:srgbClr val="000000"/>
                </a:solidFill>
                <a:latin typeface="宋体" panose="02010600030101010101" pitchFamily="2" charset="-122"/>
              </a:rPr>
              <a:t>(</a:t>
            </a:r>
            <a:r>
              <a:rPr kumimoji="1"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或除以</a:t>
            </a:r>
            <a:r>
              <a:rPr kumimoji="1" lang="en-US" altLang="zh-CN" sz="3200" b="1" dirty="0">
                <a:solidFill>
                  <a:srgbClr val="000000"/>
                </a:solidFill>
                <a:latin typeface="宋体" panose="02010600030101010101" pitchFamily="2" charset="-122"/>
              </a:rPr>
              <a:t>)</a:t>
            </a:r>
            <a:r>
              <a:rPr kumimoji="1"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同一个</a:t>
            </a:r>
            <a:r>
              <a:rPr kumimoji="1" lang="zh-CN" altLang="en-US" sz="3200" b="1" dirty="0">
                <a:solidFill>
                  <a:srgbClr val="FF5050"/>
                </a:solidFill>
                <a:latin typeface="Times New Roman" panose="02020603050405020304" pitchFamily="18" charset="0"/>
              </a:rPr>
              <a:t>字母</a:t>
            </a:r>
            <a:r>
              <a:rPr kumimoji="1"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，字母代表</a:t>
            </a:r>
            <a:r>
              <a:rPr kumimoji="1"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什么数</a:t>
            </a:r>
            <a:r>
              <a:rPr kumimoji="1"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是问题的关键，这决定了是用不等式基本性质</a:t>
            </a:r>
            <a:r>
              <a:rPr kumimoji="1" lang="en-US" altLang="zh-CN" sz="3200" b="1" dirty="0">
                <a:solidFill>
                  <a:srgbClr val="000000"/>
                </a:solidFill>
                <a:latin typeface="宋体" panose="02010600030101010101" pitchFamily="2" charset="-122"/>
              </a:rPr>
              <a:t>2</a:t>
            </a:r>
            <a:r>
              <a:rPr kumimoji="1"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还是基本性质</a:t>
            </a:r>
            <a:r>
              <a:rPr kumimoji="1" lang="en-US" altLang="zh-CN" sz="3200" b="1" dirty="0">
                <a:solidFill>
                  <a:srgbClr val="000000"/>
                </a:solidFill>
                <a:latin typeface="宋体" panose="02010600030101010101" pitchFamily="2" charset="-122"/>
              </a:rPr>
              <a:t>3</a:t>
            </a:r>
            <a:r>
              <a:rPr kumimoji="1"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，也就是不等号是否要改变方向的问题；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②运用不等式基本性质</a:t>
            </a:r>
            <a:r>
              <a:rPr kumimoji="1" lang="en-US" altLang="zh-CN" sz="3200" b="1" dirty="0">
                <a:solidFill>
                  <a:srgbClr val="000000"/>
                </a:solidFill>
                <a:latin typeface="宋体" panose="02010600030101010101" pitchFamily="2" charset="-122"/>
              </a:rPr>
              <a:t>3</a:t>
            </a:r>
            <a:r>
              <a:rPr kumimoji="1"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时，要</a:t>
            </a:r>
            <a:r>
              <a:rPr kumimoji="1"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变两个号</a:t>
            </a:r>
            <a:r>
              <a:rPr kumimoji="1"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，一个性质符号，另一个是不等号．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6000" b="1" i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五、巩固反馈：</a:t>
            </a:r>
          </a:p>
        </p:txBody>
      </p:sp>
      <p:sp>
        <p:nvSpPr>
          <p:cNvPr id="226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7848600" cy="1295400"/>
          </a:xfrm>
        </p:spPr>
        <p:txBody>
          <a:bodyPr/>
          <a:lstStyle/>
          <a:p>
            <a:r>
              <a:rPr lang="en-US" altLang="zh-CN" dirty="0"/>
              <a:t>              </a:t>
            </a:r>
            <a:r>
              <a:rPr lang="zh-CN" altLang="en-US" dirty="0"/>
              <a:t>课本第</a:t>
            </a:r>
            <a:r>
              <a:rPr lang="en-US" altLang="zh-CN" dirty="0"/>
              <a:t>122</a:t>
            </a:r>
            <a:r>
              <a:rPr lang="zh-CN" altLang="en-US" dirty="0"/>
              <a:t>页</a:t>
            </a:r>
            <a:r>
              <a:rPr lang="en-US" altLang="zh-CN" dirty="0"/>
              <a:t>A</a:t>
            </a:r>
            <a:r>
              <a:rPr lang="zh-CN" altLang="en-US" dirty="0"/>
              <a:t>组习题</a:t>
            </a:r>
            <a:r>
              <a:rPr lang="en-US" altLang="zh-CN" dirty="0"/>
              <a:t>2</a:t>
            </a:r>
            <a:r>
              <a:rPr lang="zh-CN" altLang="en-US" dirty="0"/>
              <a:t>题。   </a:t>
            </a:r>
            <a:r>
              <a:rPr lang="zh-CN" altLang="en-US" dirty="0">
                <a:solidFill>
                  <a:srgbClr val="0000FF"/>
                </a:solidFill>
              </a:rPr>
              <a:t>（选做）</a:t>
            </a:r>
            <a:r>
              <a:rPr lang="zh-CN" altLang="en-US" dirty="0"/>
              <a:t>课本第</a:t>
            </a:r>
            <a:r>
              <a:rPr lang="en-US" altLang="zh-CN" dirty="0"/>
              <a:t>122</a:t>
            </a:r>
            <a:r>
              <a:rPr lang="zh-CN" altLang="en-US" dirty="0"/>
              <a:t>页</a:t>
            </a:r>
            <a:r>
              <a:rPr lang="en-US" altLang="zh-CN" dirty="0"/>
              <a:t>B</a:t>
            </a:r>
            <a:r>
              <a:rPr lang="zh-CN" altLang="en-US" dirty="0"/>
              <a:t>组习题</a:t>
            </a:r>
            <a:r>
              <a:rPr lang="en-US" altLang="zh-CN" dirty="0"/>
              <a:t>1</a:t>
            </a:r>
            <a:r>
              <a:rPr lang="zh-CN" altLang="en-US" dirty="0"/>
              <a:t>、</a:t>
            </a:r>
            <a:r>
              <a:rPr lang="en-US" altLang="zh-CN" dirty="0"/>
              <a:t>3</a:t>
            </a:r>
            <a:r>
              <a:rPr lang="zh-CN" altLang="en-US" dirty="0"/>
              <a:t>题</a:t>
            </a:r>
            <a:r>
              <a:rPr lang="zh-CN" altLang="en-US" dirty="0" smtClean="0"/>
              <a:t>。 </a:t>
            </a:r>
            <a:endParaRPr lang="zh-CN" altLang="en-US" dirty="0"/>
          </a:p>
          <a:p>
            <a:endParaRPr lang="en-US" altLang="zh-CN" dirty="0"/>
          </a:p>
        </p:txBody>
      </p:sp>
      <p:sp>
        <p:nvSpPr>
          <p:cNvPr id="226308" name="WordArt 4" descr="纸袋"/>
          <p:cNvSpPr>
            <a:spLocks noChangeArrowheads="1" noChangeShapeType="1" noTextEdit="1"/>
          </p:cNvSpPr>
          <p:nvPr/>
        </p:nvSpPr>
        <p:spPr bwMode="auto">
          <a:xfrm>
            <a:off x="1258888" y="3357563"/>
            <a:ext cx="5905500" cy="12239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600" kern="10" dirty="0">
                <a:ln w="9525">
                  <a:solidFill>
                    <a:srgbClr val="008000"/>
                  </a:solidFill>
                  <a:rou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effectLst>
                  <a:outerShdw dist="563972" dir="14049741" sx="125000" sy="125000" algn="tl" rotWithShape="0">
                    <a:srgbClr val="C7DFD3">
                      <a:alpha val="80000"/>
                    </a:srgbClr>
                  </a:outerShdw>
                </a:effectLst>
                <a:latin typeface="宋体" panose="02010600030101010101" pitchFamily="2" charset="-122"/>
              </a:rPr>
              <a:t>积极动脑，相信自己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1" name="WordArt 3"/>
          <p:cNvSpPr>
            <a:spLocks noChangeArrowheads="1" noChangeShapeType="1" noTextEdit="1"/>
          </p:cNvSpPr>
          <p:nvPr/>
        </p:nvSpPr>
        <p:spPr bwMode="auto">
          <a:xfrm>
            <a:off x="1447800" y="2438400"/>
            <a:ext cx="3733800" cy="1828800"/>
          </a:xfrm>
          <a:prstGeom prst="rect">
            <a:avLst/>
          </a:prstGeom>
        </p:spPr>
        <p:txBody>
          <a:bodyPr wrap="none" fromWordArt="1">
            <a:prstTxWarp prst="textInflateTop">
              <a:avLst>
                <a:gd name="adj" fmla="val 31917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600" dirty="0">
                <a:ln w="25400">
                  <a:solidFill>
                    <a:srgbClr val="0000FF"/>
                  </a:solidFill>
                  <a:round/>
                </a:ln>
                <a:gradFill rotWithShape="0">
                  <a:gsLst>
                    <a:gs pos="0">
                      <a:srgbClr val="FFCC00"/>
                    </a:gs>
                    <a:gs pos="100000">
                      <a:srgbClr val="FF0000"/>
                    </a:gs>
                  </a:gsLst>
                  <a:lin ang="5400000" scaled="1"/>
                </a:gradFill>
                <a:effectLst>
                  <a:outerShdw dist="17961" dir="2700000" algn="br" rotWithShape="0">
                    <a:srgbClr val="FF0000">
                      <a:alpha val="50000"/>
                    </a:srgbClr>
                  </a:outerShdw>
                </a:effectLst>
                <a:latin typeface="宋体" panose="02010600030101010101" pitchFamily="2" charset="-122"/>
              </a:rPr>
              <a:t>同学们再见</a:t>
            </a:r>
          </a:p>
        </p:txBody>
      </p:sp>
      <p:pic>
        <p:nvPicPr>
          <p:cNvPr id="227332" name="Picture 4" descr="http_imgload"/>
          <p:cNvPicPr>
            <a:picLocks noChangeAspect="1" noChangeArrowheads="1" noCrop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638800" y="1447800"/>
            <a:ext cx="2362200" cy="165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5400" dirty="0">
                <a:solidFill>
                  <a:srgbClr val="0000FF"/>
                </a:solidFill>
              </a:rPr>
              <a:t>一、交流预习：</a:t>
            </a:r>
          </a:p>
        </p:txBody>
      </p:sp>
      <p:sp>
        <p:nvSpPr>
          <p:cNvPr id="260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sz="4800" dirty="0">
                <a:solidFill>
                  <a:srgbClr val="FF0000"/>
                </a:solidFill>
              </a:rPr>
              <a:t>预习要求：</a:t>
            </a:r>
            <a:r>
              <a:rPr lang="en-US" altLang="zh-CN" sz="4400" dirty="0">
                <a:solidFill>
                  <a:srgbClr val="0000FF"/>
                </a:solidFill>
              </a:rPr>
              <a:t>1.</a:t>
            </a:r>
            <a:r>
              <a:rPr lang="zh-CN" altLang="en-US" sz="4400" dirty="0">
                <a:solidFill>
                  <a:srgbClr val="0000FF"/>
                </a:solidFill>
              </a:rPr>
              <a:t>师友相互提问本节课的相关知识；</a:t>
            </a:r>
            <a:r>
              <a:rPr lang="en-US" altLang="zh-CN" sz="4400" dirty="0">
                <a:solidFill>
                  <a:srgbClr val="0000FF"/>
                </a:solidFill>
              </a:rPr>
              <a:t>2.</a:t>
            </a:r>
            <a:r>
              <a:rPr lang="zh-CN" altLang="en-US" sz="4400" dirty="0">
                <a:solidFill>
                  <a:srgbClr val="0000FF"/>
                </a:solidFill>
              </a:rPr>
              <a:t>交流对概念、例题、课本习题的掌握情况以及自学中的困惑。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4000" b="1" dirty="0"/>
              <a:t>用圈、点、勾、划、记的方法有效预习</a:t>
            </a:r>
            <a:r>
              <a:rPr lang="en-US" altLang="zh-CN" sz="4000" b="1" dirty="0"/>
              <a:t>P120—121</a:t>
            </a:r>
            <a:r>
              <a:rPr lang="zh-CN" altLang="en-US" sz="4000" b="1" dirty="0"/>
              <a:t>，完成下列问题：</a:t>
            </a:r>
          </a:p>
        </p:txBody>
      </p:sp>
      <p:sp>
        <p:nvSpPr>
          <p:cNvPr id="228360" name="Rectangle 8"/>
          <p:cNvSpPr>
            <a:spLocks noChangeArrowheads="1"/>
          </p:cNvSpPr>
          <p:nvPr/>
        </p:nvSpPr>
        <p:spPr bwMode="auto">
          <a:xfrm>
            <a:off x="533400" y="1524000"/>
            <a:ext cx="7010400" cy="289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en-US" altLang="zh-CN" sz="4000" b="1" dirty="0">
                <a:solidFill>
                  <a:srgbClr val="000000"/>
                </a:solidFill>
              </a:rPr>
              <a:t>1</a:t>
            </a:r>
            <a:r>
              <a:rPr lang="zh-CN" altLang="en-US" sz="4000" b="1" dirty="0">
                <a:solidFill>
                  <a:srgbClr val="000000"/>
                </a:solidFill>
              </a:rPr>
              <a:t>、（</a:t>
            </a:r>
            <a:r>
              <a:rPr lang="en-US" altLang="zh-CN" sz="4000" b="1" dirty="0">
                <a:solidFill>
                  <a:srgbClr val="000000"/>
                </a:solidFill>
              </a:rPr>
              <a:t>1</a:t>
            </a:r>
            <a:r>
              <a:rPr lang="zh-CN" altLang="en-US" sz="4000" b="1" dirty="0">
                <a:solidFill>
                  <a:srgbClr val="000000"/>
                </a:solidFill>
              </a:rPr>
              <a:t>）</a:t>
            </a:r>
            <a:r>
              <a:rPr lang="en-US" altLang="zh-CN" sz="4000" b="1" dirty="0">
                <a:solidFill>
                  <a:srgbClr val="000000"/>
                </a:solidFill>
              </a:rPr>
              <a:t>5&gt;3 ,   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lang="en-US" altLang="zh-CN" sz="4000" b="1" dirty="0">
                <a:solidFill>
                  <a:srgbClr val="000000"/>
                </a:solidFill>
              </a:rPr>
              <a:t> 5+2</a:t>
            </a:r>
            <a:r>
              <a:rPr lang="en-US" altLang="zh-CN" sz="4000" b="1" u="sng" dirty="0">
                <a:solidFill>
                  <a:srgbClr val="000000"/>
                </a:solidFill>
              </a:rPr>
              <a:t>      </a:t>
            </a:r>
            <a:r>
              <a:rPr lang="en-US" altLang="zh-CN" sz="4000" b="1" dirty="0">
                <a:solidFill>
                  <a:srgbClr val="000000"/>
                </a:solidFill>
              </a:rPr>
              <a:t>3+2,    5-2</a:t>
            </a:r>
            <a:r>
              <a:rPr lang="en-US" altLang="zh-CN" sz="4000" b="1" u="sng" dirty="0">
                <a:solidFill>
                  <a:srgbClr val="000000"/>
                </a:solidFill>
              </a:rPr>
              <a:t>       </a:t>
            </a:r>
            <a:r>
              <a:rPr lang="en-US" altLang="zh-CN" sz="4000" b="1" dirty="0">
                <a:solidFill>
                  <a:srgbClr val="000000"/>
                </a:solidFill>
              </a:rPr>
              <a:t>3-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lang="zh-CN" altLang="en-US" sz="4000" b="1" dirty="0">
                <a:solidFill>
                  <a:srgbClr val="000000"/>
                </a:solidFill>
              </a:rPr>
              <a:t>（</a:t>
            </a:r>
            <a:r>
              <a:rPr lang="en-US" altLang="zh-CN" sz="4000" b="1" dirty="0">
                <a:solidFill>
                  <a:srgbClr val="000000"/>
                </a:solidFill>
              </a:rPr>
              <a:t>2</a:t>
            </a:r>
            <a:r>
              <a:rPr lang="zh-CN" altLang="en-US" sz="4000" b="1" dirty="0">
                <a:solidFill>
                  <a:srgbClr val="000000"/>
                </a:solidFill>
              </a:rPr>
              <a:t>）</a:t>
            </a:r>
            <a:r>
              <a:rPr lang="en-US" altLang="zh-CN" sz="4000" b="1" dirty="0">
                <a:solidFill>
                  <a:srgbClr val="000000"/>
                </a:solidFill>
              </a:rPr>
              <a:t>-1&lt;3,  </a:t>
            </a:r>
          </a:p>
          <a:p>
            <a:pPr algn="ctr" fontAlgn="base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lang="en-US" altLang="zh-CN" sz="4000" b="1" dirty="0">
                <a:solidFill>
                  <a:srgbClr val="000000"/>
                </a:solidFill>
              </a:rPr>
              <a:t>  -1+2</a:t>
            </a:r>
            <a:r>
              <a:rPr lang="en-US" altLang="zh-CN" sz="4000" b="1" u="sng" dirty="0">
                <a:solidFill>
                  <a:srgbClr val="000000"/>
                </a:solidFill>
              </a:rPr>
              <a:t>    </a:t>
            </a:r>
            <a:r>
              <a:rPr lang="en-US" altLang="zh-CN" sz="4000" b="1" dirty="0">
                <a:solidFill>
                  <a:srgbClr val="000000"/>
                </a:solidFill>
              </a:rPr>
              <a:t>3+2,       -1-3</a:t>
            </a:r>
            <a:r>
              <a:rPr lang="en-US" altLang="zh-CN" sz="4000" b="1" u="sng" dirty="0">
                <a:solidFill>
                  <a:srgbClr val="000000"/>
                </a:solidFill>
              </a:rPr>
              <a:t>     </a:t>
            </a:r>
            <a:r>
              <a:rPr lang="en-US" altLang="zh-CN" sz="4000" b="1" dirty="0">
                <a:solidFill>
                  <a:srgbClr val="000000"/>
                </a:solidFill>
              </a:rPr>
              <a:t>3-3</a:t>
            </a:r>
          </a:p>
        </p:txBody>
      </p:sp>
      <p:sp>
        <p:nvSpPr>
          <p:cNvPr id="228361" name="Text Box 9"/>
          <p:cNvSpPr txBox="1">
            <a:spLocks noChangeArrowheads="1"/>
          </p:cNvSpPr>
          <p:nvPr/>
        </p:nvSpPr>
        <p:spPr bwMode="auto">
          <a:xfrm>
            <a:off x="1981200" y="1935163"/>
            <a:ext cx="62865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en-US" altLang="zh-CN" sz="6000" dirty="0">
                <a:solidFill>
                  <a:srgbClr val="0000FF"/>
                </a:solidFill>
              </a:rPr>
              <a:t>&gt;</a:t>
            </a:r>
          </a:p>
        </p:txBody>
      </p:sp>
      <p:sp>
        <p:nvSpPr>
          <p:cNvPr id="228362" name="Text Box 10"/>
          <p:cNvSpPr txBox="1">
            <a:spLocks noChangeArrowheads="1"/>
          </p:cNvSpPr>
          <p:nvPr/>
        </p:nvSpPr>
        <p:spPr bwMode="auto">
          <a:xfrm>
            <a:off x="5105400" y="1905000"/>
            <a:ext cx="673100" cy="1098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en-US" altLang="zh-CN" sz="6600" dirty="0">
                <a:solidFill>
                  <a:srgbClr val="0000FF"/>
                </a:solidFill>
              </a:rPr>
              <a:t>&gt;</a:t>
            </a:r>
          </a:p>
        </p:txBody>
      </p:sp>
      <p:sp>
        <p:nvSpPr>
          <p:cNvPr id="228363" name="Text Box 11"/>
          <p:cNvSpPr txBox="1">
            <a:spLocks noChangeArrowheads="1"/>
          </p:cNvSpPr>
          <p:nvPr/>
        </p:nvSpPr>
        <p:spPr bwMode="auto">
          <a:xfrm>
            <a:off x="2362200" y="3505200"/>
            <a:ext cx="62865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en-US" altLang="zh-CN" sz="6000" dirty="0">
                <a:solidFill>
                  <a:srgbClr val="0000FF"/>
                </a:solidFill>
              </a:rPr>
              <a:t>&lt;</a:t>
            </a:r>
          </a:p>
        </p:txBody>
      </p:sp>
      <p:sp>
        <p:nvSpPr>
          <p:cNvPr id="228364" name="Text Box 12"/>
          <p:cNvSpPr txBox="1">
            <a:spLocks noChangeArrowheads="1"/>
          </p:cNvSpPr>
          <p:nvPr/>
        </p:nvSpPr>
        <p:spPr bwMode="auto">
          <a:xfrm>
            <a:off x="5867400" y="3581400"/>
            <a:ext cx="62865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en-US" altLang="zh-CN" sz="6000" dirty="0">
                <a:solidFill>
                  <a:srgbClr val="0000FF"/>
                </a:solidFill>
              </a:rPr>
              <a:t>&lt;</a:t>
            </a:r>
          </a:p>
        </p:txBody>
      </p:sp>
      <p:sp>
        <p:nvSpPr>
          <p:cNvPr id="228368" name="Text Box 16"/>
          <p:cNvSpPr txBox="1">
            <a:spLocks noChangeArrowheads="1"/>
          </p:cNvSpPr>
          <p:nvPr/>
        </p:nvSpPr>
        <p:spPr bwMode="auto">
          <a:xfrm>
            <a:off x="762000" y="4624388"/>
            <a:ext cx="62166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lang="zh-CN" altLang="en-US" sz="2800" dirty="0">
                <a:solidFill>
                  <a:srgbClr val="000000"/>
                </a:solidFill>
              </a:rPr>
              <a:t>通过上面的变形，你发现的规律是：</a:t>
            </a:r>
          </a:p>
        </p:txBody>
      </p:sp>
      <p:sp>
        <p:nvSpPr>
          <p:cNvPr id="228369" name="Text Box 17"/>
          <p:cNvSpPr txBox="1">
            <a:spLocks noChangeArrowheads="1"/>
          </p:cNvSpPr>
          <p:nvPr/>
        </p:nvSpPr>
        <p:spPr bwMode="auto">
          <a:xfrm>
            <a:off x="458132" y="5410200"/>
            <a:ext cx="7160935" cy="11757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zh-CN" altLang="en-US" sz="3200" dirty="0">
                <a:solidFill>
                  <a:srgbClr val="0000FF"/>
                </a:solidFill>
              </a:rPr>
              <a:t>不等式的两边都加上（或减去）同一个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zh-CN" altLang="en-US" sz="3200" dirty="0">
                <a:solidFill>
                  <a:srgbClr val="0000FF"/>
                </a:solidFill>
              </a:rPr>
              <a:t>数或同一个整式，不等号的方向不变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283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28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28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283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28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228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8368" grpId="0"/>
      <p:bldP spid="22836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381000"/>
            <a:ext cx="8686800" cy="6019800"/>
          </a:xfrm>
        </p:spPr>
        <p:txBody>
          <a:bodyPr/>
          <a:lstStyle/>
          <a:p>
            <a:r>
              <a:rPr lang="zh-CN" altLang="en-US" sz="3600" b="1" dirty="0"/>
              <a:t>（</a:t>
            </a:r>
            <a:r>
              <a:rPr lang="en-US" altLang="zh-CN" sz="3600" b="1" dirty="0"/>
              <a:t>3)  6&gt;2,  </a:t>
            </a:r>
          </a:p>
          <a:p>
            <a:r>
              <a:rPr lang="en-US" altLang="zh-CN" sz="3600" b="1" dirty="0"/>
              <a:t>   6×5</a:t>
            </a:r>
            <a:r>
              <a:rPr lang="en-US" altLang="zh-CN" sz="3600" b="1" u="sng" dirty="0"/>
              <a:t>       </a:t>
            </a:r>
            <a:r>
              <a:rPr lang="en-US" altLang="zh-CN" sz="3600" b="1" dirty="0"/>
              <a:t>2×5,    6×(-5)</a:t>
            </a:r>
            <a:r>
              <a:rPr lang="en-US" altLang="zh-CN" sz="3600" b="1" u="sng" dirty="0"/>
              <a:t>      </a:t>
            </a:r>
            <a:r>
              <a:rPr lang="en-US" altLang="zh-CN" sz="3600" b="1" dirty="0"/>
              <a:t>2×(-5)</a:t>
            </a:r>
          </a:p>
          <a:p>
            <a:r>
              <a:rPr lang="zh-CN" altLang="en-US" sz="3600" b="1" dirty="0"/>
              <a:t>（</a:t>
            </a:r>
            <a:r>
              <a:rPr lang="en-US" altLang="zh-CN" sz="3600" b="1" dirty="0"/>
              <a:t>4)  -2&lt;3,   </a:t>
            </a:r>
          </a:p>
          <a:p>
            <a:r>
              <a:rPr lang="en-US" altLang="zh-CN" sz="3600" b="1" dirty="0"/>
              <a:t> (-2)×6</a:t>
            </a:r>
            <a:r>
              <a:rPr lang="en-US" altLang="zh-CN" sz="3600" b="1" u="sng" dirty="0"/>
              <a:t>     </a:t>
            </a:r>
            <a:r>
              <a:rPr lang="en-US" altLang="zh-CN" sz="3600" b="1" dirty="0"/>
              <a:t>3×6,    (-2)×(-6)</a:t>
            </a:r>
            <a:r>
              <a:rPr lang="en-US" altLang="zh-CN" sz="3600" b="1" u="sng" dirty="0"/>
              <a:t>      </a:t>
            </a:r>
            <a:r>
              <a:rPr lang="en-US" altLang="zh-CN" sz="3600" b="1" dirty="0"/>
              <a:t>3×(-6)</a:t>
            </a:r>
            <a:endParaRPr lang="en-US" altLang="zh-CN" sz="3600" dirty="0"/>
          </a:p>
          <a:p>
            <a:r>
              <a:rPr lang="zh-CN" altLang="en-US" sz="3600" dirty="0"/>
              <a:t>（</a:t>
            </a:r>
            <a:r>
              <a:rPr lang="en-US" altLang="zh-CN" sz="3600" b="1" dirty="0"/>
              <a:t>5</a:t>
            </a:r>
            <a:r>
              <a:rPr lang="zh-CN" altLang="en-US" sz="3600" b="1" dirty="0"/>
              <a:t>）－</a:t>
            </a:r>
            <a:r>
              <a:rPr lang="en-US" altLang="zh-CN" sz="3600" b="1" dirty="0"/>
              <a:t>4 </a:t>
            </a:r>
            <a:r>
              <a:rPr lang="zh-CN" altLang="en-US" sz="3600" b="1" dirty="0"/>
              <a:t>＞－</a:t>
            </a:r>
            <a:r>
              <a:rPr lang="en-US" altLang="zh-CN" sz="3600" b="1" dirty="0"/>
              <a:t>6  </a:t>
            </a:r>
          </a:p>
          <a:p>
            <a:r>
              <a:rPr lang="zh-CN" altLang="en-US" sz="3600" b="1" dirty="0"/>
              <a:t>（－</a:t>
            </a:r>
            <a:r>
              <a:rPr lang="en-US" altLang="zh-CN" sz="3600" b="1" dirty="0"/>
              <a:t>4</a:t>
            </a:r>
            <a:r>
              <a:rPr lang="zh-CN" altLang="en-US" sz="3600" b="1" dirty="0"/>
              <a:t>）</a:t>
            </a:r>
            <a:r>
              <a:rPr lang="en-US" altLang="zh-CN" sz="3600" b="1" dirty="0"/>
              <a:t>÷2</a:t>
            </a:r>
            <a:r>
              <a:rPr lang="en-US" altLang="zh-CN" sz="3600" b="1" u="sng" dirty="0"/>
              <a:t>     </a:t>
            </a:r>
            <a:r>
              <a:rPr lang="zh-CN" altLang="en-US" sz="3600" b="1" dirty="0"/>
              <a:t>（－</a:t>
            </a:r>
            <a:r>
              <a:rPr lang="en-US" altLang="zh-CN" sz="3600" b="1" dirty="0"/>
              <a:t>6</a:t>
            </a:r>
            <a:r>
              <a:rPr lang="zh-CN" altLang="en-US" sz="3600" b="1" dirty="0"/>
              <a:t>）</a:t>
            </a:r>
            <a:r>
              <a:rPr lang="en-US" altLang="zh-CN" sz="3600" b="1" dirty="0"/>
              <a:t>÷2</a:t>
            </a:r>
            <a:r>
              <a:rPr lang="zh-CN" altLang="en-US" sz="3600" b="1" dirty="0"/>
              <a:t>，</a:t>
            </a:r>
          </a:p>
          <a:p>
            <a:r>
              <a:rPr lang="zh-CN" altLang="en-US" sz="3600" b="1" dirty="0"/>
              <a:t>（－</a:t>
            </a:r>
            <a:r>
              <a:rPr lang="en-US" altLang="zh-CN" sz="3600" b="1" dirty="0"/>
              <a:t>4</a:t>
            </a:r>
            <a:r>
              <a:rPr lang="zh-CN" altLang="en-US" sz="3600" b="1" dirty="0"/>
              <a:t>）</a:t>
            </a:r>
            <a:r>
              <a:rPr lang="en-US" altLang="zh-CN" sz="3600" b="1" dirty="0"/>
              <a:t>×</a:t>
            </a:r>
            <a:r>
              <a:rPr lang="zh-CN" altLang="en-US" sz="3600" b="1" dirty="0"/>
              <a:t>（－</a:t>
            </a:r>
            <a:r>
              <a:rPr lang="en-US" altLang="zh-CN" sz="3600" b="1" dirty="0"/>
              <a:t>2</a:t>
            </a:r>
            <a:r>
              <a:rPr lang="zh-CN" altLang="en-US" sz="3600" b="1" dirty="0"/>
              <a:t>）</a:t>
            </a:r>
            <a:r>
              <a:rPr lang="zh-CN" altLang="en-US" sz="3600" b="1" u="sng" dirty="0"/>
              <a:t>    </a:t>
            </a:r>
            <a:r>
              <a:rPr lang="zh-CN" altLang="en-US" sz="3600" b="1" dirty="0"/>
              <a:t>（－</a:t>
            </a:r>
            <a:r>
              <a:rPr lang="en-US" altLang="zh-CN" sz="3600" b="1" dirty="0"/>
              <a:t>6</a:t>
            </a:r>
            <a:r>
              <a:rPr lang="zh-CN" altLang="en-US" sz="3600" b="1" dirty="0"/>
              <a:t>）</a:t>
            </a:r>
            <a:r>
              <a:rPr lang="en-US" altLang="zh-CN" sz="3600" b="1" dirty="0"/>
              <a:t>×</a:t>
            </a:r>
            <a:r>
              <a:rPr lang="zh-CN" altLang="en-US" sz="3600" b="1" dirty="0"/>
              <a:t>（－</a:t>
            </a:r>
            <a:r>
              <a:rPr lang="en-US" altLang="zh-CN" sz="3600" b="1" dirty="0"/>
              <a:t>2</a:t>
            </a:r>
            <a:r>
              <a:rPr lang="zh-CN" altLang="en-US" sz="3600" b="1" dirty="0"/>
              <a:t>）</a:t>
            </a:r>
          </a:p>
        </p:txBody>
      </p:sp>
      <p:sp>
        <p:nvSpPr>
          <p:cNvPr id="239620" name="Text Box 4"/>
          <p:cNvSpPr txBox="1">
            <a:spLocks noChangeArrowheads="1"/>
          </p:cNvSpPr>
          <p:nvPr/>
        </p:nvSpPr>
        <p:spPr bwMode="auto">
          <a:xfrm>
            <a:off x="2209800" y="590550"/>
            <a:ext cx="62865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en-US" altLang="zh-CN" sz="6000">
                <a:solidFill>
                  <a:srgbClr val="0000FF"/>
                </a:solidFill>
              </a:rPr>
              <a:t>&gt;</a:t>
            </a:r>
          </a:p>
        </p:txBody>
      </p:sp>
      <p:sp>
        <p:nvSpPr>
          <p:cNvPr id="239621" name="Text Box 5"/>
          <p:cNvSpPr txBox="1">
            <a:spLocks noChangeArrowheads="1"/>
          </p:cNvSpPr>
          <p:nvPr/>
        </p:nvSpPr>
        <p:spPr bwMode="auto">
          <a:xfrm>
            <a:off x="5943600" y="666750"/>
            <a:ext cx="62865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en-US" altLang="zh-CN" sz="6000">
                <a:solidFill>
                  <a:srgbClr val="0000FF"/>
                </a:solidFill>
              </a:rPr>
              <a:t>&lt;</a:t>
            </a:r>
          </a:p>
        </p:txBody>
      </p:sp>
      <p:sp>
        <p:nvSpPr>
          <p:cNvPr id="239622" name="Text Box 6"/>
          <p:cNvSpPr txBox="1">
            <a:spLocks noChangeArrowheads="1"/>
          </p:cNvSpPr>
          <p:nvPr/>
        </p:nvSpPr>
        <p:spPr bwMode="auto">
          <a:xfrm>
            <a:off x="2286000" y="2038350"/>
            <a:ext cx="62865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en-US" altLang="zh-CN" sz="6000" dirty="0">
                <a:solidFill>
                  <a:srgbClr val="0000FF"/>
                </a:solidFill>
              </a:rPr>
              <a:t>&lt;</a:t>
            </a:r>
          </a:p>
        </p:txBody>
      </p:sp>
      <p:sp>
        <p:nvSpPr>
          <p:cNvPr id="239623" name="Text Box 7"/>
          <p:cNvSpPr txBox="1">
            <a:spLocks noChangeArrowheads="1"/>
          </p:cNvSpPr>
          <p:nvPr/>
        </p:nvSpPr>
        <p:spPr bwMode="auto">
          <a:xfrm>
            <a:off x="6400800" y="1962150"/>
            <a:ext cx="62865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en-US" altLang="zh-CN" sz="6000">
                <a:solidFill>
                  <a:srgbClr val="0000FF"/>
                </a:solidFill>
              </a:rPr>
              <a:t>&gt;</a:t>
            </a:r>
          </a:p>
        </p:txBody>
      </p:sp>
      <p:sp>
        <p:nvSpPr>
          <p:cNvPr id="239624" name="Text Box 8"/>
          <p:cNvSpPr txBox="1">
            <a:spLocks noChangeArrowheads="1"/>
          </p:cNvSpPr>
          <p:nvPr/>
        </p:nvSpPr>
        <p:spPr bwMode="auto">
          <a:xfrm>
            <a:off x="2971800" y="3257550"/>
            <a:ext cx="62865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en-US" altLang="zh-CN" sz="6000">
                <a:solidFill>
                  <a:srgbClr val="0000FF"/>
                </a:solidFill>
              </a:rPr>
              <a:t>&gt;</a:t>
            </a:r>
          </a:p>
        </p:txBody>
      </p:sp>
      <p:sp>
        <p:nvSpPr>
          <p:cNvPr id="239625" name="Text Box 9"/>
          <p:cNvSpPr txBox="1">
            <a:spLocks noChangeArrowheads="1"/>
          </p:cNvSpPr>
          <p:nvPr/>
        </p:nvSpPr>
        <p:spPr bwMode="auto">
          <a:xfrm>
            <a:off x="4343400" y="3943350"/>
            <a:ext cx="62865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en-US" altLang="zh-CN" sz="6000">
                <a:solidFill>
                  <a:srgbClr val="0000FF"/>
                </a:solidFill>
              </a:rPr>
              <a:t>&lt;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396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396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396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396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396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2396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9620" grpId="0"/>
      <p:bldP spid="239621" grpId="0"/>
      <p:bldP spid="239622" grpId="0"/>
      <p:bldP spid="239623" grpId="0"/>
      <p:bldP spid="239624" grpId="0"/>
      <p:bldP spid="23962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4" name="Text Box 4"/>
          <p:cNvSpPr txBox="1">
            <a:spLocks noChangeArrowheads="1"/>
          </p:cNvSpPr>
          <p:nvPr/>
        </p:nvSpPr>
        <p:spPr bwMode="auto">
          <a:xfrm>
            <a:off x="286657" y="914400"/>
            <a:ext cx="8933543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zh-CN" altLang="en-US" sz="4000" dirty="0">
                <a:solidFill>
                  <a:srgbClr val="0000FF"/>
                </a:solidFill>
              </a:rPr>
              <a:t>通过上面的变形，你发现的规律是：</a:t>
            </a:r>
          </a:p>
        </p:txBody>
      </p:sp>
      <p:sp>
        <p:nvSpPr>
          <p:cNvPr id="240645" name="Text Box 5"/>
          <p:cNvSpPr txBox="1">
            <a:spLocks noChangeArrowheads="1"/>
          </p:cNvSpPr>
          <p:nvPr/>
        </p:nvSpPr>
        <p:spPr bwMode="auto">
          <a:xfrm>
            <a:off x="315686" y="2362200"/>
            <a:ext cx="7571303" cy="13111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zh-CN" altLang="en-US" sz="3600" dirty="0">
                <a:solidFill>
                  <a:srgbClr val="0000FF"/>
                </a:solidFill>
              </a:rPr>
              <a:t>不等式的两边都乘（或除以）同一个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zh-CN" altLang="en-US" sz="3600" dirty="0">
                <a:solidFill>
                  <a:srgbClr val="0000FF"/>
                </a:solidFill>
              </a:rPr>
              <a:t>正数，不等号的方向不变</a:t>
            </a:r>
          </a:p>
        </p:txBody>
      </p:sp>
      <p:sp>
        <p:nvSpPr>
          <p:cNvPr id="240646" name="Text Box 6"/>
          <p:cNvSpPr txBox="1">
            <a:spLocks noChangeArrowheads="1"/>
          </p:cNvSpPr>
          <p:nvPr/>
        </p:nvSpPr>
        <p:spPr bwMode="auto">
          <a:xfrm>
            <a:off x="304800" y="4267200"/>
            <a:ext cx="7571303" cy="13111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zh-CN" altLang="en-US" sz="3600" dirty="0">
                <a:solidFill>
                  <a:srgbClr val="0000FF"/>
                </a:solidFill>
              </a:rPr>
              <a:t>不等式的两边都乘（或除以）同一个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zh-CN" altLang="en-US" sz="3600" dirty="0">
                <a:solidFill>
                  <a:srgbClr val="0000FF"/>
                </a:solidFill>
              </a:rPr>
              <a:t>负数，不等号的方向改变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406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406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406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0644" grpId="0"/>
      <p:bldP spid="240645" grpId="0"/>
      <p:bldP spid="24064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4" name="Text Box 2"/>
          <p:cNvSpPr txBox="1">
            <a:spLocks noChangeArrowheads="1"/>
          </p:cNvSpPr>
          <p:nvPr/>
        </p:nvSpPr>
        <p:spPr bwMode="auto">
          <a:xfrm>
            <a:off x="395288" y="115888"/>
            <a:ext cx="8135937" cy="5430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r>
              <a:rPr kumimoji="1"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：判断下列各题的推导是否正确？为什么</a:t>
            </a:r>
            <a:r>
              <a:rPr kumimoji="1"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(</a:t>
            </a:r>
            <a:r>
              <a:rPr kumimoji="1"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口答</a:t>
            </a:r>
            <a:r>
              <a:rPr kumimoji="1"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)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(1)</a:t>
            </a:r>
            <a:r>
              <a:rPr kumimoji="1"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因为</a:t>
            </a:r>
            <a:r>
              <a:rPr kumimoji="1"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7.5</a:t>
            </a:r>
            <a:r>
              <a:rPr kumimoji="1"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＞</a:t>
            </a:r>
            <a:r>
              <a:rPr kumimoji="1"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5.7</a:t>
            </a:r>
            <a:r>
              <a:rPr kumimoji="1"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，所以</a:t>
            </a:r>
            <a:r>
              <a:rPr kumimoji="1"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-7.5</a:t>
            </a:r>
            <a:r>
              <a:rPr kumimoji="1"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＜</a:t>
            </a:r>
            <a:r>
              <a:rPr kumimoji="1"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-5.7</a:t>
            </a:r>
            <a:r>
              <a:rPr kumimoji="1"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；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(2)</a:t>
            </a:r>
            <a:r>
              <a:rPr kumimoji="1"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因为</a:t>
            </a:r>
            <a:r>
              <a:rPr kumimoji="1"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a+8</a:t>
            </a:r>
            <a:r>
              <a:rPr kumimoji="1"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＞</a:t>
            </a:r>
            <a:r>
              <a:rPr kumimoji="1"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4</a:t>
            </a:r>
            <a:r>
              <a:rPr kumimoji="1"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，所以</a:t>
            </a:r>
            <a:r>
              <a:rPr kumimoji="1"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a</a:t>
            </a:r>
            <a:r>
              <a:rPr kumimoji="1"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＞</a:t>
            </a:r>
            <a:r>
              <a:rPr kumimoji="1"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-4</a:t>
            </a:r>
            <a:r>
              <a:rPr kumimoji="1"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；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(3)</a:t>
            </a:r>
            <a:r>
              <a:rPr kumimoji="1"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因为</a:t>
            </a:r>
            <a:r>
              <a:rPr kumimoji="1"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4a</a:t>
            </a:r>
            <a:r>
              <a:rPr kumimoji="1"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＞</a:t>
            </a:r>
            <a:r>
              <a:rPr kumimoji="1"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4b</a:t>
            </a:r>
            <a:r>
              <a:rPr kumimoji="1"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，所以</a:t>
            </a:r>
            <a:r>
              <a:rPr kumimoji="1"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a</a:t>
            </a:r>
            <a:r>
              <a:rPr kumimoji="1"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＞</a:t>
            </a:r>
            <a:r>
              <a:rPr kumimoji="1"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b</a:t>
            </a:r>
            <a:r>
              <a:rPr kumimoji="1"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；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(4)</a:t>
            </a:r>
            <a:r>
              <a:rPr kumimoji="1"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因为</a:t>
            </a:r>
            <a:r>
              <a:rPr kumimoji="1"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-1</a:t>
            </a:r>
            <a:r>
              <a:rPr kumimoji="1"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＞</a:t>
            </a:r>
            <a:r>
              <a:rPr kumimoji="1"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-2</a:t>
            </a:r>
            <a:r>
              <a:rPr kumimoji="1"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，所以</a:t>
            </a:r>
            <a:r>
              <a:rPr kumimoji="1"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-a-1</a:t>
            </a:r>
            <a:r>
              <a:rPr kumimoji="1"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＞</a:t>
            </a:r>
            <a:r>
              <a:rPr kumimoji="1"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-a-2</a:t>
            </a:r>
            <a:r>
              <a:rPr kumimoji="1"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；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(5)</a:t>
            </a:r>
            <a:r>
              <a:rPr kumimoji="1"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因为</a:t>
            </a:r>
            <a:r>
              <a:rPr kumimoji="1"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3</a:t>
            </a:r>
            <a:r>
              <a:rPr kumimoji="1"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＞</a:t>
            </a:r>
            <a:r>
              <a:rPr kumimoji="1"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r>
              <a:rPr kumimoji="1"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，所以</a:t>
            </a:r>
            <a:r>
              <a:rPr kumimoji="1"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3a</a:t>
            </a:r>
            <a:r>
              <a:rPr kumimoji="1"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＞</a:t>
            </a:r>
            <a:r>
              <a:rPr kumimoji="1"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2a</a:t>
            </a:r>
            <a:r>
              <a:rPr kumimoji="1"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答：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1" lang="zh-CN" altLang="en-US" sz="2800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1" lang="zh-CN" altLang="en-US" sz="28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1" lang="zh-CN" altLang="en-US" sz="28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altLang="zh-CN" sz="280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43715" name="Text Box 3"/>
          <p:cNvSpPr txBox="1">
            <a:spLocks noChangeArrowheads="1"/>
          </p:cNvSpPr>
          <p:nvPr/>
        </p:nvSpPr>
        <p:spPr bwMode="auto">
          <a:xfrm>
            <a:off x="685800" y="2209800"/>
            <a:ext cx="434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kumimoji="1" lang="zh-CN" altLang="zh-CN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43716" name="Text Box 4"/>
          <p:cNvSpPr txBox="1">
            <a:spLocks noChangeArrowheads="1"/>
          </p:cNvSpPr>
          <p:nvPr/>
        </p:nvSpPr>
        <p:spPr bwMode="auto">
          <a:xfrm>
            <a:off x="914400" y="3124200"/>
            <a:ext cx="711041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2800" b="1" dirty="0">
                <a:solidFill>
                  <a:srgbClr val="000000"/>
                </a:solidFill>
                <a:latin typeface="宋体" panose="02010600030101010101" pitchFamily="2" charset="-122"/>
              </a:rPr>
              <a:t>(1)</a:t>
            </a:r>
            <a:r>
              <a:rPr kumimoji="1" lang="zh-CN" altLang="en-US" sz="2800" b="1" dirty="0">
                <a:solidFill>
                  <a:srgbClr val="059F1F"/>
                </a:solidFill>
                <a:latin typeface="Times New Roman" panose="02020603050405020304" pitchFamily="18" charset="0"/>
              </a:rPr>
              <a:t>正确</a:t>
            </a:r>
            <a:r>
              <a:rPr kumimoji="1"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，根据不等式基本性质</a:t>
            </a:r>
            <a:r>
              <a:rPr kumimoji="1" lang="en-US" altLang="zh-CN" sz="2800" b="1" dirty="0">
                <a:solidFill>
                  <a:srgbClr val="FF5050"/>
                </a:solidFill>
                <a:latin typeface="宋体" panose="02010600030101010101" pitchFamily="2" charset="-122"/>
              </a:rPr>
              <a:t>3</a:t>
            </a:r>
            <a:r>
              <a:rPr kumimoji="1"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</a:p>
        </p:txBody>
      </p:sp>
      <p:sp>
        <p:nvSpPr>
          <p:cNvPr id="243718" name="Text Box 6"/>
          <p:cNvSpPr txBox="1">
            <a:spLocks noChangeArrowheads="1"/>
          </p:cNvSpPr>
          <p:nvPr/>
        </p:nvSpPr>
        <p:spPr bwMode="auto">
          <a:xfrm>
            <a:off x="914400" y="3581400"/>
            <a:ext cx="740251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2800" b="1">
                <a:solidFill>
                  <a:srgbClr val="000000"/>
                </a:solidFill>
                <a:latin typeface="宋体" panose="02010600030101010101" pitchFamily="2" charset="-122"/>
              </a:rPr>
              <a:t>(2)</a:t>
            </a:r>
            <a:r>
              <a:rPr kumimoji="1" lang="zh-CN" altLang="en-US" sz="2800" b="1">
                <a:solidFill>
                  <a:srgbClr val="059F1F"/>
                </a:solidFill>
                <a:latin typeface="Times New Roman" panose="02020603050405020304" pitchFamily="18" charset="0"/>
              </a:rPr>
              <a:t>正确</a:t>
            </a:r>
            <a:r>
              <a:rPr kumimoji="1" lang="zh-CN" alt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，根据不等式基本性质</a:t>
            </a:r>
            <a:r>
              <a:rPr kumimoji="1" lang="en-US" altLang="zh-CN" sz="2800" b="1">
                <a:solidFill>
                  <a:srgbClr val="FF5050"/>
                </a:solidFill>
                <a:latin typeface="宋体" panose="02010600030101010101" pitchFamily="2" charset="-122"/>
              </a:rPr>
              <a:t>1</a:t>
            </a:r>
            <a:r>
              <a:rPr kumimoji="1" lang="zh-CN" alt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</a:p>
        </p:txBody>
      </p:sp>
      <p:sp>
        <p:nvSpPr>
          <p:cNvPr id="243719" name="Text Box 7"/>
          <p:cNvSpPr txBox="1">
            <a:spLocks noChangeArrowheads="1"/>
          </p:cNvSpPr>
          <p:nvPr/>
        </p:nvSpPr>
        <p:spPr bwMode="auto">
          <a:xfrm>
            <a:off x="914400" y="4038600"/>
            <a:ext cx="732948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2800" b="1">
                <a:solidFill>
                  <a:srgbClr val="000000"/>
                </a:solidFill>
                <a:latin typeface="宋体" panose="02010600030101010101" pitchFamily="2" charset="-122"/>
              </a:rPr>
              <a:t>(3)</a:t>
            </a:r>
            <a:r>
              <a:rPr kumimoji="1" lang="zh-CN" altLang="en-US" sz="2800" b="1">
                <a:solidFill>
                  <a:srgbClr val="059F1F"/>
                </a:solidFill>
                <a:latin typeface="Times New Roman" panose="02020603050405020304" pitchFamily="18" charset="0"/>
              </a:rPr>
              <a:t>正确</a:t>
            </a:r>
            <a:r>
              <a:rPr kumimoji="1" lang="zh-CN" alt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，根据不等式基本性质</a:t>
            </a:r>
            <a:r>
              <a:rPr kumimoji="1" lang="en-US" altLang="zh-CN" sz="2800" b="1">
                <a:solidFill>
                  <a:srgbClr val="FF5050"/>
                </a:solidFill>
                <a:latin typeface="宋体" panose="02010600030101010101" pitchFamily="2" charset="-122"/>
              </a:rPr>
              <a:t>2</a:t>
            </a:r>
            <a:r>
              <a:rPr kumimoji="1" lang="zh-CN" alt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</a:p>
        </p:txBody>
      </p:sp>
      <p:sp>
        <p:nvSpPr>
          <p:cNvPr id="243720" name="Text Box 8"/>
          <p:cNvSpPr txBox="1">
            <a:spLocks noChangeArrowheads="1"/>
          </p:cNvSpPr>
          <p:nvPr/>
        </p:nvSpPr>
        <p:spPr bwMode="auto">
          <a:xfrm>
            <a:off x="990600" y="4191000"/>
            <a:ext cx="1828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kumimoji="1" lang="zh-CN" altLang="zh-CN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43721" name="Text Box 9"/>
          <p:cNvSpPr txBox="1">
            <a:spLocks noChangeArrowheads="1"/>
          </p:cNvSpPr>
          <p:nvPr/>
        </p:nvSpPr>
        <p:spPr bwMode="auto">
          <a:xfrm>
            <a:off x="914400" y="4419600"/>
            <a:ext cx="718661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2800" b="1">
                <a:solidFill>
                  <a:srgbClr val="000000"/>
                </a:solidFill>
                <a:latin typeface="宋体" panose="02010600030101010101" pitchFamily="2" charset="-122"/>
              </a:rPr>
              <a:t>(4)</a:t>
            </a:r>
            <a:r>
              <a:rPr kumimoji="1" lang="zh-CN" altLang="en-US" sz="2800" b="1">
                <a:solidFill>
                  <a:srgbClr val="059F1F"/>
                </a:solidFill>
                <a:latin typeface="Times New Roman" panose="02020603050405020304" pitchFamily="18" charset="0"/>
              </a:rPr>
              <a:t>正确</a:t>
            </a:r>
            <a:r>
              <a:rPr kumimoji="1" lang="zh-CN" alt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，根据不等式基本性质</a:t>
            </a:r>
            <a:r>
              <a:rPr kumimoji="1" lang="en-US" altLang="zh-CN" sz="2800" b="1">
                <a:solidFill>
                  <a:srgbClr val="FF5050"/>
                </a:solidFill>
                <a:latin typeface="宋体" panose="02010600030101010101" pitchFamily="2" charset="-122"/>
              </a:rPr>
              <a:t>1</a:t>
            </a:r>
            <a:r>
              <a:rPr kumimoji="1" lang="zh-CN" alt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</a:p>
        </p:txBody>
      </p:sp>
      <p:sp>
        <p:nvSpPr>
          <p:cNvPr id="243722" name="Text Box 10"/>
          <p:cNvSpPr txBox="1">
            <a:spLocks noChangeArrowheads="1"/>
          </p:cNvSpPr>
          <p:nvPr/>
        </p:nvSpPr>
        <p:spPr bwMode="auto">
          <a:xfrm>
            <a:off x="914400" y="4876800"/>
            <a:ext cx="6442075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2800" b="1">
                <a:solidFill>
                  <a:srgbClr val="000000"/>
                </a:solidFill>
                <a:latin typeface="宋体" panose="02010600030101010101" pitchFamily="2" charset="-122"/>
              </a:rPr>
              <a:t>(5)</a:t>
            </a:r>
            <a:r>
              <a:rPr kumimoji="1" lang="zh-CN" altLang="en-US" sz="2800" b="1">
                <a:solidFill>
                  <a:srgbClr val="059F1F"/>
                </a:solidFill>
                <a:latin typeface="Times New Roman" panose="02020603050405020304" pitchFamily="18" charset="0"/>
              </a:rPr>
              <a:t>不对</a:t>
            </a:r>
            <a:r>
              <a:rPr kumimoji="1" lang="zh-CN" alt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，应分情况逐一讨论．</a:t>
            </a:r>
            <a:endParaRPr kumimoji="1" lang="zh-CN" altLang="en-US" sz="2800" b="1">
              <a:solidFill>
                <a:srgbClr val="000000"/>
              </a:solidFill>
              <a:latin typeface="宋体" panose="02010600030101010101" pitchFamily="2" charset="-122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当</a:t>
            </a:r>
            <a:r>
              <a:rPr kumimoji="1" lang="en-US" altLang="zh-CN" sz="2800" b="1">
                <a:solidFill>
                  <a:srgbClr val="000000"/>
                </a:solidFill>
                <a:latin typeface="宋体" panose="02010600030101010101" pitchFamily="2" charset="-122"/>
              </a:rPr>
              <a:t>a</a:t>
            </a:r>
            <a:r>
              <a:rPr kumimoji="1" lang="zh-CN" alt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＞</a:t>
            </a:r>
            <a:r>
              <a:rPr kumimoji="1" lang="en-US" altLang="zh-CN" sz="2800" b="1">
                <a:solidFill>
                  <a:srgbClr val="000000"/>
                </a:solidFill>
                <a:latin typeface="宋体" panose="02010600030101010101" pitchFamily="2" charset="-122"/>
              </a:rPr>
              <a:t>0</a:t>
            </a:r>
            <a:r>
              <a:rPr kumimoji="1" lang="zh-CN" alt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时，</a:t>
            </a:r>
            <a:r>
              <a:rPr kumimoji="1" lang="en-US" altLang="zh-CN" sz="2800" b="1">
                <a:solidFill>
                  <a:srgbClr val="000000"/>
                </a:solidFill>
                <a:latin typeface="宋体" panose="02010600030101010101" pitchFamily="2" charset="-122"/>
              </a:rPr>
              <a:t>3a</a:t>
            </a:r>
            <a:r>
              <a:rPr kumimoji="1" lang="zh-CN" alt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＞</a:t>
            </a:r>
            <a:r>
              <a:rPr kumimoji="1" lang="en-US" altLang="zh-CN" sz="2800" b="1">
                <a:solidFill>
                  <a:srgbClr val="000000"/>
                </a:solidFill>
                <a:latin typeface="宋体" panose="02010600030101010101" pitchFamily="2" charset="-122"/>
              </a:rPr>
              <a:t>2a</a:t>
            </a:r>
            <a:r>
              <a:rPr kumimoji="1" lang="zh-CN" alt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kumimoji="1" lang="en-US" altLang="zh-CN" sz="2800" b="1">
                <a:solidFill>
                  <a:srgbClr val="000000"/>
                </a:solidFill>
                <a:latin typeface="宋体" panose="02010600030101010101" pitchFamily="2" charset="-122"/>
              </a:rPr>
              <a:t>(</a:t>
            </a:r>
            <a:r>
              <a:rPr kumimoji="1" lang="zh-CN" alt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不等式基本性质</a:t>
            </a:r>
            <a:r>
              <a:rPr kumimoji="1" lang="en-US" altLang="zh-CN" sz="2800" b="1">
                <a:solidFill>
                  <a:srgbClr val="FF5050"/>
                </a:solidFill>
                <a:latin typeface="宋体" panose="02010600030101010101" pitchFamily="2" charset="-122"/>
              </a:rPr>
              <a:t>2</a:t>
            </a:r>
            <a:r>
              <a:rPr kumimoji="1" lang="en-US" altLang="zh-CN" sz="2800" b="1">
                <a:solidFill>
                  <a:srgbClr val="000000"/>
                </a:solidFill>
                <a:latin typeface="宋体" panose="02010600030101010101" pitchFamily="2" charset="-122"/>
              </a:rPr>
              <a:t>)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当</a:t>
            </a:r>
            <a:r>
              <a:rPr kumimoji="1" lang="zh-CN" altLang="en-US" sz="2800" b="1">
                <a:solidFill>
                  <a:srgbClr val="000000"/>
                </a:solidFill>
                <a:latin typeface="宋体" panose="02010600030101010101" pitchFamily="2" charset="-122"/>
              </a:rPr>
              <a:t> </a:t>
            </a:r>
            <a:r>
              <a:rPr kumimoji="1" lang="en-US" altLang="zh-CN" sz="2800" b="1">
                <a:solidFill>
                  <a:srgbClr val="000000"/>
                </a:solidFill>
                <a:latin typeface="宋体" panose="02010600030101010101" pitchFamily="2" charset="-122"/>
              </a:rPr>
              <a:t>a=0</a:t>
            </a:r>
            <a:r>
              <a:rPr kumimoji="1" lang="zh-CN" alt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时，</a:t>
            </a:r>
            <a:r>
              <a:rPr kumimoji="1" lang="en-US" altLang="zh-CN" sz="2800" b="1">
                <a:solidFill>
                  <a:srgbClr val="000000"/>
                </a:solidFill>
                <a:latin typeface="宋体" panose="02010600030101010101" pitchFamily="2" charset="-122"/>
              </a:rPr>
              <a:t>3a=2a</a:t>
            </a:r>
            <a:r>
              <a:rPr kumimoji="1" lang="zh-CN" alt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endParaRPr kumimoji="1" lang="zh-CN" altLang="en-US" sz="2800" b="1">
              <a:solidFill>
                <a:srgbClr val="000000"/>
              </a:solidFill>
              <a:latin typeface="宋体" panose="02010600030101010101" pitchFamily="2" charset="-122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2800" b="1">
                <a:solidFill>
                  <a:srgbClr val="000000"/>
                </a:solidFill>
                <a:latin typeface="宋体" panose="02010600030101010101" pitchFamily="2" charset="-122"/>
              </a:rPr>
              <a:t>当</a:t>
            </a:r>
            <a:r>
              <a:rPr kumimoji="1" lang="en-US" altLang="zh-CN" sz="2800" b="1">
                <a:solidFill>
                  <a:srgbClr val="000000"/>
                </a:solidFill>
                <a:latin typeface="Times New Roman" panose="02020603050405020304" pitchFamily="18" charset="0"/>
              </a:rPr>
              <a:t>a</a:t>
            </a:r>
            <a:r>
              <a:rPr kumimoji="1" lang="zh-CN" altLang="en-US" sz="2800" b="1">
                <a:solidFill>
                  <a:srgbClr val="000000"/>
                </a:solidFill>
                <a:latin typeface="宋体" panose="02010600030101010101" pitchFamily="2" charset="-122"/>
              </a:rPr>
              <a:t>＜</a:t>
            </a:r>
            <a:r>
              <a:rPr kumimoji="1" lang="en-US" altLang="zh-CN" sz="2800" b="1">
                <a:solidFill>
                  <a:srgbClr val="000000"/>
                </a:solidFill>
                <a:latin typeface="Times New Roman" panose="02020603050405020304" pitchFamily="18" charset="0"/>
              </a:rPr>
              <a:t>0</a:t>
            </a:r>
            <a:r>
              <a:rPr kumimoji="1" lang="zh-CN" altLang="en-US" sz="2800" b="1">
                <a:solidFill>
                  <a:srgbClr val="000000"/>
                </a:solidFill>
                <a:latin typeface="宋体" panose="02010600030101010101" pitchFamily="2" charset="-122"/>
              </a:rPr>
              <a:t>时，</a:t>
            </a:r>
            <a:r>
              <a:rPr kumimoji="1" lang="en-US" altLang="zh-CN" sz="2800" b="1">
                <a:solidFill>
                  <a:srgbClr val="000000"/>
                </a:solidFill>
                <a:latin typeface="Times New Roman" panose="02020603050405020304" pitchFamily="18" charset="0"/>
              </a:rPr>
              <a:t>3a</a:t>
            </a:r>
            <a:r>
              <a:rPr kumimoji="1" lang="zh-CN" altLang="en-US" sz="2800" b="1">
                <a:solidFill>
                  <a:srgbClr val="000000"/>
                </a:solidFill>
                <a:latin typeface="宋体" panose="02010600030101010101" pitchFamily="2" charset="-122"/>
              </a:rPr>
              <a:t>＜</a:t>
            </a:r>
            <a:r>
              <a:rPr kumimoji="1" lang="en-US" altLang="zh-CN" sz="2800" b="1">
                <a:solidFill>
                  <a:srgbClr val="000000"/>
                </a:solidFill>
                <a:latin typeface="Times New Roman" panose="02020603050405020304" pitchFamily="18" charset="0"/>
              </a:rPr>
              <a:t>2a</a:t>
            </a:r>
            <a:r>
              <a:rPr kumimoji="1" lang="zh-CN" altLang="en-US" sz="2800" b="1">
                <a:solidFill>
                  <a:srgbClr val="000000"/>
                </a:solidFill>
                <a:latin typeface="宋体" panose="02010600030101010101" pitchFamily="2" charset="-122"/>
              </a:rPr>
              <a:t>．</a:t>
            </a:r>
            <a:r>
              <a:rPr kumimoji="1" lang="en-US" altLang="zh-CN" sz="2800" b="1">
                <a:solidFill>
                  <a:srgbClr val="000000"/>
                </a:solidFill>
                <a:latin typeface="Times New Roman" panose="02020603050405020304" pitchFamily="18" charset="0"/>
              </a:rPr>
              <a:t>(</a:t>
            </a:r>
            <a:r>
              <a:rPr kumimoji="1" lang="zh-CN" altLang="en-US" sz="2800" b="1">
                <a:solidFill>
                  <a:srgbClr val="000000"/>
                </a:solidFill>
                <a:latin typeface="宋体" panose="02010600030101010101" pitchFamily="2" charset="-122"/>
              </a:rPr>
              <a:t>不等式基本性质</a:t>
            </a:r>
            <a:r>
              <a:rPr kumimoji="1" lang="en-US" altLang="zh-CN" sz="2800" b="1">
                <a:solidFill>
                  <a:srgbClr val="FF5050"/>
                </a:solidFill>
                <a:latin typeface="Times New Roman" panose="02020603050405020304" pitchFamily="18" charset="0"/>
              </a:rPr>
              <a:t>3</a:t>
            </a:r>
            <a:r>
              <a:rPr kumimoji="1" lang="en-US" altLang="zh-CN" sz="2800" b="1">
                <a:solidFill>
                  <a:srgbClr val="000000"/>
                </a:solidFill>
                <a:latin typeface="Times New Roman" panose="02020603050405020304" pitchFamily="18" charset="0"/>
              </a:rPr>
              <a:t>) </a:t>
            </a:r>
            <a:endParaRPr kumimoji="1" lang="en-US" altLang="zh-CN" sz="2400" b="1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37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37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37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37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437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437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437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437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2437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2437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2437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3716" grpId="0" autoUpdateAnimBg="0"/>
      <p:bldP spid="243718" grpId="0" autoUpdateAnimBg="0"/>
      <p:bldP spid="243719" grpId="0" autoUpdateAnimBg="0"/>
      <p:bldP spid="243721" grpId="0" autoUpdateAnimBg="0"/>
      <p:bldP spid="24372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sz="4400" b="1">
                <a:solidFill>
                  <a:srgbClr val="0000FF"/>
                </a:solidFill>
              </a:rPr>
              <a:t>3.</a:t>
            </a:r>
            <a:r>
              <a:rPr lang="zh-CN" altLang="en-US" sz="4400" b="1">
                <a:solidFill>
                  <a:srgbClr val="0000FF"/>
                </a:solidFill>
              </a:rPr>
              <a:t>请你再用几个例子试一试，还有类似的结论吗？请把你的发现告诉同学们并与他们交流：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57200"/>
            <a:ext cx="8229600" cy="5668963"/>
          </a:xfrm>
        </p:spPr>
        <p:txBody>
          <a:bodyPr/>
          <a:lstStyle/>
          <a:p>
            <a:r>
              <a:rPr lang="en-US" altLang="zh-CN" sz="4400" b="1">
                <a:solidFill>
                  <a:srgbClr val="0000FF"/>
                </a:solidFill>
              </a:rPr>
              <a:t>4</a:t>
            </a:r>
            <a:r>
              <a:rPr lang="zh-CN" altLang="en-US" sz="4400" b="1">
                <a:solidFill>
                  <a:srgbClr val="0000FF"/>
                </a:solidFill>
              </a:rPr>
              <a:t>、你回忆等式的基本性质，说出不等式的基本性质与等式的基本性质的相同之处与不同之处吗？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WW.2PPT.COM&#10;">
  <a:themeElements>
    <a:clrScheme name="www.7cxk.com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www.7cxk.com1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857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857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www.7cxk.com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1198</Words>
  <Application>Microsoft Office PowerPoint</Application>
  <PresentationFormat>全屏显示(4:3)</PresentationFormat>
  <Paragraphs>146</Paragraphs>
  <Slides>23</Slides>
  <Notes>2</Notes>
  <HiddenSlides>0</HiddenSlides>
  <MMClips>0</MMClips>
  <ScaleCrop>false</ScaleCrop>
  <HeadingPairs>
    <vt:vector size="8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23</vt:i4>
      </vt:variant>
    </vt:vector>
  </HeadingPairs>
  <TitlesOfParts>
    <vt:vector size="35" baseType="lpstr">
      <vt:lpstr>汉仪大宋简</vt:lpstr>
      <vt:lpstr>黑体</vt:lpstr>
      <vt:lpstr>华文彩云</vt:lpstr>
      <vt:lpstr>楷体_GB2312</vt:lpstr>
      <vt:lpstr>宋体</vt:lpstr>
      <vt:lpstr>微软雅黑</vt:lpstr>
      <vt:lpstr>Arial</vt:lpstr>
      <vt:lpstr>Calibri</vt:lpstr>
      <vt:lpstr>Times New Roman</vt:lpstr>
      <vt:lpstr>WWW.2PPT.COM
</vt:lpstr>
      <vt:lpstr>Equation</vt:lpstr>
      <vt:lpstr>公式</vt:lpstr>
      <vt:lpstr>PowerPoint 演示文稿</vt:lpstr>
      <vt:lpstr>PowerPoint 演示文稿</vt:lpstr>
      <vt:lpstr>一、交流预习：</vt:lpstr>
      <vt:lpstr>用圈、点、勾、划、记的方法有效预习P120—121，完成下列问题：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二、互相探究</vt:lpstr>
      <vt:lpstr>PowerPoint 演示文稿</vt:lpstr>
      <vt:lpstr>PowerPoint 演示文稿</vt:lpstr>
      <vt:lpstr>3.填空:</vt:lpstr>
      <vt:lpstr>PowerPoint 演示文稿</vt:lpstr>
      <vt:lpstr>三、分层提高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五、巩固反馈：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2018-07-12T06:35:00Z</dcterms:created>
  <dcterms:modified xsi:type="dcterms:W3CDTF">2023-01-16T19:54:17Z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5D00940B7C274983AC2931D49D59445E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