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5" r:id="rId2"/>
    <p:sldId id="446" r:id="rId3"/>
    <p:sldId id="447" r:id="rId4"/>
    <p:sldId id="448" r:id="rId5"/>
    <p:sldId id="449" r:id="rId6"/>
    <p:sldId id="450" r:id="rId7"/>
    <p:sldId id="451" r:id="rId8"/>
    <p:sldId id="452" r:id="rId9"/>
    <p:sldId id="453" r:id="rId10"/>
    <p:sldId id="454" r:id="rId11"/>
    <p:sldId id="287" r:id="rId12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488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488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726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7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77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77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088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08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293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29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497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497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7026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70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59074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90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112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11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3170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3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/>
            </a:solidFill>
            <a:miter/>
          </a:ln>
        </p:spPr>
      </p:sp>
      <p:sp>
        <p:nvSpPr>
          <p:cNvPr id="265218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5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4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7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47810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8638" y="1536700"/>
            <a:ext cx="4049712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7811" name="矩形 24"/>
          <p:cNvSpPr/>
          <p:nvPr/>
        </p:nvSpPr>
        <p:spPr>
          <a:xfrm>
            <a:off x="1812218" y="1917881"/>
            <a:ext cx="45307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247812" name="TextBox 2"/>
          <p:cNvSpPr txBox="1"/>
          <p:nvPr/>
        </p:nvSpPr>
        <p:spPr>
          <a:xfrm>
            <a:off x="6526" y="2667454"/>
            <a:ext cx="8142111" cy="9233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54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r>
              <a:rPr lang="zh-CN" altLang="en-US" sz="54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的近似</a:t>
            </a:r>
            <a:r>
              <a:rPr lang="zh-CN" altLang="en-US" sz="54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值</a:t>
            </a:r>
            <a:endParaRPr lang="en-US" altLang="zh-CN" sz="54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948110"/>
            <a:ext cx="8148637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6451" y="3986958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TextBox 8"/>
          <p:cNvSpPr txBox="1"/>
          <p:nvPr/>
        </p:nvSpPr>
        <p:spPr>
          <a:xfrm>
            <a:off x="85725" y="842963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266242" name="TextBox 1"/>
          <p:cNvSpPr txBox="1"/>
          <p:nvPr/>
        </p:nvSpPr>
        <p:spPr>
          <a:xfrm>
            <a:off x="1316038" y="1362075"/>
            <a:ext cx="10382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计算下面的练习，得数保留一位小数。</a:t>
            </a:r>
          </a:p>
        </p:txBody>
      </p:sp>
      <p:sp>
        <p:nvSpPr>
          <p:cNvPr id="266243" name="TextBox 1"/>
          <p:cNvSpPr txBox="1"/>
          <p:nvPr/>
        </p:nvSpPr>
        <p:spPr>
          <a:xfrm>
            <a:off x="4364038" y="2144713"/>
            <a:ext cx="3524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13÷2.4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</a:p>
        </p:txBody>
      </p:sp>
      <p:grpSp>
        <p:nvGrpSpPr>
          <p:cNvPr id="2" name="组合 46"/>
          <p:cNvGrpSpPr/>
          <p:nvPr/>
        </p:nvGrpSpPr>
        <p:grpSpPr>
          <a:xfrm>
            <a:off x="3887788" y="3290888"/>
            <a:ext cx="3905250" cy="785812"/>
            <a:chOff x="3143240" y="2857502"/>
            <a:chExt cx="2928978" cy="786020"/>
          </a:xfrm>
        </p:grpSpPr>
        <p:sp>
          <p:nvSpPr>
            <p:cNvPr id="14" name="弧形 13"/>
            <p:cNvSpPr/>
            <p:nvPr/>
          </p:nvSpPr>
          <p:spPr bwMode="auto">
            <a:xfrm>
              <a:off x="3428994" y="2857502"/>
              <a:ext cx="785823" cy="786020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246" name="TextBox 1"/>
            <p:cNvSpPr txBox="1"/>
            <p:nvPr/>
          </p:nvSpPr>
          <p:spPr>
            <a:xfrm>
              <a:off x="4295781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6247" name="TextBox 1"/>
            <p:cNvSpPr txBox="1"/>
            <p:nvPr/>
          </p:nvSpPr>
          <p:spPr>
            <a:xfrm>
              <a:off x="4724412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6248" name="TextBox 1"/>
            <p:cNvSpPr txBox="1"/>
            <p:nvPr/>
          </p:nvSpPr>
          <p:spPr>
            <a:xfrm>
              <a:off x="3571871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 bwMode="auto">
            <a:xfrm>
              <a:off x="4143379" y="2998826"/>
              <a:ext cx="1928839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250" name="TextBox 1"/>
            <p:cNvSpPr txBox="1"/>
            <p:nvPr/>
          </p:nvSpPr>
          <p:spPr>
            <a:xfrm>
              <a:off x="3143240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TextBox 1"/>
          <p:cNvSpPr txBox="1"/>
          <p:nvPr/>
        </p:nvSpPr>
        <p:spPr>
          <a:xfrm>
            <a:off x="6554788" y="34305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4173538" y="34305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rot="16200000" flipH="1">
            <a:off x="4341019" y="3801269"/>
            <a:ext cx="214313" cy="14287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 bwMode="auto">
          <a:xfrm>
            <a:off x="5375275" y="4408488"/>
            <a:ext cx="23479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"/>
          <p:cNvSpPr txBox="1"/>
          <p:nvPr/>
        </p:nvSpPr>
        <p:spPr>
          <a:xfrm>
            <a:off x="6554788" y="28590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6542088" y="38592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5983288" y="38623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411788" y="38623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6542088" y="43561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5983288" y="43592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7138988" y="43592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6853238" y="28622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7138988" y="28622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>
            <a:off x="6008688" y="5310188"/>
            <a:ext cx="2322513" cy="238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"/>
          <p:cNvSpPr txBox="1"/>
          <p:nvPr/>
        </p:nvSpPr>
        <p:spPr>
          <a:xfrm>
            <a:off x="7145338" y="47847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6586538" y="47879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7138988" y="52879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7710488" y="52911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7710488" y="28622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6424613" y="6262688"/>
            <a:ext cx="19288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"/>
          <p:cNvSpPr txBox="1"/>
          <p:nvPr/>
        </p:nvSpPr>
        <p:spPr>
          <a:xfrm>
            <a:off x="7699375" y="57134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7140575" y="57165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7710488" y="62134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7151688" y="62166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1"/>
          <p:cNvSpPr txBox="1"/>
          <p:nvPr/>
        </p:nvSpPr>
        <p:spPr>
          <a:xfrm>
            <a:off x="6440488" y="2147888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3"/>
          <p:cNvSpPr/>
          <p:nvPr/>
        </p:nvSpPr>
        <p:spPr>
          <a:xfrm>
            <a:off x="1585913" y="1473200"/>
            <a:ext cx="10606087" cy="641350"/>
          </a:xfrm>
          <a:prstGeom prst="rect">
            <a:avLst/>
          </a:prstGeom>
          <a:solidFill>
            <a:schemeClr val="bg1">
              <a:alpha val="76077"/>
            </a:schemeClr>
          </a:solidFill>
          <a:ln w="9525">
            <a:noFill/>
          </a:ln>
        </p:spPr>
        <p:txBody>
          <a:bodyPr lIns="90000" tIns="46800" rIns="90000" bIns="46800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写出下表中各数的近似值。</a:t>
            </a:r>
          </a:p>
        </p:txBody>
      </p:sp>
      <p:graphicFrame>
        <p:nvGraphicFramePr>
          <p:cNvPr id="9" name="Group 261"/>
          <p:cNvGraphicFramePr>
            <a:graphicFrameLocks noGrp="1"/>
          </p:cNvGraphicFramePr>
          <p:nvPr/>
        </p:nvGraphicFramePr>
        <p:xfrm>
          <a:off x="1770063" y="2638425"/>
          <a:ext cx="7535863" cy="3148013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4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精确到个位 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精确到十分位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精确到百分位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精确到千分位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0.7064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9.9635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 Box 246"/>
          <p:cNvSpPr txBox="1"/>
          <p:nvPr/>
        </p:nvSpPr>
        <p:spPr>
          <a:xfrm>
            <a:off x="3695700" y="3957638"/>
            <a:ext cx="45243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1" name="Text Box 247"/>
          <p:cNvSpPr txBox="1"/>
          <p:nvPr/>
        </p:nvSpPr>
        <p:spPr>
          <a:xfrm>
            <a:off x="5024438" y="3957638"/>
            <a:ext cx="830262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</a:p>
        </p:txBody>
      </p:sp>
      <p:sp>
        <p:nvSpPr>
          <p:cNvPr id="12" name="Text Box 248"/>
          <p:cNvSpPr txBox="1"/>
          <p:nvPr/>
        </p:nvSpPr>
        <p:spPr>
          <a:xfrm>
            <a:off x="6481763" y="3957638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0.71</a:t>
            </a:r>
          </a:p>
        </p:txBody>
      </p:sp>
      <p:sp>
        <p:nvSpPr>
          <p:cNvPr id="14" name="Rectangle 249"/>
          <p:cNvSpPr/>
          <p:nvPr/>
        </p:nvSpPr>
        <p:spPr>
          <a:xfrm>
            <a:off x="4889500" y="5005388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</a:t>
            </a:r>
          </a:p>
        </p:txBody>
      </p:sp>
      <p:sp>
        <p:nvSpPr>
          <p:cNvPr id="17" name="Rectangle 253"/>
          <p:cNvSpPr/>
          <p:nvPr/>
        </p:nvSpPr>
        <p:spPr>
          <a:xfrm>
            <a:off x="3560763" y="5005388"/>
            <a:ext cx="7207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20" name="Rectangle 254"/>
          <p:cNvSpPr/>
          <p:nvPr/>
        </p:nvSpPr>
        <p:spPr>
          <a:xfrm>
            <a:off x="7807325" y="3957638"/>
            <a:ext cx="136683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0.706</a:t>
            </a:r>
          </a:p>
        </p:txBody>
      </p:sp>
      <p:sp>
        <p:nvSpPr>
          <p:cNvPr id="21" name="Rectangle 255"/>
          <p:cNvSpPr/>
          <p:nvPr/>
        </p:nvSpPr>
        <p:spPr>
          <a:xfrm>
            <a:off x="6481763" y="5005388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9.96</a:t>
            </a:r>
          </a:p>
        </p:txBody>
      </p:sp>
      <p:sp>
        <p:nvSpPr>
          <p:cNvPr id="22" name="Rectangle 256"/>
          <p:cNvSpPr/>
          <p:nvPr/>
        </p:nvSpPr>
        <p:spPr>
          <a:xfrm>
            <a:off x="7807325" y="5005388"/>
            <a:ext cx="136683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9.964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ext Box 4"/>
          <p:cNvSpPr txBox="1"/>
          <p:nvPr/>
        </p:nvSpPr>
        <p:spPr>
          <a:xfrm>
            <a:off x="477838" y="2147888"/>
            <a:ext cx="11282362" cy="27527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求一个小数的近似值，首先要看清楚是保留（      ）小数，然后看</a:t>
            </a:r>
            <a:r>
              <a:rPr lang="en-US" altLang="zh-CN" sz="40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——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比要保留的位数多（      ）的数字，进行（                  ）。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10553700" y="2082800"/>
            <a:ext cx="1301750" cy="10969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几位</a:t>
            </a:r>
          </a:p>
        </p:txBody>
      </p:sp>
      <p:sp>
        <p:nvSpPr>
          <p:cNvPr id="16" name="Text Box 6"/>
          <p:cNvSpPr txBox="1"/>
          <p:nvPr/>
        </p:nvSpPr>
        <p:spPr>
          <a:xfrm>
            <a:off x="8967788" y="3052763"/>
            <a:ext cx="1301750" cy="1096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一位</a:t>
            </a:r>
          </a:p>
        </p:txBody>
      </p:sp>
      <p:sp>
        <p:nvSpPr>
          <p:cNvPr id="17" name="Text Box 7"/>
          <p:cNvSpPr txBox="1"/>
          <p:nvPr/>
        </p:nvSpPr>
        <p:spPr>
          <a:xfrm>
            <a:off x="2579688" y="3992563"/>
            <a:ext cx="3540125" cy="10969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微软雅黑" panose="020B0503020204020204" pitchFamily="34" charset="-122"/>
              </a:rPr>
              <a:t>“</a:t>
            </a:r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四舍五入</a:t>
            </a: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微软雅黑" panose="020B0503020204020204" pitchFamily="34" charset="-122"/>
              </a:rPr>
              <a:t>”</a:t>
            </a:r>
            <a:endParaRPr lang="zh-CN" altLang="en-US" sz="4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1909" name="矩形 4103"/>
          <p:cNvSpPr/>
          <p:nvPr/>
        </p:nvSpPr>
        <p:spPr>
          <a:xfrm>
            <a:off x="1041400" y="5089525"/>
            <a:ext cx="19431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TextBox 1"/>
          <p:cNvSpPr txBox="1"/>
          <p:nvPr/>
        </p:nvSpPr>
        <p:spPr>
          <a:xfrm>
            <a:off x="1520825" y="1027113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下面是几种动物在水中的最高游速。</a:t>
            </a:r>
          </a:p>
        </p:txBody>
      </p:sp>
      <p:grpSp>
        <p:nvGrpSpPr>
          <p:cNvPr id="253954" name="组合 7"/>
          <p:cNvGrpSpPr/>
          <p:nvPr/>
        </p:nvGrpSpPr>
        <p:grpSpPr>
          <a:xfrm>
            <a:off x="473075" y="1027113"/>
            <a:ext cx="895350" cy="655637"/>
            <a:chOff x="285689" y="928670"/>
            <a:chExt cx="671534" cy="655853"/>
          </a:xfrm>
        </p:grpSpPr>
        <p:pic>
          <p:nvPicPr>
            <p:cNvPr id="253955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3956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20484" name="表格 20483"/>
          <p:cNvGraphicFramePr/>
          <p:nvPr/>
        </p:nvGraphicFramePr>
        <p:xfrm>
          <a:off x="854075" y="1884363"/>
          <a:ext cx="8072438" cy="1281182"/>
        </p:xfrm>
        <a:graphic>
          <a:graphicData uri="http://schemas.openxmlformats.org/drawingml/2006/table">
            <a:tbl>
              <a:tblPr/>
              <a:tblGrid>
                <a:gridCol w="27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074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动物名称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海狮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海豚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飞鱼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8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endParaRPr lang="zh-CN" altLang="en-US" sz="36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40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50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64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3974" name="TextBox 1"/>
          <p:cNvSpPr txBox="1"/>
          <p:nvPr/>
        </p:nvSpPr>
        <p:spPr>
          <a:xfrm>
            <a:off x="758825" y="2586038"/>
            <a:ext cx="4940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速度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（千米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时）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235075" y="3381375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海狮的最高游速大约是多少千米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分？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4975225" y="3892550"/>
            <a:ext cx="42481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（得数保留两位小数）</a:t>
            </a:r>
          </a:p>
        </p:txBody>
      </p:sp>
      <p:grpSp>
        <p:nvGrpSpPr>
          <p:cNvPr id="3" name="组合 15"/>
          <p:cNvGrpSpPr/>
          <p:nvPr/>
        </p:nvGrpSpPr>
        <p:grpSpPr>
          <a:xfrm>
            <a:off x="2473325" y="4670425"/>
            <a:ext cx="7048500" cy="646113"/>
            <a:chOff x="1928782" y="5211780"/>
            <a:chExt cx="5286446" cy="646113"/>
          </a:xfrm>
        </p:grpSpPr>
        <p:sp>
          <p:nvSpPr>
            <p:cNvPr id="253978" name="TextBox 1"/>
            <p:cNvSpPr txBox="1"/>
            <p:nvPr/>
          </p:nvSpPr>
          <p:spPr>
            <a:xfrm>
              <a:off x="1928782" y="5211780"/>
              <a:ext cx="2000277" cy="6415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40÷60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29059" y="5784868"/>
              <a:ext cx="1214454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980" name="TextBox 1"/>
            <p:cNvSpPr txBox="1"/>
            <p:nvPr/>
          </p:nvSpPr>
          <p:spPr>
            <a:xfrm>
              <a:off x="5072066" y="5214951"/>
              <a:ext cx="214316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    ）</a:t>
              </a:r>
            </a:p>
          </p:txBody>
        </p:sp>
      </p:grpSp>
      <p:grpSp>
        <p:nvGrpSpPr>
          <p:cNvPr id="4" name="组合 80"/>
          <p:cNvGrpSpPr/>
          <p:nvPr/>
        </p:nvGrpSpPr>
        <p:grpSpPr>
          <a:xfrm>
            <a:off x="473075" y="5384800"/>
            <a:ext cx="11049000" cy="1182688"/>
            <a:chOff x="285691" y="3143237"/>
            <a:chExt cx="8286860" cy="1182425"/>
          </a:xfrm>
        </p:grpSpPr>
        <p:pic>
          <p:nvPicPr>
            <p:cNvPr id="253982" name="图片 81" descr="青菜-教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844" y="3143237"/>
              <a:ext cx="928707" cy="118242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9" name="圆角矩形标注 38"/>
            <p:cNvSpPr/>
            <p:nvPr/>
          </p:nvSpPr>
          <p:spPr>
            <a:xfrm>
              <a:off x="285691" y="3357502"/>
              <a:ext cx="7072406" cy="642794"/>
            </a:xfrm>
            <a:prstGeom prst="wedgeRoundRectCallout">
              <a:avLst>
                <a:gd name="adj1" fmla="val 54246"/>
                <a:gd name="adj2" fmla="val 34240"/>
                <a:gd name="adj3" fmla="val 16667"/>
              </a:avLst>
            </a:prstGeom>
            <a:solidFill>
              <a:srgbClr val="FFFFCC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保留两位小数，应该除到哪一位？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TextBox 1"/>
          <p:cNvSpPr txBox="1"/>
          <p:nvPr/>
        </p:nvSpPr>
        <p:spPr>
          <a:xfrm>
            <a:off x="1474788" y="874713"/>
            <a:ext cx="10475912" cy="6397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海狮的最高游速大约是多少千米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分？</a:t>
            </a:r>
          </a:p>
        </p:txBody>
      </p:sp>
      <p:grpSp>
        <p:nvGrpSpPr>
          <p:cNvPr id="256002" name="组合 7"/>
          <p:cNvGrpSpPr/>
          <p:nvPr/>
        </p:nvGrpSpPr>
        <p:grpSpPr>
          <a:xfrm>
            <a:off x="427038" y="874713"/>
            <a:ext cx="895350" cy="655637"/>
            <a:chOff x="285689" y="928670"/>
            <a:chExt cx="671534" cy="655853"/>
          </a:xfrm>
        </p:grpSpPr>
        <p:pic>
          <p:nvPicPr>
            <p:cNvPr id="256003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6004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6005" name="组合 15"/>
          <p:cNvGrpSpPr/>
          <p:nvPr/>
        </p:nvGrpSpPr>
        <p:grpSpPr>
          <a:xfrm>
            <a:off x="2141538" y="1874838"/>
            <a:ext cx="7048500" cy="646112"/>
            <a:chOff x="1928782" y="5211780"/>
            <a:chExt cx="5286446" cy="646113"/>
          </a:xfrm>
        </p:grpSpPr>
        <p:sp>
          <p:nvSpPr>
            <p:cNvPr id="256006" name="TextBox 1"/>
            <p:cNvSpPr txBox="1"/>
            <p:nvPr/>
          </p:nvSpPr>
          <p:spPr>
            <a:xfrm>
              <a:off x="1928782" y="5211780"/>
              <a:ext cx="2000277" cy="6415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40÷60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3929059" y="5784868"/>
              <a:ext cx="1214454" cy="1588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08" name="TextBox 1"/>
            <p:cNvSpPr txBox="1"/>
            <p:nvPr/>
          </p:nvSpPr>
          <p:spPr>
            <a:xfrm>
              <a:off x="5072066" y="5214951"/>
              <a:ext cx="214316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    ）</a:t>
              </a:r>
            </a:p>
          </p:txBody>
        </p:sp>
      </p:grpSp>
      <p:sp>
        <p:nvSpPr>
          <p:cNvPr id="256009" name="TextBox 1"/>
          <p:cNvSpPr txBox="1"/>
          <p:nvPr/>
        </p:nvSpPr>
        <p:spPr>
          <a:xfrm>
            <a:off x="6249988" y="1446213"/>
            <a:ext cx="57975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（得数保留两位小数）</a:t>
            </a:r>
          </a:p>
        </p:txBody>
      </p:sp>
      <p:grpSp>
        <p:nvGrpSpPr>
          <p:cNvPr id="4" name="组合 46"/>
          <p:cNvGrpSpPr/>
          <p:nvPr/>
        </p:nvGrpSpPr>
        <p:grpSpPr>
          <a:xfrm>
            <a:off x="3379788" y="3021013"/>
            <a:ext cx="3905250" cy="785812"/>
            <a:chOff x="3143240" y="2857502"/>
            <a:chExt cx="2928978" cy="786020"/>
          </a:xfrm>
        </p:grpSpPr>
        <p:sp>
          <p:nvSpPr>
            <p:cNvPr id="49" name="弧形 48"/>
            <p:cNvSpPr/>
            <p:nvPr/>
          </p:nvSpPr>
          <p:spPr bwMode="auto">
            <a:xfrm>
              <a:off x="3428994" y="2857502"/>
              <a:ext cx="785823" cy="786020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012" name="TextBox 1"/>
            <p:cNvSpPr txBox="1"/>
            <p:nvPr/>
          </p:nvSpPr>
          <p:spPr>
            <a:xfrm>
              <a:off x="4295781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013" name="TextBox 1"/>
            <p:cNvSpPr txBox="1"/>
            <p:nvPr/>
          </p:nvSpPr>
          <p:spPr>
            <a:xfrm>
              <a:off x="4724412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6014" name="TextBox 1"/>
            <p:cNvSpPr txBox="1"/>
            <p:nvPr/>
          </p:nvSpPr>
          <p:spPr>
            <a:xfrm>
              <a:off x="3571871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4143379" y="2998826"/>
              <a:ext cx="1928839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16" name="TextBox 1"/>
            <p:cNvSpPr txBox="1"/>
            <p:nvPr/>
          </p:nvSpPr>
          <p:spPr>
            <a:xfrm>
              <a:off x="3143240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0" name="TextBox 1"/>
          <p:cNvSpPr txBox="1"/>
          <p:nvPr/>
        </p:nvSpPr>
        <p:spPr>
          <a:xfrm>
            <a:off x="6072188" y="31480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5487988" y="25892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1"/>
          <p:cNvSpPr txBox="1"/>
          <p:nvPr/>
        </p:nvSpPr>
        <p:spPr>
          <a:xfrm>
            <a:off x="5761038" y="25923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1"/>
          <p:cNvSpPr txBox="1"/>
          <p:nvPr/>
        </p:nvSpPr>
        <p:spPr>
          <a:xfrm>
            <a:off x="6059488" y="25923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TextBox 1"/>
          <p:cNvSpPr txBox="1"/>
          <p:nvPr/>
        </p:nvSpPr>
        <p:spPr>
          <a:xfrm>
            <a:off x="6059488" y="36718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1"/>
          <p:cNvSpPr txBox="1"/>
          <p:nvPr/>
        </p:nvSpPr>
        <p:spPr>
          <a:xfrm>
            <a:off x="5473700" y="36639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6" name="直接连接符 85"/>
          <p:cNvCxnSpPr/>
          <p:nvPr/>
        </p:nvCxnSpPr>
        <p:spPr bwMode="auto">
          <a:xfrm flipV="1">
            <a:off x="4854575" y="4222750"/>
            <a:ext cx="224631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"/>
          <p:cNvSpPr txBox="1"/>
          <p:nvPr/>
        </p:nvSpPr>
        <p:spPr>
          <a:xfrm>
            <a:off x="4903788" y="36750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Box 1"/>
          <p:cNvSpPr txBox="1"/>
          <p:nvPr/>
        </p:nvSpPr>
        <p:spPr>
          <a:xfrm>
            <a:off x="5761038" y="31607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TextBox 1"/>
          <p:cNvSpPr txBox="1"/>
          <p:nvPr/>
        </p:nvSpPr>
        <p:spPr>
          <a:xfrm>
            <a:off x="6061075" y="41608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TextBox 1"/>
          <p:cNvSpPr txBox="1"/>
          <p:nvPr/>
        </p:nvSpPr>
        <p:spPr>
          <a:xfrm>
            <a:off x="5475288" y="41529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1"/>
          <p:cNvSpPr txBox="1"/>
          <p:nvPr/>
        </p:nvSpPr>
        <p:spPr>
          <a:xfrm>
            <a:off x="6630988" y="41608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TextBox 1"/>
          <p:cNvSpPr txBox="1"/>
          <p:nvPr/>
        </p:nvSpPr>
        <p:spPr>
          <a:xfrm>
            <a:off x="6630988" y="25923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Box 1"/>
          <p:cNvSpPr txBox="1"/>
          <p:nvPr/>
        </p:nvSpPr>
        <p:spPr>
          <a:xfrm>
            <a:off x="6630988" y="46577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TextBox 1"/>
          <p:cNvSpPr txBox="1"/>
          <p:nvPr/>
        </p:nvSpPr>
        <p:spPr>
          <a:xfrm>
            <a:off x="6045200" y="46497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5" name="直接连接符 94"/>
          <p:cNvCxnSpPr/>
          <p:nvPr/>
        </p:nvCxnSpPr>
        <p:spPr bwMode="auto">
          <a:xfrm>
            <a:off x="5299075" y="5184775"/>
            <a:ext cx="236061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1"/>
          <p:cNvSpPr txBox="1"/>
          <p:nvPr/>
        </p:nvSpPr>
        <p:spPr>
          <a:xfrm>
            <a:off x="5475288" y="46609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Box 1"/>
          <p:cNvSpPr txBox="1"/>
          <p:nvPr/>
        </p:nvSpPr>
        <p:spPr>
          <a:xfrm>
            <a:off x="6630988" y="51609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"/>
          <p:cNvSpPr txBox="1"/>
          <p:nvPr/>
        </p:nvSpPr>
        <p:spPr>
          <a:xfrm>
            <a:off x="6045200" y="51530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下箭头 101"/>
          <p:cNvSpPr/>
          <p:nvPr/>
        </p:nvSpPr>
        <p:spPr>
          <a:xfrm>
            <a:off x="10237788" y="1946275"/>
            <a:ext cx="381000" cy="1285875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" name="TextBox 1"/>
          <p:cNvSpPr txBox="1"/>
          <p:nvPr/>
        </p:nvSpPr>
        <p:spPr>
          <a:xfrm>
            <a:off x="8702199" y="3478897"/>
            <a:ext cx="3452178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除到商的千分位</a:t>
            </a:r>
          </a:p>
        </p:txBody>
      </p:sp>
      <p:sp>
        <p:nvSpPr>
          <p:cNvPr id="104" name="TextBox 1"/>
          <p:cNvSpPr txBox="1"/>
          <p:nvPr/>
        </p:nvSpPr>
        <p:spPr>
          <a:xfrm>
            <a:off x="7202488" y="25923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1"/>
          <p:cNvSpPr txBox="1"/>
          <p:nvPr/>
        </p:nvSpPr>
        <p:spPr>
          <a:xfrm>
            <a:off x="7202488" y="51609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Box 1"/>
          <p:cNvSpPr txBox="1"/>
          <p:nvPr/>
        </p:nvSpPr>
        <p:spPr>
          <a:xfrm>
            <a:off x="7202488" y="56007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"/>
          <p:cNvSpPr txBox="1"/>
          <p:nvPr/>
        </p:nvSpPr>
        <p:spPr>
          <a:xfrm>
            <a:off x="6616700" y="55927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8" name="直接连接符 107"/>
          <p:cNvCxnSpPr/>
          <p:nvPr/>
        </p:nvCxnSpPr>
        <p:spPr bwMode="auto">
          <a:xfrm>
            <a:off x="5778500" y="6164263"/>
            <a:ext cx="19288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"/>
          <p:cNvSpPr txBox="1"/>
          <p:nvPr/>
        </p:nvSpPr>
        <p:spPr>
          <a:xfrm>
            <a:off x="6046788" y="56038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TextBox 1"/>
          <p:cNvSpPr txBox="1"/>
          <p:nvPr/>
        </p:nvSpPr>
        <p:spPr>
          <a:xfrm>
            <a:off x="7202488" y="60864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TextBox 1"/>
          <p:cNvSpPr txBox="1"/>
          <p:nvPr/>
        </p:nvSpPr>
        <p:spPr>
          <a:xfrm>
            <a:off x="6616700" y="60785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圆角矩形 111"/>
          <p:cNvSpPr/>
          <p:nvPr/>
        </p:nvSpPr>
        <p:spPr>
          <a:xfrm>
            <a:off x="7189788" y="2660650"/>
            <a:ext cx="571500" cy="571500"/>
          </a:xfrm>
          <a:prstGeom prst="roundRect">
            <a:avLst/>
          </a:prstGeom>
          <a:noFill/>
          <a:ln w="31750">
            <a:solidFill>
              <a:srgbClr val="0000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3" name="TextBox 1"/>
          <p:cNvSpPr txBox="1">
            <a:spLocks noChangeArrowheads="1"/>
          </p:cNvSpPr>
          <p:nvPr/>
        </p:nvSpPr>
        <p:spPr bwMode="auto">
          <a:xfrm>
            <a:off x="808038" y="2589213"/>
            <a:ext cx="215900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四舍五入</a:t>
            </a:r>
          </a:p>
        </p:txBody>
      </p:sp>
      <p:sp>
        <p:nvSpPr>
          <p:cNvPr id="114" name="TextBox 1"/>
          <p:cNvSpPr txBox="1"/>
          <p:nvPr/>
        </p:nvSpPr>
        <p:spPr>
          <a:xfrm>
            <a:off x="4618038" y="1871663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1"/>
          <p:cNvSpPr txBox="1"/>
          <p:nvPr/>
        </p:nvSpPr>
        <p:spPr>
          <a:xfrm>
            <a:off x="6542088" y="1874838"/>
            <a:ext cx="2381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</p:txBody>
      </p:sp>
      <p:sp>
        <p:nvSpPr>
          <p:cNvPr id="116" name="TextBox 1"/>
          <p:cNvSpPr txBox="1"/>
          <p:nvPr/>
        </p:nvSpPr>
        <p:spPr>
          <a:xfrm>
            <a:off x="522288" y="5464175"/>
            <a:ext cx="423545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答：海狮的最高游速大约是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0.67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</a:p>
        </p:txBody>
      </p:sp>
      <p:sp>
        <p:nvSpPr>
          <p:cNvPr id="256051" name="矩形 6197"/>
          <p:cNvSpPr/>
          <p:nvPr/>
        </p:nvSpPr>
        <p:spPr>
          <a:xfrm>
            <a:off x="958850" y="4305300"/>
            <a:ext cx="194310" cy="1066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6" grpId="0"/>
      <p:bldP spid="100" grpId="0"/>
      <p:bldP spid="101" grpId="0"/>
      <p:bldP spid="102" grpId="0" bldLvl="0" animBg="1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 bldLvl="0" animBg="1"/>
      <p:bldP spid="113" grpId="0" bldLvl="0" animBg="1"/>
      <p:bldP spid="114" grpId="0"/>
      <p:bldP spid="115" grpId="0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TextBox 1"/>
          <p:cNvSpPr txBox="1"/>
          <p:nvPr/>
        </p:nvSpPr>
        <p:spPr>
          <a:xfrm>
            <a:off x="1520825" y="1344613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下面是几种动物在水中的最高游速。</a:t>
            </a:r>
          </a:p>
        </p:txBody>
      </p:sp>
      <p:grpSp>
        <p:nvGrpSpPr>
          <p:cNvPr id="258050" name="组合 7"/>
          <p:cNvGrpSpPr/>
          <p:nvPr/>
        </p:nvGrpSpPr>
        <p:grpSpPr>
          <a:xfrm>
            <a:off x="473075" y="1344613"/>
            <a:ext cx="895350" cy="655637"/>
            <a:chOff x="285689" y="928670"/>
            <a:chExt cx="671534" cy="655853"/>
          </a:xfrm>
        </p:grpSpPr>
        <p:pic>
          <p:nvPicPr>
            <p:cNvPr id="258051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58052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24580" name="表格 24579"/>
          <p:cNvGraphicFramePr/>
          <p:nvPr/>
        </p:nvGraphicFramePr>
        <p:xfrm>
          <a:off x="854075" y="2201863"/>
          <a:ext cx="8072438" cy="1279924"/>
        </p:xfrm>
        <a:graphic>
          <a:graphicData uri="http://schemas.openxmlformats.org/drawingml/2006/table">
            <a:tbl>
              <a:tblPr/>
              <a:tblGrid>
                <a:gridCol w="27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动物名称</a:t>
                      </a: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海狮</a:t>
                      </a: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海豚</a:t>
                      </a: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飞鱼</a:t>
                      </a: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endParaRPr lang="zh-CN" altLang="en-US" sz="36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40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50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64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661" marB="45661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8070" name="TextBox 1"/>
          <p:cNvSpPr txBox="1"/>
          <p:nvPr/>
        </p:nvSpPr>
        <p:spPr>
          <a:xfrm>
            <a:off x="1063625" y="2954338"/>
            <a:ext cx="302260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速度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（千米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时）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235075" y="3698875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海豚的最高游速大约是多少千米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分？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296025" y="4273550"/>
            <a:ext cx="57975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（得数保留两位小数）</a:t>
            </a:r>
          </a:p>
        </p:txBody>
      </p:sp>
      <p:grpSp>
        <p:nvGrpSpPr>
          <p:cNvPr id="3" name="组合 15"/>
          <p:cNvGrpSpPr/>
          <p:nvPr/>
        </p:nvGrpSpPr>
        <p:grpSpPr>
          <a:xfrm>
            <a:off x="2473325" y="4987925"/>
            <a:ext cx="7048500" cy="646113"/>
            <a:chOff x="1928782" y="5211780"/>
            <a:chExt cx="5286446" cy="646113"/>
          </a:xfrm>
        </p:grpSpPr>
        <p:sp>
          <p:nvSpPr>
            <p:cNvPr id="258074" name="TextBox 1"/>
            <p:cNvSpPr txBox="1"/>
            <p:nvPr/>
          </p:nvSpPr>
          <p:spPr>
            <a:xfrm>
              <a:off x="1928782" y="5211780"/>
              <a:ext cx="2000277" cy="6415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50÷60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29059" y="5784868"/>
              <a:ext cx="1214454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076" name="TextBox 1"/>
            <p:cNvSpPr txBox="1"/>
            <p:nvPr/>
          </p:nvSpPr>
          <p:spPr>
            <a:xfrm>
              <a:off x="5072066" y="5214951"/>
              <a:ext cx="214316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    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TextBox 1"/>
          <p:cNvSpPr txBox="1"/>
          <p:nvPr/>
        </p:nvSpPr>
        <p:spPr>
          <a:xfrm>
            <a:off x="1619250" y="930275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海豚的最高游速大约是多少千米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分？</a:t>
            </a:r>
          </a:p>
        </p:txBody>
      </p:sp>
      <p:grpSp>
        <p:nvGrpSpPr>
          <p:cNvPr id="260098" name="组合 7"/>
          <p:cNvGrpSpPr/>
          <p:nvPr/>
        </p:nvGrpSpPr>
        <p:grpSpPr>
          <a:xfrm>
            <a:off x="571500" y="930275"/>
            <a:ext cx="895350" cy="655638"/>
            <a:chOff x="285689" y="928670"/>
            <a:chExt cx="671534" cy="655853"/>
          </a:xfrm>
        </p:grpSpPr>
        <p:pic>
          <p:nvPicPr>
            <p:cNvPr id="260099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0100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0101" name="组合 15"/>
          <p:cNvGrpSpPr/>
          <p:nvPr/>
        </p:nvGrpSpPr>
        <p:grpSpPr>
          <a:xfrm>
            <a:off x="2286000" y="1930400"/>
            <a:ext cx="7048500" cy="646113"/>
            <a:chOff x="1928782" y="5211780"/>
            <a:chExt cx="5286446" cy="646113"/>
          </a:xfrm>
        </p:grpSpPr>
        <p:sp>
          <p:nvSpPr>
            <p:cNvPr id="260102" name="TextBox 1"/>
            <p:cNvSpPr txBox="1"/>
            <p:nvPr/>
          </p:nvSpPr>
          <p:spPr>
            <a:xfrm>
              <a:off x="1928782" y="5211780"/>
              <a:ext cx="2000277" cy="6415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50÷60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3929059" y="5784868"/>
              <a:ext cx="1214454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104" name="TextBox 1"/>
            <p:cNvSpPr txBox="1"/>
            <p:nvPr/>
          </p:nvSpPr>
          <p:spPr>
            <a:xfrm>
              <a:off x="5072066" y="5214951"/>
              <a:ext cx="214316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    ）</a:t>
              </a:r>
            </a:p>
          </p:txBody>
        </p:sp>
      </p:grpSp>
      <p:sp>
        <p:nvSpPr>
          <p:cNvPr id="260105" name="TextBox 1"/>
          <p:cNvSpPr txBox="1"/>
          <p:nvPr/>
        </p:nvSpPr>
        <p:spPr>
          <a:xfrm>
            <a:off x="6394450" y="1476375"/>
            <a:ext cx="57975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（得数保留两位小数）</a:t>
            </a:r>
          </a:p>
        </p:txBody>
      </p:sp>
      <p:grpSp>
        <p:nvGrpSpPr>
          <p:cNvPr id="4" name="组合 46"/>
          <p:cNvGrpSpPr/>
          <p:nvPr/>
        </p:nvGrpSpPr>
        <p:grpSpPr>
          <a:xfrm>
            <a:off x="4572000" y="3076575"/>
            <a:ext cx="3905250" cy="785813"/>
            <a:chOff x="3143240" y="2857502"/>
            <a:chExt cx="2928978" cy="786020"/>
          </a:xfrm>
        </p:grpSpPr>
        <p:sp>
          <p:nvSpPr>
            <p:cNvPr id="49" name="弧形 48"/>
            <p:cNvSpPr/>
            <p:nvPr/>
          </p:nvSpPr>
          <p:spPr bwMode="auto">
            <a:xfrm>
              <a:off x="3428994" y="2857502"/>
              <a:ext cx="785823" cy="786020"/>
            </a:xfrm>
            <a:prstGeom prst="arc">
              <a:avLst>
                <a:gd name="adj1" fmla="val 18945750"/>
                <a:gd name="adj2" fmla="val 2838931"/>
              </a:avLst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108" name="TextBox 1"/>
            <p:cNvSpPr txBox="1"/>
            <p:nvPr/>
          </p:nvSpPr>
          <p:spPr>
            <a:xfrm>
              <a:off x="4295781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0109" name="TextBox 1"/>
            <p:cNvSpPr txBox="1"/>
            <p:nvPr/>
          </p:nvSpPr>
          <p:spPr>
            <a:xfrm>
              <a:off x="4724412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0110" name="TextBox 1"/>
            <p:cNvSpPr txBox="1"/>
            <p:nvPr/>
          </p:nvSpPr>
          <p:spPr>
            <a:xfrm>
              <a:off x="3571871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4143379" y="2998827"/>
              <a:ext cx="1928839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112" name="TextBox 1"/>
            <p:cNvSpPr txBox="1"/>
            <p:nvPr/>
          </p:nvSpPr>
          <p:spPr>
            <a:xfrm>
              <a:off x="3143240" y="2987711"/>
              <a:ext cx="419106" cy="641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0" name="TextBox 1"/>
          <p:cNvSpPr txBox="1"/>
          <p:nvPr/>
        </p:nvSpPr>
        <p:spPr>
          <a:xfrm>
            <a:off x="7251700" y="32162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6680200" y="26447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1"/>
          <p:cNvSpPr txBox="1"/>
          <p:nvPr/>
        </p:nvSpPr>
        <p:spPr>
          <a:xfrm>
            <a:off x="6953250" y="26479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1"/>
          <p:cNvSpPr txBox="1"/>
          <p:nvPr/>
        </p:nvSpPr>
        <p:spPr>
          <a:xfrm>
            <a:off x="7251700" y="26479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TextBox 1"/>
          <p:cNvSpPr txBox="1"/>
          <p:nvPr/>
        </p:nvSpPr>
        <p:spPr>
          <a:xfrm>
            <a:off x="7251700" y="37274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TextBox 1"/>
          <p:cNvSpPr txBox="1"/>
          <p:nvPr/>
        </p:nvSpPr>
        <p:spPr>
          <a:xfrm>
            <a:off x="6665913" y="371951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6" name="直接连接符 85"/>
          <p:cNvCxnSpPr/>
          <p:nvPr/>
        </p:nvCxnSpPr>
        <p:spPr bwMode="auto">
          <a:xfrm flipV="1">
            <a:off x="6000750" y="4264025"/>
            <a:ext cx="2386013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1"/>
          <p:cNvSpPr txBox="1"/>
          <p:nvPr/>
        </p:nvSpPr>
        <p:spPr>
          <a:xfrm>
            <a:off x="6096000" y="37306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Box 1"/>
          <p:cNvSpPr txBox="1"/>
          <p:nvPr/>
        </p:nvSpPr>
        <p:spPr>
          <a:xfrm>
            <a:off x="6953250" y="321627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TextBox 1"/>
          <p:cNvSpPr txBox="1"/>
          <p:nvPr/>
        </p:nvSpPr>
        <p:spPr>
          <a:xfrm>
            <a:off x="7253288" y="42164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TextBox 1"/>
          <p:cNvSpPr txBox="1"/>
          <p:nvPr/>
        </p:nvSpPr>
        <p:spPr>
          <a:xfrm>
            <a:off x="6667500" y="42084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TextBox 1"/>
          <p:cNvSpPr txBox="1"/>
          <p:nvPr/>
        </p:nvSpPr>
        <p:spPr>
          <a:xfrm>
            <a:off x="7823200" y="42164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TextBox 1"/>
          <p:cNvSpPr txBox="1"/>
          <p:nvPr/>
        </p:nvSpPr>
        <p:spPr>
          <a:xfrm>
            <a:off x="7810500" y="26479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Box 1"/>
          <p:cNvSpPr txBox="1"/>
          <p:nvPr/>
        </p:nvSpPr>
        <p:spPr>
          <a:xfrm>
            <a:off x="7823200" y="47132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TextBox 1"/>
          <p:cNvSpPr txBox="1"/>
          <p:nvPr/>
        </p:nvSpPr>
        <p:spPr>
          <a:xfrm>
            <a:off x="7237413" y="47053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5" name="直接连接符 94"/>
          <p:cNvCxnSpPr/>
          <p:nvPr/>
        </p:nvCxnSpPr>
        <p:spPr bwMode="auto">
          <a:xfrm>
            <a:off x="6661150" y="5265738"/>
            <a:ext cx="2259013" cy="11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1"/>
          <p:cNvSpPr txBox="1"/>
          <p:nvPr/>
        </p:nvSpPr>
        <p:spPr>
          <a:xfrm>
            <a:off x="6667500" y="47164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Box 1"/>
          <p:cNvSpPr txBox="1"/>
          <p:nvPr/>
        </p:nvSpPr>
        <p:spPr>
          <a:xfrm>
            <a:off x="7823200" y="52165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1"/>
          <p:cNvSpPr txBox="1"/>
          <p:nvPr/>
        </p:nvSpPr>
        <p:spPr>
          <a:xfrm>
            <a:off x="7237413" y="520858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Box 1"/>
          <p:cNvSpPr txBox="1"/>
          <p:nvPr/>
        </p:nvSpPr>
        <p:spPr>
          <a:xfrm>
            <a:off x="8394700" y="264795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Box 1"/>
          <p:cNvSpPr txBox="1"/>
          <p:nvPr/>
        </p:nvSpPr>
        <p:spPr>
          <a:xfrm>
            <a:off x="8394700" y="52165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Box 1"/>
          <p:cNvSpPr txBox="1"/>
          <p:nvPr/>
        </p:nvSpPr>
        <p:spPr>
          <a:xfrm>
            <a:off x="8394700" y="5656263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"/>
          <p:cNvSpPr txBox="1"/>
          <p:nvPr/>
        </p:nvSpPr>
        <p:spPr>
          <a:xfrm>
            <a:off x="7808913" y="5648325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8" name="直接连接符 107"/>
          <p:cNvCxnSpPr/>
          <p:nvPr/>
        </p:nvCxnSpPr>
        <p:spPr bwMode="auto">
          <a:xfrm>
            <a:off x="6975475" y="6194425"/>
            <a:ext cx="19288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"/>
          <p:cNvSpPr txBox="1"/>
          <p:nvPr/>
        </p:nvSpPr>
        <p:spPr>
          <a:xfrm>
            <a:off x="7239000" y="56594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TextBox 1"/>
          <p:cNvSpPr txBox="1"/>
          <p:nvPr/>
        </p:nvSpPr>
        <p:spPr>
          <a:xfrm>
            <a:off x="8394700" y="6142038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TextBox 1"/>
          <p:cNvSpPr txBox="1"/>
          <p:nvPr/>
        </p:nvSpPr>
        <p:spPr>
          <a:xfrm>
            <a:off x="7808913" y="6134100"/>
            <a:ext cx="5588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圆角矩形 111"/>
          <p:cNvSpPr/>
          <p:nvPr/>
        </p:nvSpPr>
        <p:spPr>
          <a:xfrm>
            <a:off x="8382000" y="2716213"/>
            <a:ext cx="571500" cy="571500"/>
          </a:xfrm>
          <a:prstGeom prst="roundRect">
            <a:avLst/>
          </a:prstGeom>
          <a:noFill/>
          <a:ln w="31750">
            <a:solidFill>
              <a:srgbClr val="0000FF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3" name="TextBox 1"/>
          <p:cNvSpPr txBox="1">
            <a:spLocks noChangeArrowheads="1"/>
          </p:cNvSpPr>
          <p:nvPr/>
        </p:nvSpPr>
        <p:spPr bwMode="auto">
          <a:xfrm>
            <a:off x="1905000" y="2644775"/>
            <a:ext cx="205740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四舍五入</a:t>
            </a:r>
          </a:p>
        </p:txBody>
      </p:sp>
      <p:sp>
        <p:nvSpPr>
          <p:cNvPr id="114" name="TextBox 1"/>
          <p:cNvSpPr txBox="1"/>
          <p:nvPr/>
        </p:nvSpPr>
        <p:spPr>
          <a:xfrm>
            <a:off x="4762500" y="1927225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1"/>
          <p:cNvSpPr txBox="1"/>
          <p:nvPr/>
        </p:nvSpPr>
        <p:spPr>
          <a:xfrm>
            <a:off x="6673850" y="1943100"/>
            <a:ext cx="2381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</p:txBody>
      </p:sp>
      <p:sp>
        <p:nvSpPr>
          <p:cNvPr id="116" name="TextBox 1"/>
          <p:cNvSpPr txBox="1"/>
          <p:nvPr/>
        </p:nvSpPr>
        <p:spPr>
          <a:xfrm>
            <a:off x="1082675" y="5600700"/>
            <a:ext cx="448945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答：海豚的最高游速大约是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0.83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6" grpId="0"/>
      <p:bldP spid="100" grpId="0"/>
      <p:bldP spid="101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 bldLvl="0" animBg="1"/>
      <p:bldP spid="113" grpId="0" bldLvl="0" animBg="1"/>
      <p:bldP spid="114" grpId="0"/>
      <p:bldP spid="115" grpId="0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TextBox 1"/>
          <p:cNvSpPr txBox="1"/>
          <p:nvPr/>
        </p:nvSpPr>
        <p:spPr>
          <a:xfrm>
            <a:off x="1428750" y="712788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下面是几种动物在水中的最高游速。</a:t>
            </a:r>
          </a:p>
        </p:txBody>
      </p:sp>
      <p:grpSp>
        <p:nvGrpSpPr>
          <p:cNvPr id="262146" name="组合 7"/>
          <p:cNvGrpSpPr/>
          <p:nvPr/>
        </p:nvGrpSpPr>
        <p:grpSpPr>
          <a:xfrm>
            <a:off x="381000" y="712788"/>
            <a:ext cx="895350" cy="655637"/>
            <a:chOff x="285689" y="928670"/>
            <a:chExt cx="671534" cy="655853"/>
          </a:xfrm>
        </p:grpSpPr>
        <p:pic>
          <p:nvPicPr>
            <p:cNvPr id="262147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2148" name="TextBox 8"/>
            <p:cNvSpPr txBox="1"/>
            <p:nvPr/>
          </p:nvSpPr>
          <p:spPr>
            <a:xfrm>
              <a:off x="285689" y="1047772"/>
              <a:ext cx="63343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28676" name="表格 28675"/>
          <p:cNvGraphicFramePr/>
          <p:nvPr/>
        </p:nvGraphicFramePr>
        <p:xfrm>
          <a:off x="762000" y="1570038"/>
          <a:ext cx="8072438" cy="1281182"/>
        </p:xfrm>
        <a:graphic>
          <a:graphicData uri="http://schemas.openxmlformats.org/drawingml/2006/table">
            <a:tbl>
              <a:tblPr/>
              <a:tblGrid>
                <a:gridCol w="271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074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动物名称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海狮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海豚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飞鱼</a:t>
                      </a: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8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endParaRPr lang="zh-CN" altLang="en-US" sz="36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40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50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64</a:t>
                      </a:r>
                      <a:endParaRPr lang="zh-CN" altLang="en-US" sz="3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39" marR="91439" marT="45734" marB="45734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2166" name="TextBox 1"/>
          <p:cNvSpPr txBox="1"/>
          <p:nvPr/>
        </p:nvSpPr>
        <p:spPr>
          <a:xfrm>
            <a:off x="1174750" y="2271713"/>
            <a:ext cx="3035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速度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（千米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时）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143000" y="3067050"/>
            <a:ext cx="9715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飞鱼的最高游速大约是多少千米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分？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6203950" y="3641725"/>
            <a:ext cx="57975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（得数保留两位小数）</a:t>
            </a:r>
          </a:p>
        </p:txBody>
      </p:sp>
      <p:grpSp>
        <p:nvGrpSpPr>
          <p:cNvPr id="3" name="组合 15"/>
          <p:cNvGrpSpPr/>
          <p:nvPr/>
        </p:nvGrpSpPr>
        <p:grpSpPr>
          <a:xfrm>
            <a:off x="2381250" y="4356100"/>
            <a:ext cx="7048500" cy="646113"/>
            <a:chOff x="1928782" y="5211780"/>
            <a:chExt cx="5286446" cy="646113"/>
          </a:xfrm>
        </p:grpSpPr>
        <p:sp>
          <p:nvSpPr>
            <p:cNvPr id="262170" name="TextBox 1"/>
            <p:cNvSpPr txBox="1"/>
            <p:nvPr/>
          </p:nvSpPr>
          <p:spPr>
            <a:xfrm>
              <a:off x="1928782" y="5211780"/>
              <a:ext cx="2000277" cy="6415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64÷60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≈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3929059" y="5784868"/>
              <a:ext cx="1214454" cy="1587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172" name="TextBox 1"/>
            <p:cNvSpPr txBox="1"/>
            <p:nvPr/>
          </p:nvSpPr>
          <p:spPr>
            <a:xfrm>
              <a:off x="5072066" y="5214951"/>
              <a:ext cx="2143162" cy="6429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     ）</a:t>
              </a:r>
            </a:p>
          </p:txBody>
        </p:sp>
      </p:grpSp>
      <p:sp>
        <p:nvSpPr>
          <p:cNvPr id="15" name="TextBox 1"/>
          <p:cNvSpPr txBox="1"/>
          <p:nvPr/>
        </p:nvSpPr>
        <p:spPr>
          <a:xfrm>
            <a:off x="4857750" y="4349750"/>
            <a:ext cx="2000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7048500" y="4352925"/>
            <a:ext cx="23812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1238250" y="5470525"/>
            <a:ext cx="929005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答：飞鱼的最高游速大约是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1.07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TextBox 8"/>
          <p:cNvSpPr txBox="1"/>
          <p:nvPr/>
        </p:nvSpPr>
        <p:spPr>
          <a:xfrm>
            <a:off x="285750" y="912813"/>
            <a:ext cx="22733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264194" name="TextBox 8"/>
          <p:cNvSpPr txBox="1"/>
          <p:nvPr/>
        </p:nvSpPr>
        <p:spPr>
          <a:xfrm>
            <a:off x="666750" y="1627188"/>
            <a:ext cx="10858500" cy="2563812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求商的近似值的方法：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先算出比需要保留的小数位数多一位的商，再按照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“</a:t>
            </a:r>
            <a:r>
              <a:rPr lang="zh-CN" altLang="en-US" sz="36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四舍五入</a:t>
            </a:r>
            <a:r>
              <a:rPr lang="zh-CN" altLang="en-US" sz="3600" b="1" dirty="0">
                <a:latin typeface="黑体" panose="02010609060101010101" pitchFamily="49" charset="-122"/>
                <a:ea typeface="微软雅黑" panose="020B0503020204020204" pitchFamily="34" charset="-122"/>
              </a:rPr>
              <a:t>”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法写出结果。</a:t>
            </a:r>
          </a:p>
        </p:txBody>
      </p:sp>
      <p:pic>
        <p:nvPicPr>
          <p:cNvPr id="264195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62988" y="4616450"/>
            <a:ext cx="2097087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宽屏</PresentationFormat>
  <Paragraphs>188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华文楷体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1A08629A3C1F439BAAEDBAEA54B4062F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