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6" y="120"/>
      </p:cViewPr>
      <p:guideLst>
        <p:guide pos="416"/>
        <p:guide pos="7256"/>
        <p:guide orient="horz" pos="600"/>
        <p:guide orient="horz" pos="664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8.1.1 </a:t>
                  </a:r>
                  <a:r>
                    <a:rPr lang="zh-CN" altLang="en-US" sz="54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认识几分之一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1CF4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>
            <a:spLocks noChangeArrowheads="1"/>
          </p:cNvSpPr>
          <p:nvPr/>
        </p:nvSpPr>
        <p:spPr bwMode="auto">
          <a:xfrm>
            <a:off x="3226380" y="4086343"/>
            <a:ext cx="24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7" name="Text Box 8"/>
          <p:cNvSpPr>
            <a:spLocks noChangeArrowheads="1"/>
          </p:cNvSpPr>
          <p:nvPr/>
        </p:nvSpPr>
        <p:spPr bwMode="auto">
          <a:xfrm>
            <a:off x="3234000" y="4700070"/>
            <a:ext cx="307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2" name="Picture 16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12" y="4414319"/>
            <a:ext cx="682695" cy="682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3"/>
          <p:cNvSpPr>
            <a:spLocks noChangeArrowheads="1"/>
          </p:cNvSpPr>
          <p:nvPr/>
        </p:nvSpPr>
        <p:spPr bwMode="auto">
          <a:xfrm>
            <a:off x="4937390" y="4768333"/>
            <a:ext cx="354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0" name="Text Box 10"/>
          <p:cNvSpPr>
            <a:spLocks noChangeArrowheads="1"/>
          </p:cNvSpPr>
          <p:nvPr/>
        </p:nvSpPr>
        <p:spPr bwMode="auto">
          <a:xfrm>
            <a:off x="4921830" y="4084755"/>
            <a:ext cx="24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Text Box 14"/>
          <p:cNvSpPr>
            <a:spLocks noChangeArrowheads="1"/>
          </p:cNvSpPr>
          <p:nvPr/>
        </p:nvSpPr>
        <p:spPr bwMode="auto">
          <a:xfrm>
            <a:off x="6948752" y="4700071"/>
            <a:ext cx="874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Text Box 11"/>
          <p:cNvSpPr>
            <a:spLocks noChangeArrowheads="1"/>
          </p:cNvSpPr>
          <p:nvPr/>
        </p:nvSpPr>
        <p:spPr bwMode="auto">
          <a:xfrm>
            <a:off x="7106938" y="4083783"/>
            <a:ext cx="24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7" name="Picture 17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438" y="4414319"/>
            <a:ext cx="597358" cy="68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12"/>
          <p:cNvSpPr>
            <a:spLocks noChangeArrowheads="1"/>
          </p:cNvSpPr>
          <p:nvPr/>
        </p:nvSpPr>
        <p:spPr bwMode="auto">
          <a:xfrm>
            <a:off x="8844224" y="4134434"/>
            <a:ext cx="43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5" name="Text Box 15"/>
          <p:cNvSpPr>
            <a:spLocks noChangeArrowheads="1"/>
          </p:cNvSpPr>
          <p:nvPr/>
        </p:nvSpPr>
        <p:spPr bwMode="auto">
          <a:xfrm>
            <a:off x="8852163" y="4750871"/>
            <a:ext cx="368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396" name="Group 12"/>
          <p:cNvGrpSpPr/>
          <p:nvPr/>
        </p:nvGrpSpPr>
        <p:grpSpPr bwMode="auto">
          <a:xfrm>
            <a:off x="1987813" y="1868488"/>
            <a:ext cx="1654175" cy="1655763"/>
            <a:chOff x="0" y="0"/>
            <a:chExt cx="3145" cy="3148"/>
          </a:xfrm>
        </p:grpSpPr>
        <p:grpSp>
          <p:nvGrpSpPr>
            <p:cNvPr id="16397" name="Group 13"/>
            <p:cNvGrpSpPr/>
            <p:nvPr/>
          </p:nvGrpSpPr>
          <p:grpSpPr bwMode="auto">
            <a:xfrm>
              <a:off x="41" y="0"/>
              <a:ext cx="3104" cy="3149"/>
              <a:chOff x="0" y="0"/>
              <a:chExt cx="3104" cy="3149"/>
            </a:xfrm>
          </p:grpSpPr>
          <p:sp>
            <p:nvSpPr>
              <p:cNvPr id="16398" name="Oval 14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3105" cy="310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50A79"/>
                </a:solidFill>
                <a:rou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9" name="Line 11"/>
              <p:cNvSpPr>
                <a:spLocks noChangeShapeType="1"/>
              </p:cNvSpPr>
              <p:nvPr/>
            </p:nvSpPr>
            <p:spPr bwMode="auto">
              <a:xfrm flipV="1">
                <a:off x="150" y="1553"/>
                <a:ext cx="1425" cy="7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0" name="Line 11"/>
              <p:cNvSpPr>
                <a:spLocks noChangeShapeType="1"/>
              </p:cNvSpPr>
              <p:nvPr/>
            </p:nvSpPr>
            <p:spPr bwMode="auto">
              <a:xfrm>
                <a:off x="1575" y="1553"/>
                <a:ext cx="1335" cy="72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1" name="Line 11"/>
              <p:cNvSpPr>
                <a:spLocks noChangeShapeType="1"/>
              </p:cNvSpPr>
              <p:nvPr/>
            </p:nvSpPr>
            <p:spPr bwMode="auto">
              <a:xfrm>
                <a:off x="1575" y="0"/>
                <a:ext cx="0" cy="16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2" name="Group 18"/>
            <p:cNvGrpSpPr/>
            <p:nvPr/>
          </p:nvGrpSpPr>
          <p:grpSpPr bwMode="auto">
            <a:xfrm>
              <a:off x="0" y="290"/>
              <a:ext cx="1639" cy="1805"/>
              <a:chOff x="0" y="0"/>
              <a:chExt cx="1639" cy="1805"/>
            </a:xfrm>
          </p:grpSpPr>
          <p:sp>
            <p:nvSpPr>
              <p:cNvPr id="16403" name="Line 11"/>
              <p:cNvSpPr>
                <a:spLocks noChangeShapeType="1"/>
              </p:cNvSpPr>
              <p:nvPr/>
            </p:nvSpPr>
            <p:spPr bwMode="auto">
              <a:xfrm>
                <a:off x="41" y="1641"/>
                <a:ext cx="84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4" name="Line 11"/>
              <p:cNvSpPr>
                <a:spLocks noChangeShapeType="1"/>
              </p:cNvSpPr>
              <p:nvPr/>
            </p:nvSpPr>
            <p:spPr bwMode="auto">
              <a:xfrm>
                <a:off x="0" y="1439"/>
                <a:ext cx="1252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5" name="Line 11"/>
              <p:cNvSpPr>
                <a:spLocks noChangeShapeType="1"/>
              </p:cNvSpPr>
              <p:nvPr/>
            </p:nvSpPr>
            <p:spPr bwMode="auto">
              <a:xfrm>
                <a:off x="0" y="1237"/>
                <a:ext cx="1621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6" name="Line 11"/>
              <p:cNvSpPr>
                <a:spLocks noChangeShapeType="1"/>
              </p:cNvSpPr>
              <p:nvPr/>
            </p:nvSpPr>
            <p:spPr bwMode="auto">
              <a:xfrm>
                <a:off x="20" y="1034"/>
                <a:ext cx="1560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7" name="Line 11"/>
              <p:cNvSpPr>
                <a:spLocks noChangeShapeType="1"/>
              </p:cNvSpPr>
              <p:nvPr/>
            </p:nvSpPr>
            <p:spPr bwMode="auto">
              <a:xfrm>
                <a:off x="103" y="833"/>
                <a:ext cx="1478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8" name="Line 11"/>
              <p:cNvSpPr>
                <a:spLocks noChangeShapeType="1"/>
              </p:cNvSpPr>
              <p:nvPr/>
            </p:nvSpPr>
            <p:spPr bwMode="auto">
              <a:xfrm>
                <a:off x="162" y="649"/>
                <a:ext cx="1418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9" name="Line 11"/>
              <p:cNvSpPr>
                <a:spLocks noChangeShapeType="1"/>
              </p:cNvSpPr>
              <p:nvPr/>
            </p:nvSpPr>
            <p:spPr bwMode="auto">
              <a:xfrm>
                <a:off x="244" y="446"/>
                <a:ext cx="1337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0" name="Line 11"/>
              <p:cNvSpPr>
                <a:spLocks noChangeShapeType="1"/>
              </p:cNvSpPr>
              <p:nvPr/>
            </p:nvSpPr>
            <p:spPr bwMode="auto">
              <a:xfrm>
                <a:off x="523" y="223"/>
                <a:ext cx="1057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1" name="Line 11"/>
              <p:cNvSpPr>
                <a:spLocks noChangeShapeType="1"/>
              </p:cNvSpPr>
              <p:nvPr/>
            </p:nvSpPr>
            <p:spPr bwMode="auto">
              <a:xfrm>
                <a:off x="799" y="0"/>
                <a:ext cx="84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2" name="Line 11"/>
              <p:cNvSpPr>
                <a:spLocks noChangeShapeType="1"/>
              </p:cNvSpPr>
              <p:nvPr/>
            </p:nvSpPr>
            <p:spPr bwMode="auto">
              <a:xfrm>
                <a:off x="81" y="1803"/>
                <a:ext cx="482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413" name="Group 29"/>
          <p:cNvGrpSpPr/>
          <p:nvPr/>
        </p:nvGrpSpPr>
        <p:grpSpPr bwMode="auto">
          <a:xfrm>
            <a:off x="4032513" y="1868488"/>
            <a:ext cx="1647825" cy="1673225"/>
            <a:chOff x="0" y="0"/>
            <a:chExt cx="2596" cy="2636"/>
          </a:xfrm>
        </p:grpSpPr>
        <p:sp>
          <p:nvSpPr>
            <p:cNvPr id="16414" name="Oval 2"/>
            <p:cNvSpPr>
              <a:spLocks noChangeArrowheads="1"/>
            </p:cNvSpPr>
            <p:nvPr/>
          </p:nvSpPr>
          <p:spPr bwMode="auto">
            <a:xfrm>
              <a:off x="0" y="0"/>
              <a:ext cx="2596" cy="260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5" name="Line 11"/>
            <p:cNvSpPr>
              <a:spLocks noChangeShapeType="1"/>
            </p:cNvSpPr>
            <p:nvPr/>
          </p:nvSpPr>
          <p:spPr bwMode="auto">
            <a:xfrm>
              <a:off x="1311" y="28"/>
              <a:ext cx="1" cy="26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6416" name="Group 32"/>
            <p:cNvGrpSpPr/>
            <p:nvPr/>
          </p:nvGrpSpPr>
          <p:grpSpPr bwMode="auto">
            <a:xfrm>
              <a:off x="0" y="28"/>
              <a:ext cx="2596" cy="2337"/>
              <a:chOff x="0" y="0"/>
              <a:chExt cx="2596" cy="2337"/>
            </a:xfrm>
          </p:grpSpPr>
          <p:sp>
            <p:nvSpPr>
              <p:cNvPr id="16417" name="Line 11"/>
              <p:cNvSpPr>
                <a:spLocks noChangeShapeType="1"/>
              </p:cNvSpPr>
              <p:nvPr/>
            </p:nvSpPr>
            <p:spPr bwMode="auto">
              <a:xfrm flipV="1">
                <a:off x="0" y="1343"/>
                <a:ext cx="2596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8" name="Line 11"/>
              <p:cNvSpPr>
                <a:spLocks noChangeShapeType="1"/>
              </p:cNvSpPr>
              <p:nvPr/>
            </p:nvSpPr>
            <p:spPr bwMode="auto">
              <a:xfrm flipH="1">
                <a:off x="484" y="351"/>
                <a:ext cx="1673" cy="19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9" name="Line 11"/>
              <p:cNvSpPr>
                <a:spLocks noChangeShapeType="1"/>
              </p:cNvSpPr>
              <p:nvPr/>
            </p:nvSpPr>
            <p:spPr bwMode="auto">
              <a:xfrm>
                <a:off x="345" y="372"/>
                <a:ext cx="1812" cy="18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0" name="Line 11"/>
              <p:cNvSpPr>
                <a:spLocks noChangeShapeType="1"/>
              </p:cNvSpPr>
              <p:nvPr/>
            </p:nvSpPr>
            <p:spPr bwMode="auto">
              <a:xfrm flipV="1">
                <a:off x="485" y="231"/>
                <a:ext cx="829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1" name="Line 11"/>
              <p:cNvSpPr>
                <a:spLocks noChangeShapeType="1"/>
              </p:cNvSpPr>
              <p:nvPr/>
            </p:nvSpPr>
            <p:spPr bwMode="auto">
              <a:xfrm flipV="1">
                <a:off x="681" y="431"/>
                <a:ext cx="624" cy="2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2" name="Line 11"/>
              <p:cNvSpPr>
                <a:spLocks noChangeShapeType="1"/>
              </p:cNvSpPr>
              <p:nvPr/>
            </p:nvSpPr>
            <p:spPr bwMode="auto">
              <a:xfrm flipV="1">
                <a:off x="821" y="634"/>
                <a:ext cx="485" cy="2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3" name="Line 11"/>
              <p:cNvSpPr>
                <a:spLocks noChangeShapeType="1"/>
              </p:cNvSpPr>
              <p:nvPr/>
            </p:nvSpPr>
            <p:spPr bwMode="auto">
              <a:xfrm flipV="1">
                <a:off x="960" y="817"/>
                <a:ext cx="396" cy="1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4" name="Line 11"/>
              <p:cNvSpPr>
                <a:spLocks noChangeShapeType="1"/>
              </p:cNvSpPr>
              <p:nvPr/>
            </p:nvSpPr>
            <p:spPr bwMode="auto">
              <a:xfrm flipV="1">
                <a:off x="1037" y="1001"/>
                <a:ext cx="295" cy="1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5" name="Line 11"/>
              <p:cNvSpPr>
                <a:spLocks noChangeShapeType="1"/>
              </p:cNvSpPr>
              <p:nvPr/>
            </p:nvSpPr>
            <p:spPr bwMode="auto">
              <a:xfrm flipV="1">
                <a:off x="404" y="0"/>
                <a:ext cx="911" cy="4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6427" name="Line 11"/>
          <p:cNvSpPr>
            <a:spLocks noChangeShapeType="1"/>
          </p:cNvSpPr>
          <p:nvPr/>
        </p:nvSpPr>
        <p:spPr bwMode="auto">
          <a:xfrm>
            <a:off x="3170500" y="4627045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28" name="Text Box 9"/>
          <p:cNvSpPr>
            <a:spLocks noChangeArrowheads="1"/>
          </p:cNvSpPr>
          <p:nvPr/>
        </p:nvSpPr>
        <p:spPr bwMode="auto">
          <a:xfrm>
            <a:off x="9101400" y="405288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29" name="Line 11"/>
          <p:cNvSpPr>
            <a:spLocks noChangeShapeType="1"/>
          </p:cNvSpPr>
          <p:nvPr/>
        </p:nvSpPr>
        <p:spPr bwMode="auto">
          <a:xfrm>
            <a:off x="4899621" y="4663358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30" name="Line 11"/>
          <p:cNvSpPr>
            <a:spLocks noChangeShapeType="1"/>
          </p:cNvSpPr>
          <p:nvPr/>
        </p:nvSpPr>
        <p:spPr bwMode="auto">
          <a:xfrm>
            <a:off x="7045588" y="4627045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31" name="Line 11"/>
          <p:cNvSpPr>
            <a:spLocks noChangeShapeType="1"/>
          </p:cNvSpPr>
          <p:nvPr/>
        </p:nvSpPr>
        <p:spPr bwMode="auto">
          <a:xfrm>
            <a:off x="8844224" y="4677646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432" name="Group 97"/>
          <p:cNvGrpSpPr/>
          <p:nvPr/>
        </p:nvGrpSpPr>
        <p:grpSpPr bwMode="auto">
          <a:xfrm>
            <a:off x="6545525" y="2251076"/>
            <a:ext cx="3224213" cy="269875"/>
            <a:chOff x="0" y="0"/>
            <a:chExt cx="2031" cy="170"/>
          </a:xfrm>
        </p:grpSpPr>
        <p:sp>
          <p:nvSpPr>
            <p:cNvPr id="16433" name="Line 11"/>
            <p:cNvSpPr>
              <a:spLocks noChangeShapeType="1"/>
            </p:cNvSpPr>
            <p:nvPr/>
          </p:nvSpPr>
          <p:spPr bwMode="auto">
            <a:xfrm>
              <a:off x="0" y="160"/>
              <a:ext cx="203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4" name="Line 11"/>
            <p:cNvSpPr>
              <a:spLocks noChangeShapeType="1"/>
            </p:cNvSpPr>
            <p:nvPr/>
          </p:nvSpPr>
          <p:spPr bwMode="auto">
            <a:xfrm flipH="1">
              <a:off x="10" y="15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5" name="Line 11"/>
            <p:cNvSpPr>
              <a:spLocks noChangeShapeType="1"/>
            </p:cNvSpPr>
            <p:nvPr/>
          </p:nvSpPr>
          <p:spPr bwMode="auto">
            <a:xfrm flipH="1">
              <a:off x="185" y="15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6" name="Line 11"/>
            <p:cNvSpPr>
              <a:spLocks noChangeShapeType="1"/>
            </p:cNvSpPr>
            <p:nvPr/>
          </p:nvSpPr>
          <p:spPr bwMode="auto">
            <a:xfrm flipH="1">
              <a:off x="376" y="9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7" name="Line 11"/>
            <p:cNvSpPr>
              <a:spLocks noChangeShapeType="1"/>
            </p:cNvSpPr>
            <p:nvPr/>
          </p:nvSpPr>
          <p:spPr bwMode="auto">
            <a:xfrm flipH="1">
              <a:off x="572" y="9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8" name="Line 11"/>
            <p:cNvSpPr>
              <a:spLocks noChangeShapeType="1"/>
            </p:cNvSpPr>
            <p:nvPr/>
          </p:nvSpPr>
          <p:spPr bwMode="auto">
            <a:xfrm flipH="1">
              <a:off x="802" y="3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9" name="Line 11"/>
            <p:cNvSpPr>
              <a:spLocks noChangeShapeType="1"/>
            </p:cNvSpPr>
            <p:nvPr/>
          </p:nvSpPr>
          <p:spPr bwMode="auto">
            <a:xfrm flipH="1">
              <a:off x="1012" y="6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0" name="Line 11"/>
            <p:cNvSpPr>
              <a:spLocks noChangeShapeType="1"/>
            </p:cNvSpPr>
            <p:nvPr/>
          </p:nvSpPr>
          <p:spPr bwMode="auto">
            <a:xfrm flipH="1">
              <a:off x="1227" y="0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1" name="Line 11"/>
            <p:cNvSpPr>
              <a:spLocks noChangeShapeType="1"/>
            </p:cNvSpPr>
            <p:nvPr/>
          </p:nvSpPr>
          <p:spPr bwMode="auto">
            <a:xfrm flipH="1">
              <a:off x="1453" y="2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2" name="Line 11"/>
            <p:cNvSpPr>
              <a:spLocks noChangeShapeType="1"/>
            </p:cNvSpPr>
            <p:nvPr/>
          </p:nvSpPr>
          <p:spPr bwMode="auto">
            <a:xfrm flipH="1">
              <a:off x="1637" y="14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3" name="Line 11"/>
            <p:cNvSpPr>
              <a:spLocks noChangeShapeType="1"/>
            </p:cNvSpPr>
            <p:nvPr/>
          </p:nvSpPr>
          <p:spPr bwMode="auto">
            <a:xfrm flipH="1">
              <a:off x="1826" y="20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4" name="Line 11"/>
            <p:cNvSpPr>
              <a:spLocks noChangeShapeType="1"/>
            </p:cNvSpPr>
            <p:nvPr/>
          </p:nvSpPr>
          <p:spPr bwMode="auto">
            <a:xfrm flipH="1">
              <a:off x="2026" y="8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445" name="Group 98"/>
          <p:cNvGrpSpPr/>
          <p:nvPr/>
        </p:nvGrpSpPr>
        <p:grpSpPr bwMode="auto">
          <a:xfrm>
            <a:off x="6561400" y="3068638"/>
            <a:ext cx="3224213" cy="265113"/>
            <a:chOff x="0" y="0"/>
            <a:chExt cx="2031" cy="167"/>
          </a:xfrm>
        </p:grpSpPr>
        <p:sp>
          <p:nvSpPr>
            <p:cNvPr id="16446" name="Line 11"/>
            <p:cNvSpPr>
              <a:spLocks noChangeShapeType="1"/>
            </p:cNvSpPr>
            <p:nvPr/>
          </p:nvSpPr>
          <p:spPr bwMode="auto">
            <a:xfrm>
              <a:off x="0" y="166"/>
              <a:ext cx="203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7" name="Line 11"/>
            <p:cNvSpPr>
              <a:spLocks noChangeShapeType="1"/>
            </p:cNvSpPr>
            <p:nvPr/>
          </p:nvSpPr>
          <p:spPr bwMode="auto">
            <a:xfrm flipH="1">
              <a:off x="13" y="11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8" name="Line 11"/>
            <p:cNvSpPr>
              <a:spLocks noChangeShapeType="1"/>
            </p:cNvSpPr>
            <p:nvPr/>
          </p:nvSpPr>
          <p:spPr bwMode="auto">
            <a:xfrm flipH="1">
              <a:off x="306" y="4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9" name="Line 11"/>
            <p:cNvSpPr>
              <a:spLocks noChangeShapeType="1"/>
            </p:cNvSpPr>
            <p:nvPr/>
          </p:nvSpPr>
          <p:spPr bwMode="auto">
            <a:xfrm flipH="1">
              <a:off x="591" y="5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0" name="Line 11"/>
            <p:cNvSpPr>
              <a:spLocks noChangeShapeType="1"/>
            </p:cNvSpPr>
            <p:nvPr/>
          </p:nvSpPr>
          <p:spPr bwMode="auto">
            <a:xfrm flipH="1">
              <a:off x="886" y="10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1" name="Line 11"/>
            <p:cNvSpPr>
              <a:spLocks noChangeShapeType="1"/>
            </p:cNvSpPr>
            <p:nvPr/>
          </p:nvSpPr>
          <p:spPr bwMode="auto">
            <a:xfrm flipH="1">
              <a:off x="1181" y="9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2" name="Line 11"/>
            <p:cNvSpPr>
              <a:spLocks noChangeShapeType="1"/>
            </p:cNvSpPr>
            <p:nvPr/>
          </p:nvSpPr>
          <p:spPr bwMode="auto">
            <a:xfrm flipH="1">
              <a:off x="1463" y="0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3" name="Line 11"/>
            <p:cNvSpPr>
              <a:spLocks noChangeShapeType="1"/>
            </p:cNvSpPr>
            <p:nvPr/>
          </p:nvSpPr>
          <p:spPr bwMode="auto">
            <a:xfrm flipH="1">
              <a:off x="1750" y="6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4" name="Line 11"/>
            <p:cNvSpPr>
              <a:spLocks noChangeShapeType="1"/>
            </p:cNvSpPr>
            <p:nvPr/>
          </p:nvSpPr>
          <p:spPr bwMode="auto">
            <a:xfrm flipH="1">
              <a:off x="2017" y="10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55" name="AutoShape 99"/>
          <p:cNvSpPr/>
          <p:nvPr/>
        </p:nvSpPr>
        <p:spPr bwMode="auto">
          <a:xfrm rot="5400000">
            <a:off x="6588387" y="1982787"/>
            <a:ext cx="220662" cy="300038"/>
          </a:xfrm>
          <a:prstGeom prst="leftBrace">
            <a:avLst>
              <a:gd name="adj1" fmla="val 1132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56" name="AutoShape 100"/>
          <p:cNvSpPr/>
          <p:nvPr/>
        </p:nvSpPr>
        <p:spPr bwMode="auto">
          <a:xfrm rot="5400000">
            <a:off x="6651094" y="2578894"/>
            <a:ext cx="290512" cy="498475"/>
          </a:xfrm>
          <a:prstGeom prst="leftBrace">
            <a:avLst>
              <a:gd name="adj1" fmla="val 1429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4"/>
          <p:cNvSpPr>
            <a:spLocks noChangeArrowheads="1"/>
          </p:cNvSpPr>
          <p:nvPr/>
        </p:nvSpPr>
        <p:spPr bwMode="auto">
          <a:xfrm>
            <a:off x="683740" y="180090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>
            <a:spLocks noChangeArrowheads="1"/>
          </p:cNvSpPr>
          <p:nvPr/>
        </p:nvSpPr>
        <p:spPr bwMode="auto">
          <a:xfrm>
            <a:off x="665098" y="1191175"/>
            <a:ext cx="10853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下面的分数能表示各图中的涂色部分吗？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能表示的画“         ”不能表示的画“          ”</a:t>
            </a:r>
          </a:p>
        </p:txBody>
      </p:sp>
      <p:sp>
        <p:nvSpPr>
          <p:cNvPr id="17411" name="Text Box 8"/>
          <p:cNvSpPr>
            <a:spLocks noChangeArrowheads="1"/>
          </p:cNvSpPr>
          <p:nvPr/>
        </p:nvSpPr>
        <p:spPr bwMode="auto">
          <a:xfrm>
            <a:off x="1922519" y="481228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7412" name="Line 11"/>
          <p:cNvSpPr>
            <a:spLocks noChangeShapeType="1"/>
          </p:cNvSpPr>
          <p:nvPr/>
        </p:nvSpPr>
        <p:spPr bwMode="auto">
          <a:xfrm>
            <a:off x="1870484" y="4783312"/>
            <a:ext cx="533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3" name="Text Box 9"/>
          <p:cNvSpPr>
            <a:spLocks noChangeArrowheads="1"/>
          </p:cNvSpPr>
          <p:nvPr/>
        </p:nvSpPr>
        <p:spPr bwMode="auto">
          <a:xfrm>
            <a:off x="1934925" y="431536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7414" name="Text Box 8"/>
          <p:cNvSpPr>
            <a:spLocks noChangeArrowheads="1"/>
          </p:cNvSpPr>
          <p:nvPr/>
        </p:nvSpPr>
        <p:spPr bwMode="auto">
          <a:xfrm>
            <a:off x="4160894" y="481228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7415" name="Text Box 8"/>
          <p:cNvSpPr>
            <a:spLocks noChangeArrowheads="1"/>
          </p:cNvSpPr>
          <p:nvPr/>
        </p:nvSpPr>
        <p:spPr bwMode="auto">
          <a:xfrm>
            <a:off x="6262335" y="4850858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7416" name="Text Box 8"/>
          <p:cNvSpPr>
            <a:spLocks noChangeArrowheads="1"/>
          </p:cNvSpPr>
          <p:nvPr/>
        </p:nvSpPr>
        <p:spPr bwMode="auto">
          <a:xfrm>
            <a:off x="8490006" y="4774831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4073479" y="4803966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6189719" y="481228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8413806" y="481228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0" name="Text Box 9"/>
          <p:cNvSpPr>
            <a:spLocks noChangeArrowheads="1"/>
          </p:cNvSpPr>
          <p:nvPr/>
        </p:nvSpPr>
        <p:spPr bwMode="auto">
          <a:xfrm>
            <a:off x="4152173" y="431316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7421" name="Text Box 9"/>
          <p:cNvSpPr>
            <a:spLocks noChangeArrowheads="1"/>
          </p:cNvSpPr>
          <p:nvPr/>
        </p:nvSpPr>
        <p:spPr bwMode="auto">
          <a:xfrm>
            <a:off x="6236550" y="43423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2" name="Text Box 9"/>
          <p:cNvSpPr>
            <a:spLocks noChangeArrowheads="1"/>
          </p:cNvSpPr>
          <p:nvPr/>
        </p:nvSpPr>
        <p:spPr bwMode="auto">
          <a:xfrm>
            <a:off x="8477219" y="437477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18447" name="Group 46"/>
          <p:cNvGrpSpPr/>
          <p:nvPr/>
        </p:nvGrpSpPr>
        <p:grpSpPr bwMode="auto">
          <a:xfrm>
            <a:off x="2703570" y="4669409"/>
            <a:ext cx="763587" cy="457200"/>
            <a:chOff x="0" y="0"/>
            <a:chExt cx="506" cy="313"/>
          </a:xfrm>
        </p:grpSpPr>
        <p:sp>
          <p:nvSpPr>
            <p:cNvPr id="17424" name="Line 47"/>
            <p:cNvSpPr>
              <a:spLocks noChangeShapeType="1"/>
            </p:cNvSpPr>
            <p:nvPr/>
          </p:nvSpPr>
          <p:spPr bwMode="auto">
            <a:xfrm>
              <a:off x="25" y="170"/>
              <a:ext cx="170" cy="143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Line 48"/>
            <p:cNvSpPr>
              <a:spLocks noChangeShapeType="1"/>
            </p:cNvSpPr>
            <p:nvPr/>
          </p:nvSpPr>
          <p:spPr bwMode="auto">
            <a:xfrm flipV="1">
              <a:off x="161" y="25"/>
              <a:ext cx="345" cy="288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50" name="Group 46"/>
          <p:cNvGrpSpPr/>
          <p:nvPr/>
        </p:nvGrpSpPr>
        <p:grpSpPr bwMode="auto">
          <a:xfrm>
            <a:off x="6994563" y="4589579"/>
            <a:ext cx="763588" cy="457200"/>
            <a:chOff x="0" y="0"/>
            <a:chExt cx="506" cy="313"/>
          </a:xfrm>
        </p:grpSpPr>
        <p:sp>
          <p:nvSpPr>
            <p:cNvPr id="17427" name="Line 47"/>
            <p:cNvSpPr>
              <a:spLocks noChangeShapeType="1"/>
            </p:cNvSpPr>
            <p:nvPr/>
          </p:nvSpPr>
          <p:spPr bwMode="auto">
            <a:xfrm>
              <a:off x="25" y="170"/>
              <a:ext cx="170" cy="143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8" name="Line 48"/>
            <p:cNvSpPr>
              <a:spLocks noChangeShapeType="1"/>
            </p:cNvSpPr>
            <p:nvPr/>
          </p:nvSpPr>
          <p:spPr bwMode="auto">
            <a:xfrm flipV="1">
              <a:off x="161" y="25"/>
              <a:ext cx="345" cy="288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9" name="Group 46"/>
          <p:cNvGrpSpPr/>
          <p:nvPr/>
        </p:nvGrpSpPr>
        <p:grpSpPr bwMode="auto">
          <a:xfrm>
            <a:off x="5942823" y="1565805"/>
            <a:ext cx="547018" cy="327528"/>
            <a:chOff x="0" y="0"/>
            <a:chExt cx="506" cy="313"/>
          </a:xfrm>
        </p:grpSpPr>
        <p:sp>
          <p:nvSpPr>
            <p:cNvPr id="17430" name="Line 47"/>
            <p:cNvSpPr>
              <a:spLocks noChangeShapeType="1"/>
            </p:cNvSpPr>
            <p:nvPr/>
          </p:nvSpPr>
          <p:spPr bwMode="auto">
            <a:xfrm>
              <a:off x="25" y="170"/>
              <a:ext cx="170" cy="143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1" name="Line 48"/>
            <p:cNvSpPr>
              <a:spLocks noChangeShapeType="1"/>
            </p:cNvSpPr>
            <p:nvPr/>
          </p:nvSpPr>
          <p:spPr bwMode="auto">
            <a:xfrm flipV="1">
              <a:off x="161" y="25"/>
              <a:ext cx="345" cy="288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32" name="Text Box 31"/>
          <p:cNvSpPr>
            <a:spLocks noChangeArrowheads="1"/>
          </p:cNvSpPr>
          <p:nvPr/>
        </p:nvSpPr>
        <p:spPr bwMode="auto">
          <a:xfrm>
            <a:off x="2714347" y="1560507"/>
            <a:ext cx="1081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7" name="Text Box 31"/>
          <p:cNvSpPr>
            <a:spLocks noChangeArrowheads="1"/>
          </p:cNvSpPr>
          <p:nvPr/>
        </p:nvSpPr>
        <p:spPr bwMode="auto">
          <a:xfrm>
            <a:off x="9319474" y="4619683"/>
            <a:ext cx="1081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8" name="Text Box 31"/>
          <p:cNvSpPr>
            <a:spLocks noChangeArrowheads="1"/>
          </p:cNvSpPr>
          <p:nvPr/>
        </p:nvSpPr>
        <p:spPr bwMode="auto">
          <a:xfrm>
            <a:off x="4901965" y="4652888"/>
            <a:ext cx="1081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5" name="Text Box 37"/>
          <p:cNvSpPr txBox="1">
            <a:spLocks noChangeArrowheads="1"/>
          </p:cNvSpPr>
          <p:nvPr/>
        </p:nvSpPr>
        <p:spPr bwMode="auto">
          <a:xfrm>
            <a:off x="2186838" y="4721443"/>
            <a:ext cx="1796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sp>
        <p:nvSpPr>
          <p:cNvPr id="17436" name="Text Box 38"/>
          <p:cNvSpPr txBox="1">
            <a:spLocks noChangeArrowheads="1"/>
          </p:cNvSpPr>
          <p:nvPr/>
        </p:nvSpPr>
        <p:spPr bwMode="auto">
          <a:xfrm>
            <a:off x="8726063" y="4626546"/>
            <a:ext cx="2122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sp>
        <p:nvSpPr>
          <p:cNvPr id="17437" name="Text Box 39"/>
          <p:cNvSpPr txBox="1">
            <a:spLocks noChangeArrowheads="1"/>
          </p:cNvSpPr>
          <p:nvPr/>
        </p:nvSpPr>
        <p:spPr bwMode="auto">
          <a:xfrm>
            <a:off x="4340179" y="4661471"/>
            <a:ext cx="1629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sp>
        <p:nvSpPr>
          <p:cNvPr id="17438" name="Text Box 40"/>
          <p:cNvSpPr txBox="1">
            <a:spLocks noChangeArrowheads="1"/>
          </p:cNvSpPr>
          <p:nvPr/>
        </p:nvSpPr>
        <p:spPr bwMode="auto">
          <a:xfrm>
            <a:off x="6544839" y="4670547"/>
            <a:ext cx="1455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pic>
        <p:nvPicPr>
          <p:cNvPr id="17439" name="Picture 29" descr="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19" y="2756472"/>
            <a:ext cx="80946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7" grpId="0" bldLvl="0"/>
      <p:bldP spid="18458" grpId="0" bldLvl="0"/>
      <p:bldP spid="18458" grpId="1" bldLvl="0"/>
      <p:bldP spid="18458" grpId="2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>
            <a:spLocks noChangeArrowheads="1"/>
          </p:cNvSpPr>
          <p:nvPr/>
        </p:nvSpPr>
        <p:spPr bwMode="auto">
          <a:xfrm>
            <a:off x="660400" y="1189967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233729" y="1189967"/>
            <a:ext cx="609600" cy="609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FF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TextBox 5"/>
          <p:cNvSpPr>
            <a:spLocks noChangeArrowheads="1"/>
          </p:cNvSpPr>
          <p:nvPr/>
        </p:nvSpPr>
        <p:spPr bwMode="auto">
          <a:xfrm>
            <a:off x="1939972" y="1263934"/>
            <a:ext cx="7312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是一个图形的          。这个图形可能是什么形状？</a:t>
            </a:r>
          </a:p>
        </p:txBody>
      </p:sp>
      <p:sp>
        <p:nvSpPr>
          <p:cNvPr id="19461" name="Text Box 8"/>
          <p:cNvSpPr>
            <a:spLocks noChangeArrowheads="1"/>
          </p:cNvSpPr>
          <p:nvPr/>
        </p:nvSpPr>
        <p:spPr bwMode="auto">
          <a:xfrm>
            <a:off x="4143441" y="141034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9462" name="Text Box 9"/>
          <p:cNvSpPr>
            <a:spLocks noChangeArrowheads="1"/>
          </p:cNvSpPr>
          <p:nvPr/>
        </p:nvSpPr>
        <p:spPr bwMode="auto">
          <a:xfrm>
            <a:off x="4143441" y="94674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4071522" y="1410344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464" name="Group 8"/>
          <p:cNvGrpSpPr/>
          <p:nvPr/>
        </p:nvGrpSpPr>
        <p:grpSpPr bwMode="auto">
          <a:xfrm>
            <a:off x="3310341" y="2701742"/>
            <a:ext cx="6253163" cy="3181350"/>
            <a:chOff x="0" y="0"/>
            <a:chExt cx="9847" cy="5010"/>
          </a:xfrm>
        </p:grpSpPr>
        <p:sp>
          <p:nvSpPr>
            <p:cNvPr id="18441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2" name="Rectangle 6"/>
            <p:cNvSpPr>
              <a:spLocks noChangeArrowheads="1"/>
            </p:cNvSpPr>
            <p:nvPr/>
          </p:nvSpPr>
          <p:spPr bwMode="auto">
            <a:xfrm>
              <a:off x="1012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202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4" name="Rectangle 6"/>
            <p:cNvSpPr>
              <a:spLocks noChangeArrowheads="1"/>
            </p:cNvSpPr>
            <p:nvPr/>
          </p:nvSpPr>
          <p:spPr bwMode="auto">
            <a:xfrm>
              <a:off x="292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382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6" name="Rectangle 6"/>
            <p:cNvSpPr>
              <a:spLocks noChangeArrowheads="1"/>
            </p:cNvSpPr>
            <p:nvPr/>
          </p:nvSpPr>
          <p:spPr bwMode="auto">
            <a:xfrm>
              <a:off x="4837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7" name="Rectangle 6"/>
            <p:cNvSpPr>
              <a:spLocks noChangeArrowheads="1"/>
            </p:cNvSpPr>
            <p:nvPr/>
          </p:nvSpPr>
          <p:spPr bwMode="auto">
            <a:xfrm>
              <a:off x="5850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8" name="Rectangle 6"/>
            <p:cNvSpPr>
              <a:spLocks noChangeArrowheads="1"/>
            </p:cNvSpPr>
            <p:nvPr/>
          </p:nvSpPr>
          <p:spPr bwMode="auto">
            <a:xfrm>
              <a:off x="8887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9" name="Rectangle 6"/>
            <p:cNvSpPr>
              <a:spLocks noChangeArrowheads="1"/>
            </p:cNvSpPr>
            <p:nvPr/>
          </p:nvSpPr>
          <p:spPr bwMode="auto">
            <a:xfrm>
              <a:off x="6862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0" name="Rectangle 6"/>
            <p:cNvSpPr>
              <a:spLocks noChangeArrowheads="1"/>
            </p:cNvSpPr>
            <p:nvPr/>
          </p:nvSpPr>
          <p:spPr bwMode="auto">
            <a:xfrm>
              <a:off x="787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0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>
              <a:off x="1012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3" name="Rectangle 6"/>
            <p:cNvSpPr>
              <a:spLocks noChangeArrowheads="1"/>
            </p:cNvSpPr>
            <p:nvPr/>
          </p:nvSpPr>
          <p:spPr bwMode="auto">
            <a:xfrm>
              <a:off x="202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Rectangle 6"/>
            <p:cNvSpPr>
              <a:spLocks noChangeArrowheads="1"/>
            </p:cNvSpPr>
            <p:nvPr/>
          </p:nvSpPr>
          <p:spPr bwMode="auto">
            <a:xfrm>
              <a:off x="292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5" name="Rectangle 6"/>
            <p:cNvSpPr>
              <a:spLocks noChangeArrowheads="1"/>
            </p:cNvSpPr>
            <p:nvPr/>
          </p:nvSpPr>
          <p:spPr bwMode="auto">
            <a:xfrm>
              <a:off x="382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6" name="Rectangle 6"/>
            <p:cNvSpPr>
              <a:spLocks noChangeArrowheads="1"/>
            </p:cNvSpPr>
            <p:nvPr/>
          </p:nvSpPr>
          <p:spPr bwMode="auto">
            <a:xfrm>
              <a:off x="4837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7" name="Rectangle 6"/>
            <p:cNvSpPr>
              <a:spLocks noChangeArrowheads="1"/>
            </p:cNvSpPr>
            <p:nvPr/>
          </p:nvSpPr>
          <p:spPr bwMode="auto">
            <a:xfrm>
              <a:off x="5850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8" name="Rectangle 6"/>
            <p:cNvSpPr>
              <a:spLocks noChangeArrowheads="1"/>
            </p:cNvSpPr>
            <p:nvPr/>
          </p:nvSpPr>
          <p:spPr bwMode="auto">
            <a:xfrm>
              <a:off x="8887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9" name="Rectangle 6"/>
            <p:cNvSpPr>
              <a:spLocks noChangeArrowheads="1"/>
            </p:cNvSpPr>
            <p:nvPr/>
          </p:nvSpPr>
          <p:spPr bwMode="auto">
            <a:xfrm>
              <a:off x="6862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0" name="Rectangle 6"/>
            <p:cNvSpPr>
              <a:spLocks noChangeArrowheads="1"/>
            </p:cNvSpPr>
            <p:nvPr/>
          </p:nvSpPr>
          <p:spPr bwMode="auto">
            <a:xfrm>
              <a:off x="787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1" name="Rectangle 6"/>
            <p:cNvSpPr>
              <a:spLocks noChangeArrowheads="1"/>
            </p:cNvSpPr>
            <p:nvPr/>
          </p:nvSpPr>
          <p:spPr bwMode="auto">
            <a:xfrm>
              <a:off x="0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2" name="Rectangle 6"/>
            <p:cNvSpPr>
              <a:spLocks noChangeArrowheads="1"/>
            </p:cNvSpPr>
            <p:nvPr/>
          </p:nvSpPr>
          <p:spPr bwMode="auto">
            <a:xfrm>
              <a:off x="1012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3" name="Rectangle 6"/>
            <p:cNvSpPr>
              <a:spLocks noChangeArrowheads="1"/>
            </p:cNvSpPr>
            <p:nvPr/>
          </p:nvSpPr>
          <p:spPr bwMode="auto">
            <a:xfrm>
              <a:off x="202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4" name="Rectangle 6"/>
            <p:cNvSpPr>
              <a:spLocks noChangeArrowheads="1"/>
            </p:cNvSpPr>
            <p:nvPr/>
          </p:nvSpPr>
          <p:spPr bwMode="auto">
            <a:xfrm>
              <a:off x="292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5" name="Rectangle 6"/>
            <p:cNvSpPr>
              <a:spLocks noChangeArrowheads="1"/>
            </p:cNvSpPr>
            <p:nvPr/>
          </p:nvSpPr>
          <p:spPr bwMode="auto">
            <a:xfrm>
              <a:off x="382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6" name="Rectangle 6"/>
            <p:cNvSpPr>
              <a:spLocks noChangeArrowheads="1"/>
            </p:cNvSpPr>
            <p:nvPr/>
          </p:nvSpPr>
          <p:spPr bwMode="auto">
            <a:xfrm>
              <a:off x="4837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7" name="Rectangle 6"/>
            <p:cNvSpPr>
              <a:spLocks noChangeArrowheads="1"/>
            </p:cNvSpPr>
            <p:nvPr/>
          </p:nvSpPr>
          <p:spPr bwMode="auto">
            <a:xfrm>
              <a:off x="5850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8" name="Rectangle 6"/>
            <p:cNvSpPr>
              <a:spLocks noChangeArrowheads="1"/>
            </p:cNvSpPr>
            <p:nvPr/>
          </p:nvSpPr>
          <p:spPr bwMode="auto">
            <a:xfrm>
              <a:off x="8887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9" name="Rectangle 6"/>
            <p:cNvSpPr>
              <a:spLocks noChangeArrowheads="1"/>
            </p:cNvSpPr>
            <p:nvPr/>
          </p:nvSpPr>
          <p:spPr bwMode="auto">
            <a:xfrm>
              <a:off x="6862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0" name="Rectangle 6"/>
            <p:cNvSpPr>
              <a:spLocks noChangeArrowheads="1"/>
            </p:cNvSpPr>
            <p:nvPr/>
          </p:nvSpPr>
          <p:spPr bwMode="auto">
            <a:xfrm>
              <a:off x="787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1" name="Rectangle 6"/>
            <p:cNvSpPr>
              <a:spLocks noChangeArrowheads="1"/>
            </p:cNvSpPr>
            <p:nvPr/>
          </p:nvSpPr>
          <p:spPr bwMode="auto">
            <a:xfrm>
              <a:off x="0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2" name="Rectangle 6"/>
            <p:cNvSpPr>
              <a:spLocks noChangeArrowheads="1"/>
            </p:cNvSpPr>
            <p:nvPr/>
          </p:nvSpPr>
          <p:spPr bwMode="auto">
            <a:xfrm>
              <a:off x="1012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3" name="Rectangle 6"/>
            <p:cNvSpPr>
              <a:spLocks noChangeArrowheads="1"/>
            </p:cNvSpPr>
            <p:nvPr/>
          </p:nvSpPr>
          <p:spPr bwMode="auto">
            <a:xfrm>
              <a:off x="202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4" name="Rectangle 6"/>
            <p:cNvSpPr>
              <a:spLocks noChangeArrowheads="1"/>
            </p:cNvSpPr>
            <p:nvPr/>
          </p:nvSpPr>
          <p:spPr bwMode="auto">
            <a:xfrm>
              <a:off x="292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5" name="Rectangle 6"/>
            <p:cNvSpPr>
              <a:spLocks noChangeArrowheads="1"/>
            </p:cNvSpPr>
            <p:nvPr/>
          </p:nvSpPr>
          <p:spPr bwMode="auto">
            <a:xfrm>
              <a:off x="382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6" name="Rectangle 6"/>
            <p:cNvSpPr>
              <a:spLocks noChangeArrowheads="1"/>
            </p:cNvSpPr>
            <p:nvPr/>
          </p:nvSpPr>
          <p:spPr bwMode="auto">
            <a:xfrm>
              <a:off x="4837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7" name="Rectangle 6"/>
            <p:cNvSpPr>
              <a:spLocks noChangeArrowheads="1"/>
            </p:cNvSpPr>
            <p:nvPr/>
          </p:nvSpPr>
          <p:spPr bwMode="auto">
            <a:xfrm>
              <a:off x="5850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8" name="Rectangle 6"/>
            <p:cNvSpPr>
              <a:spLocks noChangeArrowheads="1"/>
            </p:cNvSpPr>
            <p:nvPr/>
          </p:nvSpPr>
          <p:spPr bwMode="auto">
            <a:xfrm>
              <a:off x="8887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9" name="Rectangle 6"/>
            <p:cNvSpPr>
              <a:spLocks noChangeArrowheads="1"/>
            </p:cNvSpPr>
            <p:nvPr/>
          </p:nvSpPr>
          <p:spPr bwMode="auto">
            <a:xfrm>
              <a:off x="6862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0" name="Rectangle 6"/>
            <p:cNvSpPr>
              <a:spLocks noChangeArrowheads="1"/>
            </p:cNvSpPr>
            <p:nvPr/>
          </p:nvSpPr>
          <p:spPr bwMode="auto">
            <a:xfrm>
              <a:off x="787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1" name="Rectangle 6"/>
            <p:cNvSpPr>
              <a:spLocks noChangeArrowheads="1"/>
            </p:cNvSpPr>
            <p:nvPr/>
          </p:nvSpPr>
          <p:spPr bwMode="auto">
            <a:xfrm>
              <a:off x="0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2" name="Rectangle 6"/>
            <p:cNvSpPr>
              <a:spLocks noChangeArrowheads="1"/>
            </p:cNvSpPr>
            <p:nvPr/>
          </p:nvSpPr>
          <p:spPr bwMode="auto">
            <a:xfrm>
              <a:off x="1012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3" name="Rectangle 6"/>
            <p:cNvSpPr>
              <a:spLocks noChangeArrowheads="1"/>
            </p:cNvSpPr>
            <p:nvPr/>
          </p:nvSpPr>
          <p:spPr bwMode="auto">
            <a:xfrm>
              <a:off x="202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4" name="Rectangle 6"/>
            <p:cNvSpPr>
              <a:spLocks noChangeArrowheads="1"/>
            </p:cNvSpPr>
            <p:nvPr/>
          </p:nvSpPr>
          <p:spPr bwMode="auto">
            <a:xfrm>
              <a:off x="292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5" name="Rectangle 6"/>
            <p:cNvSpPr>
              <a:spLocks noChangeArrowheads="1"/>
            </p:cNvSpPr>
            <p:nvPr/>
          </p:nvSpPr>
          <p:spPr bwMode="auto">
            <a:xfrm>
              <a:off x="382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6" name="Rectangle 6"/>
            <p:cNvSpPr>
              <a:spLocks noChangeArrowheads="1"/>
            </p:cNvSpPr>
            <p:nvPr/>
          </p:nvSpPr>
          <p:spPr bwMode="auto">
            <a:xfrm>
              <a:off x="4837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7" name="Rectangle 6"/>
            <p:cNvSpPr>
              <a:spLocks noChangeArrowheads="1"/>
            </p:cNvSpPr>
            <p:nvPr/>
          </p:nvSpPr>
          <p:spPr bwMode="auto">
            <a:xfrm>
              <a:off x="5850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8" name="Rectangle 6"/>
            <p:cNvSpPr>
              <a:spLocks noChangeArrowheads="1"/>
            </p:cNvSpPr>
            <p:nvPr/>
          </p:nvSpPr>
          <p:spPr bwMode="auto">
            <a:xfrm>
              <a:off x="8887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9" name="Rectangle 6"/>
            <p:cNvSpPr>
              <a:spLocks noChangeArrowheads="1"/>
            </p:cNvSpPr>
            <p:nvPr/>
          </p:nvSpPr>
          <p:spPr bwMode="auto">
            <a:xfrm>
              <a:off x="6862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90" name="Rectangle 6"/>
            <p:cNvSpPr>
              <a:spLocks noChangeArrowheads="1"/>
            </p:cNvSpPr>
            <p:nvPr/>
          </p:nvSpPr>
          <p:spPr bwMode="auto">
            <a:xfrm>
              <a:off x="787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576254" y="2056043"/>
            <a:ext cx="5553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你能在这个方格纸上画出这个图形吗？</a:t>
            </a:r>
          </a:p>
        </p:txBody>
      </p:sp>
      <p:pic>
        <p:nvPicPr>
          <p:cNvPr id="19516" name="Group 6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753" y="3295468"/>
            <a:ext cx="1238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17" name="Group 6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478" y="3282768"/>
            <a:ext cx="12382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ldLvl="0" animBg="1"/>
      <p:bldP spid="19460" grpId="0" bldLvl="0"/>
      <p:bldP spid="19461" grpId="0" bldLvl="0"/>
      <p:bldP spid="19462" grpId="0" bldLvl="0"/>
      <p:bldP spid="19515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"/>
          <p:cNvSpPr>
            <a:spLocks noChangeArrowheads="1"/>
          </p:cNvSpPr>
          <p:nvPr/>
        </p:nvSpPr>
        <p:spPr bwMode="auto">
          <a:xfrm>
            <a:off x="586503" y="1183739"/>
            <a:ext cx="225093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前置性作业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7171" name="Text Box 12"/>
          <p:cNvSpPr>
            <a:spLocks noChangeArrowheads="1"/>
          </p:cNvSpPr>
          <p:nvPr/>
        </p:nvSpPr>
        <p:spPr bwMode="auto">
          <a:xfrm>
            <a:off x="574784" y="3936385"/>
            <a:ext cx="11659149" cy="31924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把一个月饼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平均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分成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份，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每份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是这块月饼的二分之一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写作: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4"/>
          <p:cNvSpPr>
            <a:spLocks noChangeArrowheads="1"/>
          </p:cNvSpPr>
          <p:nvPr/>
        </p:nvSpPr>
        <p:spPr bwMode="auto">
          <a:xfrm>
            <a:off x="617712" y="1735278"/>
            <a:ext cx="8715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把一块月饼平均分给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个人，该怎样分？怎样表示？</a:t>
            </a:r>
          </a:p>
        </p:txBody>
      </p:sp>
      <p:pic>
        <p:nvPicPr>
          <p:cNvPr id="7172" name="Picture 5" descr="480678preview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6" t="22321" r="16362" b="15045"/>
          <a:stretch>
            <a:fillRect/>
          </a:stretch>
        </p:blipFill>
        <p:spPr bwMode="auto">
          <a:xfrm>
            <a:off x="3097387" y="2393009"/>
            <a:ext cx="17240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480678preview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18947" r="59648" b="10968"/>
          <a:stretch>
            <a:fillRect/>
          </a:stretch>
        </p:blipFill>
        <p:spPr bwMode="auto">
          <a:xfrm>
            <a:off x="5129596" y="2191392"/>
            <a:ext cx="12747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480678preview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EE8EA"/>
              </a:clrFrom>
              <a:clrTo>
                <a:srgbClr val="EEE8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8" t="20650" r="3432" b="12503"/>
          <a:stretch>
            <a:fillRect/>
          </a:stretch>
        </p:blipFill>
        <p:spPr bwMode="auto">
          <a:xfrm>
            <a:off x="6303549" y="2286817"/>
            <a:ext cx="12700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>
            <a:spLocks noChangeArrowheads="1"/>
          </p:cNvSpPr>
          <p:nvPr/>
        </p:nvSpPr>
        <p:spPr bwMode="auto">
          <a:xfrm>
            <a:off x="2057576" y="541639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1968970" y="5416394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8" name="Text Box 9"/>
          <p:cNvSpPr>
            <a:spLocks noChangeArrowheads="1"/>
          </p:cNvSpPr>
          <p:nvPr/>
        </p:nvSpPr>
        <p:spPr bwMode="auto">
          <a:xfrm>
            <a:off x="2057576" y="49547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7179" name="Text Box 8"/>
          <p:cNvSpPr>
            <a:spLocks noChangeArrowheads="1"/>
          </p:cNvSpPr>
          <p:nvPr/>
        </p:nvSpPr>
        <p:spPr bwMode="auto">
          <a:xfrm>
            <a:off x="7668477" y="375352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7560380" y="3753524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1" name="Text Box 9"/>
          <p:cNvSpPr>
            <a:spLocks noChangeArrowheads="1"/>
          </p:cNvSpPr>
          <p:nvPr/>
        </p:nvSpPr>
        <p:spPr bwMode="auto">
          <a:xfrm>
            <a:off x="7648986" y="334025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7182" name="Text Box 8"/>
          <p:cNvSpPr>
            <a:spLocks noChangeArrowheads="1"/>
          </p:cNvSpPr>
          <p:nvPr/>
        </p:nvSpPr>
        <p:spPr bwMode="auto">
          <a:xfrm>
            <a:off x="5040990" y="3796942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183" name="Line 11"/>
          <p:cNvSpPr>
            <a:spLocks noChangeShapeType="1"/>
          </p:cNvSpPr>
          <p:nvPr/>
        </p:nvSpPr>
        <p:spPr bwMode="auto">
          <a:xfrm>
            <a:off x="4952009" y="3806642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4" name="Text Box 9"/>
          <p:cNvSpPr>
            <a:spLocks noChangeArrowheads="1"/>
          </p:cNvSpPr>
          <p:nvPr/>
        </p:nvSpPr>
        <p:spPr bwMode="auto">
          <a:xfrm>
            <a:off x="5053396" y="339723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04288 -1.11111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6" grpId="0"/>
      <p:bldP spid="7178" grpId="0"/>
      <p:bldP spid="7179" grpId="0"/>
      <p:bldP spid="7181" grpId="0"/>
      <p:bldP spid="7182" grpId="0"/>
      <p:bldP spid="7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>
            <a:spLocks noChangeArrowheads="1"/>
          </p:cNvSpPr>
          <p:nvPr/>
        </p:nvSpPr>
        <p:spPr bwMode="auto">
          <a:xfrm>
            <a:off x="660400" y="3635117"/>
            <a:ext cx="8643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把一块月饼平均分成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份，每份是（     ）分之一，写作            </a:t>
            </a:r>
          </a:p>
        </p:txBody>
      </p:sp>
      <p:sp>
        <p:nvSpPr>
          <p:cNvPr id="9220" name="TextBox 7"/>
          <p:cNvSpPr>
            <a:spLocks noChangeArrowheads="1"/>
          </p:cNvSpPr>
          <p:nvPr/>
        </p:nvSpPr>
        <p:spPr bwMode="auto">
          <a:xfrm>
            <a:off x="5448935" y="363511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</a:t>
            </a:r>
          </a:p>
        </p:txBody>
      </p:sp>
      <p:sp>
        <p:nvSpPr>
          <p:cNvPr id="9221" name="Text Box 8"/>
          <p:cNvSpPr>
            <a:spLocks noChangeArrowheads="1"/>
          </p:cNvSpPr>
          <p:nvPr/>
        </p:nvSpPr>
        <p:spPr bwMode="auto">
          <a:xfrm>
            <a:off x="8404860" y="386905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8328660" y="386905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Text Box 9"/>
          <p:cNvSpPr>
            <a:spLocks noChangeArrowheads="1"/>
          </p:cNvSpPr>
          <p:nvPr/>
        </p:nvSpPr>
        <p:spPr bwMode="auto">
          <a:xfrm>
            <a:off x="8420735" y="331978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pic>
        <p:nvPicPr>
          <p:cNvPr id="2" name="Picture 43" descr="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053" y="1471315"/>
            <a:ext cx="2379662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文本框 9224"/>
          <p:cNvSpPr txBox="1">
            <a:spLocks noChangeArrowheads="1"/>
          </p:cNvSpPr>
          <p:nvPr/>
        </p:nvSpPr>
        <p:spPr bwMode="auto">
          <a:xfrm>
            <a:off x="660400" y="1312218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填一填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/>
      <p:bldP spid="9221" grpId="0" bldLvl="0"/>
      <p:bldP spid="9223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024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598160" y="374523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对象 1024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160" y="374523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对象 1024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100060" y="377063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对象 10242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060" y="377063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20"/>
          <p:cNvSpPr txBox="1">
            <a:spLocks noChangeArrowheads="1"/>
          </p:cNvSpPr>
          <p:nvPr/>
        </p:nvSpPr>
        <p:spPr bwMode="auto">
          <a:xfrm>
            <a:off x="691198" y="3767514"/>
            <a:ext cx="10494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3117A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把一个圆平均分成3份，每一份是它的（         ）分之（        ），写作：</a:t>
            </a:r>
          </a:p>
        </p:txBody>
      </p: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6284549" y="375258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C2261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</a:t>
            </a:r>
          </a:p>
        </p:txBody>
      </p:sp>
      <p:sp>
        <p:nvSpPr>
          <p:cNvPr id="10246" name="Text Box 22"/>
          <p:cNvSpPr txBox="1">
            <a:spLocks noChangeArrowheads="1"/>
          </p:cNvSpPr>
          <p:nvPr/>
        </p:nvSpPr>
        <p:spPr bwMode="auto">
          <a:xfrm>
            <a:off x="8216686" y="3769806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C2261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</a:p>
        </p:txBody>
      </p:sp>
      <p:sp>
        <p:nvSpPr>
          <p:cNvPr id="10247" name="Text Box 8"/>
          <p:cNvSpPr>
            <a:spLocks noChangeArrowheads="1"/>
          </p:cNvSpPr>
          <p:nvPr/>
        </p:nvSpPr>
        <p:spPr bwMode="auto">
          <a:xfrm>
            <a:off x="10363245" y="4060439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10287045" y="396113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9" name="Text Box 9"/>
          <p:cNvSpPr>
            <a:spLocks noChangeArrowheads="1"/>
          </p:cNvSpPr>
          <p:nvPr/>
        </p:nvSpPr>
        <p:spPr bwMode="auto">
          <a:xfrm>
            <a:off x="10375651" y="34498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pic>
        <p:nvPicPr>
          <p:cNvPr id="10250" name="Picture 15" descr="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35" b="41219"/>
          <a:stretch>
            <a:fillRect/>
          </a:stretch>
        </p:blipFill>
        <p:spPr bwMode="auto">
          <a:xfrm>
            <a:off x="5208588" y="1275081"/>
            <a:ext cx="17748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ldLvl="0"/>
      <p:bldP spid="10246" grpId="0" bldLvl="0"/>
      <p:bldP spid="10247" grpId="0" bldLvl="0"/>
      <p:bldP spid="10249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>
            <a:spLocks noChangeArrowheads="1"/>
          </p:cNvSpPr>
          <p:nvPr/>
        </p:nvSpPr>
        <p:spPr bwMode="auto">
          <a:xfrm>
            <a:off x="4737928" y="3945948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7" name="Text Box 9"/>
          <p:cNvSpPr>
            <a:spLocks noChangeArrowheads="1"/>
          </p:cNvSpPr>
          <p:nvPr/>
        </p:nvSpPr>
        <p:spPr bwMode="auto">
          <a:xfrm>
            <a:off x="9615486" y="421041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E0E1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1268" name="Text Box 10"/>
          <p:cNvSpPr>
            <a:spLocks noChangeArrowheads="1"/>
          </p:cNvSpPr>
          <p:nvPr/>
        </p:nvSpPr>
        <p:spPr bwMode="auto">
          <a:xfrm>
            <a:off x="9615486" y="371511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E0E1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3150907" y="1830684"/>
            <a:ext cx="6096000" cy="1676400"/>
            <a:chOff x="0" y="0"/>
            <a:chExt cx="9600" cy="2640"/>
          </a:xfrm>
        </p:grpSpPr>
        <p:pic>
          <p:nvPicPr>
            <p:cNvPr id="112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00" cy="26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897" y="20"/>
              <a:ext cx="1896" cy="243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5590895" y="1830685"/>
            <a:ext cx="1203325" cy="1547813"/>
          </a:xfrm>
          <a:prstGeom prst="rect">
            <a:avLst/>
          </a:prstGeom>
          <a:solidFill>
            <a:srgbClr val="33CCCC"/>
          </a:solidFill>
          <a:ln w="38100">
            <a:solidFill>
              <a:srgbClr val="000000"/>
            </a:solidFill>
            <a:miter lim="800000"/>
          </a:ln>
        </p:spPr>
        <p:txBody>
          <a:bodyPr wrap="none"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0400" y="3949261"/>
            <a:ext cx="111805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把一张长方形的纸平均分成（     ）份指出它的五分之一，写作：</a:t>
            </a:r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9501186" y="417678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/>
      <p:bldP spid="11267" grpId="0" bldLvl="0"/>
      <p:bldP spid="11268" grpId="0" bldLvl="0"/>
      <p:bldP spid="1127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8"/>
          <p:cNvSpPr>
            <a:spLocks noChangeArrowheads="1"/>
          </p:cNvSpPr>
          <p:nvPr/>
        </p:nvSpPr>
        <p:spPr bwMode="auto">
          <a:xfrm>
            <a:off x="607060" y="1310887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像        、       、       、        这样的数都是分数。</a:t>
            </a:r>
          </a:p>
        </p:txBody>
      </p:sp>
      <p:grpSp>
        <p:nvGrpSpPr>
          <p:cNvPr id="12291" name="Group 16"/>
          <p:cNvGrpSpPr/>
          <p:nvPr/>
        </p:nvGrpSpPr>
        <p:grpSpPr bwMode="auto">
          <a:xfrm>
            <a:off x="2465865" y="3059112"/>
            <a:ext cx="1790700" cy="3035301"/>
            <a:chOff x="-139" y="-1"/>
            <a:chExt cx="1128" cy="1912"/>
          </a:xfrm>
        </p:grpSpPr>
        <p:sp>
          <p:nvSpPr>
            <p:cNvPr id="12292" name="Text Box 5"/>
            <p:cNvSpPr>
              <a:spLocks noChangeArrowheads="1"/>
            </p:cNvSpPr>
            <p:nvPr/>
          </p:nvSpPr>
          <p:spPr bwMode="auto">
            <a:xfrm>
              <a:off x="303" y="-1"/>
              <a:ext cx="47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521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3" name="Text Box 6"/>
            <p:cNvSpPr>
              <a:spLocks noChangeArrowheads="1"/>
            </p:cNvSpPr>
            <p:nvPr/>
          </p:nvSpPr>
          <p:spPr bwMode="auto">
            <a:xfrm>
              <a:off x="303" y="933"/>
              <a:ext cx="47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521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4" name="Line 7"/>
            <p:cNvSpPr>
              <a:spLocks noChangeShapeType="1"/>
            </p:cNvSpPr>
            <p:nvPr/>
          </p:nvSpPr>
          <p:spPr bwMode="auto">
            <a:xfrm>
              <a:off x="-139" y="549"/>
              <a:ext cx="1128" cy="2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5" name="Group 15"/>
          <p:cNvGrpSpPr/>
          <p:nvPr/>
        </p:nvGrpSpPr>
        <p:grpSpPr bwMode="auto">
          <a:xfrm>
            <a:off x="5042151" y="2445543"/>
            <a:ext cx="4495800" cy="2973387"/>
            <a:chOff x="0" y="0"/>
            <a:chExt cx="2832" cy="1873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0" y="480"/>
              <a:ext cx="1007" cy="3"/>
            </a:xfrm>
            <a:prstGeom prst="line">
              <a:avLst/>
            </a:prstGeom>
            <a:noFill/>
            <a:ln w="756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0" y="960"/>
              <a:ext cx="1007" cy="3"/>
            </a:xfrm>
            <a:prstGeom prst="line">
              <a:avLst/>
            </a:prstGeom>
            <a:noFill/>
            <a:ln w="756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Line 11"/>
            <p:cNvSpPr>
              <a:spLocks noChangeShapeType="1"/>
            </p:cNvSpPr>
            <p:nvPr/>
          </p:nvSpPr>
          <p:spPr bwMode="auto">
            <a:xfrm>
              <a:off x="1" y="1536"/>
              <a:ext cx="1007" cy="3"/>
            </a:xfrm>
            <a:prstGeom prst="line">
              <a:avLst/>
            </a:prstGeom>
            <a:noFill/>
            <a:ln w="756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9" name="Text Box 12"/>
            <p:cNvSpPr>
              <a:spLocks noChangeArrowheads="1"/>
            </p:cNvSpPr>
            <p:nvPr/>
          </p:nvSpPr>
          <p:spPr bwMode="auto">
            <a:xfrm>
              <a:off x="816" y="575"/>
              <a:ext cx="2016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分数线</a:t>
              </a:r>
            </a:p>
          </p:txBody>
        </p:sp>
        <p:sp>
          <p:nvSpPr>
            <p:cNvPr id="12300" name="Text Box 13"/>
            <p:cNvSpPr>
              <a:spLocks noChangeArrowheads="1"/>
            </p:cNvSpPr>
            <p:nvPr/>
          </p:nvSpPr>
          <p:spPr bwMode="auto">
            <a:xfrm>
              <a:off x="960" y="0"/>
              <a:ext cx="1728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分  子</a:t>
              </a:r>
            </a:p>
          </p:txBody>
        </p:sp>
        <p:sp>
          <p:nvSpPr>
            <p:cNvPr id="12301" name="Text Box 14"/>
            <p:cNvSpPr>
              <a:spLocks noChangeArrowheads="1"/>
            </p:cNvSpPr>
            <p:nvPr/>
          </p:nvSpPr>
          <p:spPr bwMode="auto">
            <a:xfrm>
              <a:off x="816" y="1152"/>
              <a:ext cx="2016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分  母</a:t>
              </a:r>
            </a:p>
          </p:txBody>
        </p:sp>
      </p:grpSp>
      <p:grpSp>
        <p:nvGrpSpPr>
          <p:cNvPr id="12302" name="Group 25"/>
          <p:cNvGrpSpPr/>
          <p:nvPr/>
        </p:nvGrpSpPr>
        <p:grpSpPr bwMode="auto">
          <a:xfrm>
            <a:off x="936943" y="1064675"/>
            <a:ext cx="1562100" cy="954088"/>
            <a:chOff x="0" y="-2"/>
            <a:chExt cx="984" cy="601"/>
          </a:xfrm>
        </p:grpSpPr>
        <p:grpSp>
          <p:nvGrpSpPr>
            <p:cNvPr id="12303" name="Group 23"/>
            <p:cNvGrpSpPr/>
            <p:nvPr/>
          </p:nvGrpSpPr>
          <p:grpSpPr bwMode="auto">
            <a:xfrm>
              <a:off x="0" y="0"/>
              <a:ext cx="432" cy="599"/>
              <a:chOff x="0" y="0"/>
              <a:chExt cx="432" cy="599"/>
            </a:xfrm>
          </p:grpSpPr>
          <p:sp>
            <p:nvSpPr>
              <p:cNvPr id="12304" name="Text Box 17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2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05" name="Text Box 18"/>
              <p:cNvSpPr>
                <a:spLocks noChangeArrowheads="1"/>
              </p:cNvSpPr>
              <p:nvPr/>
            </p:nvSpPr>
            <p:spPr bwMode="auto">
              <a:xfrm>
                <a:off x="48" y="0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06" name="Line 21"/>
              <p:cNvSpPr>
                <a:spLocks noChangeShapeType="1"/>
              </p:cNvSpPr>
              <p:nvPr/>
            </p:nvSpPr>
            <p:spPr bwMode="auto">
              <a:xfrm>
                <a:off x="72" y="309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307" name="Group 24"/>
            <p:cNvGrpSpPr/>
            <p:nvPr/>
          </p:nvGrpSpPr>
          <p:grpSpPr bwMode="auto">
            <a:xfrm>
              <a:off x="552" y="-2"/>
              <a:ext cx="432" cy="599"/>
              <a:chOff x="-216" y="-2"/>
              <a:chExt cx="432" cy="599"/>
            </a:xfrm>
          </p:grpSpPr>
          <p:sp>
            <p:nvSpPr>
              <p:cNvPr id="12308" name="Text Box 19"/>
              <p:cNvSpPr>
                <a:spLocks noChangeArrowheads="1"/>
              </p:cNvSpPr>
              <p:nvPr/>
            </p:nvSpPr>
            <p:spPr bwMode="auto">
              <a:xfrm>
                <a:off x="-216" y="306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3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09" name="Text Box 20"/>
              <p:cNvSpPr>
                <a:spLocks noChangeArrowheads="1"/>
              </p:cNvSpPr>
              <p:nvPr/>
            </p:nvSpPr>
            <p:spPr bwMode="auto">
              <a:xfrm>
                <a:off x="-168" y="-2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-134" y="318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2311" name="Group 25"/>
          <p:cNvGrpSpPr/>
          <p:nvPr/>
        </p:nvGrpSpPr>
        <p:grpSpPr bwMode="auto">
          <a:xfrm>
            <a:off x="2726214" y="1103568"/>
            <a:ext cx="1612900" cy="900113"/>
            <a:chOff x="0" y="0"/>
            <a:chExt cx="1016" cy="567"/>
          </a:xfrm>
        </p:grpSpPr>
        <p:grpSp>
          <p:nvGrpSpPr>
            <p:cNvPr id="12312" name="Group 23"/>
            <p:cNvGrpSpPr/>
            <p:nvPr/>
          </p:nvGrpSpPr>
          <p:grpSpPr bwMode="auto">
            <a:xfrm>
              <a:off x="0" y="0"/>
              <a:ext cx="432" cy="567"/>
              <a:chOff x="0" y="0"/>
              <a:chExt cx="432" cy="567"/>
            </a:xfrm>
          </p:grpSpPr>
          <p:sp>
            <p:nvSpPr>
              <p:cNvPr id="12313" name="Text Box 17"/>
              <p:cNvSpPr>
                <a:spLocks noChangeArrowheads="1"/>
              </p:cNvSpPr>
              <p:nvPr/>
            </p:nvSpPr>
            <p:spPr bwMode="auto">
              <a:xfrm>
                <a:off x="0" y="276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4</a:t>
                </a:r>
              </a:p>
            </p:txBody>
          </p:sp>
          <p:sp>
            <p:nvSpPr>
              <p:cNvPr id="12314" name="Text Box 18"/>
              <p:cNvSpPr>
                <a:spLocks noChangeArrowheads="1"/>
              </p:cNvSpPr>
              <p:nvPr/>
            </p:nvSpPr>
            <p:spPr bwMode="auto">
              <a:xfrm>
                <a:off x="48" y="0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15" name="Line 21"/>
              <p:cNvSpPr>
                <a:spLocks noChangeShapeType="1"/>
              </p:cNvSpPr>
              <p:nvPr/>
            </p:nvSpPr>
            <p:spPr bwMode="auto">
              <a:xfrm>
                <a:off x="72" y="283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316" name="Group 24"/>
            <p:cNvGrpSpPr/>
            <p:nvPr/>
          </p:nvGrpSpPr>
          <p:grpSpPr bwMode="auto">
            <a:xfrm>
              <a:off x="584" y="0"/>
              <a:ext cx="432" cy="566"/>
              <a:chOff x="-184" y="0"/>
              <a:chExt cx="432" cy="566"/>
            </a:xfrm>
          </p:grpSpPr>
          <p:sp>
            <p:nvSpPr>
              <p:cNvPr id="12317" name="Text Box 19"/>
              <p:cNvSpPr>
                <a:spLocks noChangeArrowheads="1"/>
              </p:cNvSpPr>
              <p:nvPr/>
            </p:nvSpPr>
            <p:spPr bwMode="auto">
              <a:xfrm>
                <a:off x="-184" y="275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2318" name="Text Box 20"/>
              <p:cNvSpPr>
                <a:spLocks noChangeArrowheads="1"/>
              </p:cNvSpPr>
              <p:nvPr/>
            </p:nvSpPr>
            <p:spPr bwMode="auto">
              <a:xfrm>
                <a:off x="-128" y="0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19" name="Line 22"/>
              <p:cNvSpPr>
                <a:spLocks noChangeShapeType="1"/>
              </p:cNvSpPr>
              <p:nvPr/>
            </p:nvSpPr>
            <p:spPr bwMode="auto">
              <a:xfrm>
                <a:off x="-104" y="275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3"/>
          <p:cNvSpPr>
            <a:spLocks noGrp="1" noChangeArrowheads="1"/>
          </p:cNvSpPr>
          <p:nvPr/>
        </p:nvSpPr>
        <p:spPr bwMode="auto">
          <a:xfrm>
            <a:off x="190918" y="1228077"/>
            <a:ext cx="2481607" cy="47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9144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（小组合作）</a:t>
            </a:r>
          </a:p>
        </p:txBody>
      </p:sp>
      <p:sp>
        <p:nvSpPr>
          <p:cNvPr id="13315" name="TextBox 4"/>
          <p:cNvSpPr>
            <a:spLocks noChangeArrowheads="1"/>
          </p:cNvSpPr>
          <p:nvPr/>
        </p:nvSpPr>
        <p:spPr bwMode="auto">
          <a:xfrm>
            <a:off x="1951527" y="1947630"/>
            <a:ext cx="866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拿一张正方形的纸折一折，表示出它的</a:t>
            </a:r>
          </a:p>
        </p:txBody>
      </p:sp>
      <p:sp>
        <p:nvSpPr>
          <p:cNvPr id="13316" name="Text Box 10"/>
          <p:cNvSpPr>
            <a:spLocks noChangeArrowheads="1"/>
          </p:cNvSpPr>
          <p:nvPr/>
        </p:nvSpPr>
        <p:spPr bwMode="auto">
          <a:xfrm>
            <a:off x="4623245" y="284463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3317" name="Text Box 9"/>
          <p:cNvSpPr>
            <a:spLocks noChangeArrowheads="1"/>
          </p:cNvSpPr>
          <p:nvPr/>
        </p:nvSpPr>
        <p:spPr bwMode="auto">
          <a:xfrm>
            <a:off x="4641916" y="23430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53310" y="280475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TextBox 8"/>
          <p:cNvSpPr>
            <a:spLocks noChangeArrowheads="1"/>
          </p:cNvSpPr>
          <p:nvPr/>
        </p:nvSpPr>
        <p:spPr bwMode="auto">
          <a:xfrm>
            <a:off x="1808240" y="3491379"/>
            <a:ext cx="4605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（每组选出一种折法就可以了）</a:t>
            </a:r>
          </a:p>
        </p:txBody>
      </p:sp>
      <p:sp>
        <p:nvSpPr>
          <p:cNvPr id="13320" name="TextBox 9"/>
          <p:cNvSpPr>
            <a:spLocks noChangeArrowheads="1"/>
          </p:cNvSpPr>
          <p:nvPr/>
        </p:nvSpPr>
        <p:spPr bwMode="auto">
          <a:xfrm>
            <a:off x="1835849" y="4138124"/>
            <a:ext cx="9293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虽然折法不同，但都是把正方形平均分成了四份每份都是</a:t>
            </a:r>
          </a:p>
        </p:txBody>
      </p:sp>
      <p:sp>
        <p:nvSpPr>
          <p:cNvPr id="13321" name="Text Box 10"/>
          <p:cNvSpPr>
            <a:spLocks noChangeArrowheads="1"/>
          </p:cNvSpPr>
          <p:nvPr/>
        </p:nvSpPr>
        <p:spPr bwMode="auto">
          <a:xfrm>
            <a:off x="4623245" y="5149209"/>
            <a:ext cx="341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4534639" y="5116765"/>
            <a:ext cx="533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3" name="Text Box 9"/>
          <p:cNvSpPr>
            <a:spLocks noChangeArrowheads="1"/>
          </p:cNvSpPr>
          <p:nvPr/>
        </p:nvSpPr>
        <p:spPr bwMode="auto">
          <a:xfrm>
            <a:off x="4616100" y="46396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ldLvl="0"/>
      <p:bldP spid="13321" grpId="0" bldLvl="0"/>
      <p:bldP spid="13323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"/>
          <p:cNvSpPr>
            <a:spLocks noChangeArrowheads="1"/>
          </p:cNvSpPr>
          <p:nvPr/>
        </p:nvSpPr>
        <p:spPr bwMode="auto">
          <a:xfrm>
            <a:off x="508960" y="1116013"/>
            <a:ext cx="752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（小组合作）</a:t>
            </a:r>
          </a:p>
        </p:txBody>
      </p:sp>
      <p:sp>
        <p:nvSpPr>
          <p:cNvPr id="14339" name="TextBox 5"/>
          <p:cNvSpPr>
            <a:spLocks noChangeArrowheads="1"/>
          </p:cNvSpPr>
          <p:nvPr/>
        </p:nvSpPr>
        <p:spPr bwMode="auto">
          <a:xfrm>
            <a:off x="660400" y="1676794"/>
            <a:ext cx="4921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想一想，比一比，你发现了什么？</a:t>
            </a:r>
          </a:p>
        </p:txBody>
      </p:sp>
      <p:pic>
        <p:nvPicPr>
          <p:cNvPr id="14340" name="Picture 37" descr="未命名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t="2220" r="19022" b="-967"/>
          <a:stretch>
            <a:fillRect/>
          </a:stretch>
        </p:blipFill>
        <p:spPr bwMode="auto">
          <a:xfrm>
            <a:off x="3072528" y="2259801"/>
            <a:ext cx="1887538" cy="1751013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9" descr="未命名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b="5478"/>
          <a:stretch>
            <a:fillRect/>
          </a:stretch>
        </p:blipFill>
        <p:spPr bwMode="auto">
          <a:xfrm>
            <a:off x="5458542" y="2256625"/>
            <a:ext cx="1895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1" descr="未命名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5" r="36168" b="15166"/>
          <a:stretch>
            <a:fillRect/>
          </a:stretch>
        </p:blipFill>
        <p:spPr bwMode="auto">
          <a:xfrm>
            <a:off x="7762003" y="2237575"/>
            <a:ext cx="1906588" cy="169545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44"/>
          <p:cNvSpPr>
            <a:spLocks noChangeArrowheads="1"/>
          </p:cNvSpPr>
          <p:nvPr/>
        </p:nvSpPr>
        <p:spPr bwMode="auto">
          <a:xfrm>
            <a:off x="4720353" y="3906039"/>
            <a:ext cx="4000500" cy="107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１　　　１　　　１　　　　</a:t>
            </a:r>
          </a:p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－　＞　－　＞　－</a:t>
            </a:r>
          </a:p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２　　　４　　　８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TextBox 10"/>
          <p:cNvSpPr>
            <a:spLocks noChangeArrowheads="1"/>
          </p:cNvSpPr>
          <p:nvPr/>
        </p:nvSpPr>
        <p:spPr bwMode="auto">
          <a:xfrm>
            <a:off x="660400" y="5373045"/>
            <a:ext cx="9914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分子是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的分数，分母越大，表示分的份数越多，期中的一份就越小。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>
                                      <p:cBhvr>
                                        <p:cTn id="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ldLvl="0"/>
      <p:bldP spid="15368" grpId="0" bldLvl="0"/>
      <p:bldP spid="15368" grpId="1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4"/>
          <p:cNvSpPr>
            <a:spLocks noChangeArrowheads="1"/>
          </p:cNvSpPr>
          <p:nvPr/>
        </p:nvSpPr>
        <p:spPr bwMode="auto">
          <a:xfrm>
            <a:off x="683740" y="180090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2393079" y="4541613"/>
            <a:ext cx="1071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5" name="Line 11"/>
          <p:cNvSpPr>
            <a:spLocks noChangeShapeType="1"/>
          </p:cNvSpPr>
          <p:nvPr/>
        </p:nvSpPr>
        <p:spPr bwMode="auto">
          <a:xfrm>
            <a:off x="4536204" y="4541613"/>
            <a:ext cx="1071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6" name="Line 11"/>
          <p:cNvSpPr>
            <a:spLocks noChangeShapeType="1"/>
          </p:cNvSpPr>
          <p:nvPr/>
        </p:nvSpPr>
        <p:spPr bwMode="auto">
          <a:xfrm>
            <a:off x="6772992" y="4541613"/>
            <a:ext cx="1071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8893892" y="4541613"/>
            <a:ext cx="1071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TextBox 47"/>
          <p:cNvSpPr>
            <a:spLocks noChangeArrowheads="1"/>
          </p:cNvSpPr>
          <p:nvPr/>
        </p:nvSpPr>
        <p:spPr bwMode="auto">
          <a:xfrm>
            <a:off x="2345455" y="4043139"/>
            <a:ext cx="184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</p:txBody>
      </p:sp>
      <p:sp>
        <p:nvSpPr>
          <p:cNvPr id="15369" name="TextBox 48"/>
          <p:cNvSpPr>
            <a:spLocks noChangeArrowheads="1"/>
          </p:cNvSpPr>
          <p:nvPr/>
        </p:nvSpPr>
        <p:spPr bwMode="auto">
          <a:xfrm>
            <a:off x="2307354" y="4757514"/>
            <a:ext cx="184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</p:txBody>
      </p:sp>
      <p:sp>
        <p:nvSpPr>
          <p:cNvPr id="15370" name="TextBox 49"/>
          <p:cNvSpPr>
            <a:spLocks noChangeArrowheads="1"/>
          </p:cNvSpPr>
          <p:nvPr/>
        </p:nvSpPr>
        <p:spPr bwMode="auto">
          <a:xfrm>
            <a:off x="4299667" y="4071476"/>
            <a:ext cx="200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）</a:t>
            </a:r>
          </a:p>
        </p:txBody>
      </p:sp>
      <p:sp>
        <p:nvSpPr>
          <p:cNvPr id="15371" name="TextBox 50"/>
          <p:cNvSpPr>
            <a:spLocks noChangeArrowheads="1"/>
          </p:cNvSpPr>
          <p:nvPr/>
        </p:nvSpPr>
        <p:spPr bwMode="auto">
          <a:xfrm>
            <a:off x="4317128" y="4691484"/>
            <a:ext cx="1838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5372" name="TextBox 53"/>
          <p:cNvSpPr>
            <a:spLocks noChangeArrowheads="1"/>
          </p:cNvSpPr>
          <p:nvPr/>
        </p:nvSpPr>
        <p:spPr bwMode="auto">
          <a:xfrm>
            <a:off x="6692301" y="4056929"/>
            <a:ext cx="2095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</p:txBody>
      </p:sp>
      <p:sp>
        <p:nvSpPr>
          <p:cNvPr id="15373" name="TextBox 54"/>
          <p:cNvSpPr>
            <a:spLocks noChangeArrowheads="1"/>
          </p:cNvSpPr>
          <p:nvPr/>
        </p:nvSpPr>
        <p:spPr bwMode="auto">
          <a:xfrm>
            <a:off x="8696741" y="4043139"/>
            <a:ext cx="1939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5374" name="TextBox 55"/>
          <p:cNvSpPr>
            <a:spLocks noChangeArrowheads="1"/>
          </p:cNvSpPr>
          <p:nvPr/>
        </p:nvSpPr>
        <p:spPr bwMode="auto">
          <a:xfrm>
            <a:off x="8696741" y="4622743"/>
            <a:ext cx="243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5375" name="TextBox 56"/>
          <p:cNvSpPr>
            <a:spLocks noChangeArrowheads="1"/>
          </p:cNvSpPr>
          <p:nvPr/>
        </p:nvSpPr>
        <p:spPr bwMode="auto">
          <a:xfrm>
            <a:off x="6642815" y="4709500"/>
            <a:ext cx="2095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6400" name="TextBox 57"/>
          <p:cNvSpPr>
            <a:spLocks noChangeArrowheads="1"/>
          </p:cNvSpPr>
          <p:nvPr/>
        </p:nvSpPr>
        <p:spPr bwMode="auto">
          <a:xfrm>
            <a:off x="4866404" y="4012876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1" name="TextBox 58"/>
          <p:cNvSpPr>
            <a:spLocks noChangeArrowheads="1"/>
          </p:cNvSpPr>
          <p:nvPr/>
        </p:nvSpPr>
        <p:spPr bwMode="auto">
          <a:xfrm>
            <a:off x="2826466" y="4006330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2" name="TextBox 59"/>
          <p:cNvSpPr>
            <a:spLocks noChangeArrowheads="1"/>
          </p:cNvSpPr>
          <p:nvPr/>
        </p:nvSpPr>
        <p:spPr bwMode="auto">
          <a:xfrm>
            <a:off x="9224648" y="4012875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3" name="TextBox 60"/>
          <p:cNvSpPr>
            <a:spLocks noChangeArrowheads="1"/>
          </p:cNvSpPr>
          <p:nvPr/>
        </p:nvSpPr>
        <p:spPr bwMode="auto">
          <a:xfrm>
            <a:off x="7196855" y="4013829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4" name="TextBox 61"/>
          <p:cNvSpPr>
            <a:spLocks noChangeArrowheads="1"/>
          </p:cNvSpPr>
          <p:nvPr/>
        </p:nvSpPr>
        <p:spPr bwMode="auto">
          <a:xfrm>
            <a:off x="2826466" y="4709500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6405" name="TextBox 62"/>
          <p:cNvSpPr>
            <a:spLocks noChangeArrowheads="1"/>
          </p:cNvSpPr>
          <p:nvPr/>
        </p:nvSpPr>
        <p:spPr bwMode="auto">
          <a:xfrm>
            <a:off x="4860053" y="4700272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6406" name="TextBox 63"/>
          <p:cNvSpPr>
            <a:spLocks noChangeArrowheads="1"/>
          </p:cNvSpPr>
          <p:nvPr/>
        </p:nvSpPr>
        <p:spPr bwMode="auto">
          <a:xfrm>
            <a:off x="7184710" y="4669383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6407" name="TextBox 64"/>
          <p:cNvSpPr>
            <a:spLocks noChangeArrowheads="1"/>
          </p:cNvSpPr>
          <p:nvPr/>
        </p:nvSpPr>
        <p:spPr bwMode="auto">
          <a:xfrm>
            <a:off x="9225044" y="4592479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pic>
        <p:nvPicPr>
          <p:cNvPr id="15384" name="Picture 15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35" b="41219"/>
          <a:stretch>
            <a:fillRect/>
          </a:stretch>
        </p:blipFill>
        <p:spPr bwMode="auto">
          <a:xfrm>
            <a:off x="2093041" y="1875352"/>
            <a:ext cx="17748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16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8" t="5832" r="55821" b="41219"/>
          <a:stretch>
            <a:fillRect/>
          </a:stretch>
        </p:blipFill>
        <p:spPr bwMode="auto">
          <a:xfrm>
            <a:off x="4153616" y="2202376"/>
            <a:ext cx="17367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18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40" t="5833" r="28146" b="44135"/>
          <a:stretch>
            <a:fillRect/>
          </a:stretch>
        </p:blipFill>
        <p:spPr bwMode="auto">
          <a:xfrm>
            <a:off x="6450727" y="2202376"/>
            <a:ext cx="1931988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Picture 19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28" t="24498" r="-984" b="63252"/>
          <a:stretch>
            <a:fillRect/>
          </a:stretch>
        </p:blipFill>
        <p:spPr bwMode="auto">
          <a:xfrm>
            <a:off x="8158878" y="2721490"/>
            <a:ext cx="28035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1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>
                                      <p:cBhvr>
                                        <p:cTn id="18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2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>
                                      <p:cBhvr>
                                        <p:cTn id="37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2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43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bldLvl="0"/>
      <p:bldP spid="16401" grpId="0" bldLvl="0"/>
      <p:bldP spid="16402" grpId="0" bldLvl="0"/>
      <p:bldP spid="16403" grpId="0" bldLvl="0"/>
      <p:bldP spid="16404" grpId="0" bldLvl="0"/>
      <p:bldP spid="16405" grpId="0" bldLvl="0"/>
      <p:bldP spid="16406" grpId="0" bldLvl="0"/>
      <p:bldP spid="16407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宽屏</PresentationFormat>
  <Paragraphs>136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2020-06-23T01:39:00Z</dcterms:created>
  <dcterms:modified xsi:type="dcterms:W3CDTF">2023-01-16T19:54:29Z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F3B5528ED6B94A72999A8D8A5FE1D217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