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99" r:id="rId2"/>
    <p:sldId id="505" r:id="rId3"/>
    <p:sldId id="506" r:id="rId4"/>
    <p:sldId id="500" r:id="rId5"/>
    <p:sldId id="501" r:id="rId6"/>
    <p:sldId id="502" r:id="rId7"/>
    <p:sldId id="503" r:id="rId8"/>
    <p:sldId id="504" r:id="rId9"/>
    <p:sldId id="507" r:id="rId10"/>
    <p:sldId id="508" r:id="rId11"/>
    <p:sldId id="509" r:id="rId12"/>
    <p:sldId id="510" r:id="rId13"/>
    <p:sldId id="512" r:id="rId14"/>
    <p:sldId id="513" r:id="rId15"/>
    <p:sldId id="514" r:id="rId16"/>
    <p:sldId id="515" r:id="rId17"/>
    <p:sldId id="516" r:id="rId18"/>
    <p:sldId id="517" r:id="rId19"/>
  </p:sldIdLst>
  <p:sldSz cx="9144000" cy="6858000" type="screen4x3"/>
  <p:notesSz cx="6858000" cy="9144000"/>
  <p:defaultTextStyle>
    <a:defPPr>
      <a:defRPr lang="zh-CN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320"/>
    <a:srgbClr val="0000FF"/>
    <a:srgbClr val="D9EFF5"/>
    <a:srgbClr val="BCE2EE"/>
    <a:srgbClr val="CC2F74"/>
    <a:srgbClr val="502D6F"/>
    <a:srgbClr val="6D528F"/>
    <a:srgbClr val="95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29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2" name="TextBox 17"/>
          <p:cNvSpPr txBox="1"/>
          <p:nvPr/>
        </p:nvSpPr>
        <p:spPr>
          <a:xfrm>
            <a:off x="1793555" y="725805"/>
            <a:ext cx="55568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冀教版英语 七年级下册</a:t>
            </a:r>
            <a:endParaRPr lang="zh-CN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9"/>
          <p:cNvSpPr txBox="1"/>
          <p:nvPr/>
        </p:nvSpPr>
        <p:spPr>
          <a:xfrm>
            <a:off x="-3" y="1710690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Unit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3200" b="1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 dirty="0" smtClean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Summer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Holiday Is Coming!</a:t>
            </a:r>
            <a:endParaRPr lang="en-US" altLang="zh-C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Box 17"/>
          <p:cNvSpPr txBox="1"/>
          <p:nvPr/>
        </p:nvSpPr>
        <p:spPr>
          <a:xfrm>
            <a:off x="693099" y="2826385"/>
            <a:ext cx="775779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6600" b="1" noProof="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Summer Plans</a:t>
            </a:r>
            <a:endParaRPr lang="zh-CN" altLang="en-US" sz="6600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411445"/>
            <a:ext cx="9143997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WWW.PPT818.COM</a:t>
            </a:r>
            <a:endParaRPr lang="en-US" altLang="zh-CN" sz="24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0955" y="0"/>
            <a:ext cx="9186545" cy="6858000"/>
          </a:xfrm>
          <a:prstGeom prst="rect">
            <a:avLst/>
          </a:prstGeom>
        </p:spPr>
      </p:pic>
      <p:sp>
        <p:nvSpPr>
          <p:cNvPr id="24" name="菱形 23"/>
          <p:cNvSpPr/>
          <p:nvPr/>
        </p:nvSpPr>
        <p:spPr>
          <a:xfrm>
            <a:off x="1493838" y="1679575"/>
            <a:ext cx="735013" cy="430213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46" name="TextBox 39"/>
          <p:cNvSpPr txBox="1"/>
          <p:nvPr/>
        </p:nvSpPr>
        <p:spPr>
          <a:xfrm>
            <a:off x="2487295" y="1464945"/>
            <a:ext cx="56775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keep doing </a:t>
            </a:r>
            <a:r>
              <a:rPr lang="en-US" altLang="zh-CN" sz="3600" b="1" dirty="0" err="1">
                <a:latin typeface="Times New Roman" panose="02020603050405020304" pitchFamily="18" charset="0"/>
                <a:ea typeface="黑体" panose="02010609060101010101" pitchFamily="49" charset="-122"/>
              </a:rPr>
              <a:t>sth</a:t>
            </a: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.</a:t>
            </a:r>
            <a:r>
              <a:rPr lang="zh-CN" altLang="zh-CN" sz="3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一直做某事</a:t>
            </a:r>
          </a:p>
        </p:txBody>
      </p:sp>
      <p:sp>
        <p:nvSpPr>
          <p:cNvPr id="44" name="TextBox 39"/>
          <p:cNvSpPr txBox="1">
            <a:spLocks noChangeArrowheads="1"/>
          </p:cNvSpPr>
          <p:nvPr/>
        </p:nvSpPr>
        <p:spPr bwMode="auto">
          <a:xfrm>
            <a:off x="1067435" y="2523490"/>
            <a:ext cx="8006080" cy="2306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eg</a:t>
            </a: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learn English well</a:t>
            </a: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you must   </a:t>
            </a: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keep practicing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every day!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36575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为了</a:t>
            </a: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学好英语，你必须坚持每天练习！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11276" name="TextBox 23"/>
          <p:cNvSpPr txBox="1"/>
          <p:nvPr/>
        </p:nvSpPr>
        <p:spPr>
          <a:xfrm>
            <a:off x="1051560" y="1045210"/>
            <a:ext cx="765048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</a:rPr>
              <a:t>—Don't give up, my children.  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</a:rPr>
              <a:t>    Keep________(work) hard and you will do  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</a:rPr>
              <a:t>    well in the final exams.</a:t>
            </a:r>
            <a:endParaRPr lang="zh-CN" altLang="zh-CN" sz="32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</a:rPr>
              <a:t>—Thank you, Mr. Zhang. We'll try our best.</a:t>
            </a:r>
            <a:endParaRPr lang="zh-CN" altLang="zh-CN" sz="32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1588" y="4249738"/>
            <a:ext cx="6810375" cy="1291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【Note】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考查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keep doing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sth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.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的用法，根据上面第一句句意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不要放弃，我的孩子们。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推理可知后句应该是一直努力，坚持不懈。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659380" y="2016125"/>
            <a:ext cx="1207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working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24" name="菱形 23"/>
          <p:cNvSpPr/>
          <p:nvPr/>
        </p:nvSpPr>
        <p:spPr>
          <a:xfrm>
            <a:off x="1683068" y="1241743"/>
            <a:ext cx="735013" cy="430213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342" name="TextBox 39"/>
          <p:cNvSpPr txBox="1"/>
          <p:nvPr/>
        </p:nvSpPr>
        <p:spPr>
          <a:xfrm>
            <a:off x="2675573" y="894080"/>
            <a:ext cx="5497512" cy="891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stop v. </a:t>
            </a:r>
            <a:r>
              <a:rPr lang="zh-CN" altLang="en-US" sz="40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停止</a:t>
            </a:r>
          </a:p>
        </p:txBody>
      </p:sp>
      <p:sp>
        <p:nvSpPr>
          <p:cNvPr id="2" name="TextBox 39"/>
          <p:cNvSpPr txBox="1"/>
          <p:nvPr/>
        </p:nvSpPr>
        <p:spPr>
          <a:xfrm>
            <a:off x="533400" y="2022475"/>
            <a:ext cx="821626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stop doing </a:t>
            </a:r>
            <a:r>
              <a:rPr lang="en-US" altLang="zh-CN" sz="3200" b="1" dirty="0" err="1">
                <a:latin typeface="Times New Roman" panose="02020603050405020304" pitchFamily="18" charset="0"/>
                <a:ea typeface="黑体" panose="02010609060101010101" pitchFamily="49" charset="-122"/>
              </a:rPr>
              <a:t>sth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.</a:t>
            </a:r>
            <a:r>
              <a:rPr lang="zh-CN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停止做某事；停止正在做的事</a:t>
            </a:r>
          </a:p>
        </p:txBody>
      </p:sp>
      <p:sp>
        <p:nvSpPr>
          <p:cNvPr id="3" name="矩形 2"/>
          <p:cNvSpPr/>
          <p:nvPr/>
        </p:nvSpPr>
        <p:spPr>
          <a:xfrm>
            <a:off x="765493" y="2753360"/>
            <a:ext cx="47688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eg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Stop thinking, and let's do it.</a:t>
            </a:r>
          </a:p>
          <a:p>
            <a:pPr marL="536575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不要想了，咱们做吧。</a:t>
            </a:r>
          </a:p>
        </p:txBody>
      </p:sp>
      <p:sp>
        <p:nvSpPr>
          <p:cNvPr id="6" name="TextBox 39"/>
          <p:cNvSpPr txBox="1"/>
          <p:nvPr/>
        </p:nvSpPr>
        <p:spPr>
          <a:xfrm>
            <a:off x="533400" y="3952240"/>
            <a:ext cx="821626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stop to do </a:t>
            </a:r>
            <a:r>
              <a:rPr lang="en-US" altLang="zh-CN" sz="3200" b="1" dirty="0" err="1">
                <a:latin typeface="Times New Roman" panose="02020603050405020304" pitchFamily="18" charset="0"/>
                <a:ea typeface="黑体" panose="02010609060101010101" pitchFamily="49" charset="-122"/>
              </a:rPr>
              <a:t>sth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.</a:t>
            </a:r>
            <a:r>
              <a:rPr lang="zh-CN" sz="32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停下来去做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32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另一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sz="32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某事</a:t>
            </a:r>
            <a:endParaRPr lang="zh-CN" altLang="zh-CN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3765" y="4683125"/>
            <a:ext cx="608139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eg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Let's 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stop to have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 good rest</a:t>
            </a:r>
            <a:r>
              <a:rPr lang="zh-CN" sz="24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！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sz="24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咱们停下来好好休息一下吧！</a:t>
            </a:r>
            <a:endParaRPr lang="zh-CN" sz="2400" kern="100" dirty="0"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16394" name="TextBox 23"/>
          <p:cNvSpPr txBox="1"/>
          <p:nvPr/>
        </p:nvSpPr>
        <p:spPr>
          <a:xfrm>
            <a:off x="1496695" y="1256030"/>
            <a:ext cx="6311900" cy="2009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You look too tired. You'd better ________    a good rest</a:t>
            </a:r>
            <a:r>
              <a:rPr lang="zh-CN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？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甘肃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.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天水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endParaRPr lang="zh-CN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A</a:t>
            </a:r>
            <a:r>
              <a:rPr lang="zh-CN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．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stop to have</a:t>
            </a:r>
            <a:r>
              <a:rPr lang="zh-CN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　　　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B</a:t>
            </a:r>
            <a:r>
              <a:rPr lang="zh-CN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．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stop having</a:t>
            </a:r>
            <a:endParaRPr lang="zh-CN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C</a:t>
            </a:r>
            <a:r>
              <a:rPr lang="zh-CN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．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to stop to have        D</a:t>
            </a:r>
            <a:r>
              <a:rPr lang="zh-CN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．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to stop having</a:t>
            </a:r>
            <a:endParaRPr lang="zh-CN" altLang="zh-CN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2" name="TextBox 33"/>
          <p:cNvSpPr txBox="1"/>
          <p:nvPr/>
        </p:nvSpPr>
        <p:spPr>
          <a:xfrm>
            <a:off x="1228725" y="3665538"/>
            <a:ext cx="6704013" cy="20916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【Note】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固定句型和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stop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后跟不定式及现在分词用法的考查。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You'd better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后跟动词原形意为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你最好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……”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，是固定句型；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stop to do </a:t>
            </a:r>
            <a:r>
              <a:rPr lang="en-US" altLang="zh-CN" sz="2000" b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sth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.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意为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停下后去做某事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另一件事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)”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；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stop doing </a:t>
            </a:r>
            <a:r>
              <a:rPr lang="en-US" altLang="zh-CN" sz="2000" b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sth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.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意为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停下自己正做的事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。根据句意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你看起来太累了。你最好停下来去好好休息一下。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3540" y="1343660"/>
            <a:ext cx="1584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stop to have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01290" y="1017905"/>
            <a:ext cx="4295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Franklin Gothic Medium" panose="020B0603020102020204" charset="0"/>
                <a:cs typeface="Franklin Gothic Medium" panose="020B0603020102020204" charset="0"/>
              </a:rPr>
              <a:t>Exercise</a:t>
            </a:r>
          </a:p>
        </p:txBody>
      </p:sp>
      <p:sp>
        <p:nvSpPr>
          <p:cNvPr id="2060" name="TextBox 4"/>
          <p:cNvSpPr txBox="1">
            <a:spLocks noChangeArrowheads="1"/>
          </p:cNvSpPr>
          <p:nvPr/>
        </p:nvSpPr>
        <p:spPr bwMode="auto">
          <a:xfrm>
            <a:off x="949325" y="1662113"/>
            <a:ext cx="8015288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Fill in the blanks with the correct forms of given words.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Don't keep your mother________ (wait). 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She is very________(excite) about her winter plan. 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It's good________(eat) more vegetables. 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73050" marR="0" lvl="0" indent="-2730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My sister is going to take________(dance) lessons next month. 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73050" marR="0" lvl="0" indent="-2730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Stop  ________(make) so much noise. The children are sleeping. 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283075" y="2312988"/>
            <a:ext cx="1158875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48" name="矩形 2047"/>
          <p:cNvSpPr/>
          <p:nvPr/>
        </p:nvSpPr>
        <p:spPr>
          <a:xfrm>
            <a:off x="2753043" y="2869565"/>
            <a:ext cx="11049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49" name="矩形 2048"/>
          <p:cNvSpPr/>
          <p:nvPr/>
        </p:nvSpPr>
        <p:spPr>
          <a:xfrm>
            <a:off x="2533650" y="3438525"/>
            <a:ext cx="91122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eat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51" name="矩形 2050"/>
          <p:cNvSpPr/>
          <p:nvPr/>
        </p:nvSpPr>
        <p:spPr>
          <a:xfrm>
            <a:off x="4467225" y="3959225"/>
            <a:ext cx="122713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dancing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2" name="矩形 2051"/>
          <p:cNvSpPr/>
          <p:nvPr/>
        </p:nvSpPr>
        <p:spPr>
          <a:xfrm>
            <a:off x="2022475" y="5060950"/>
            <a:ext cx="117633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48" grpId="0"/>
      <p:bldP spid="2049" grpId="0"/>
      <p:bldP spid="2051" grpId="0"/>
      <p:bldP spid="20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-20955" y="0"/>
            <a:ext cx="918654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24355" y="648335"/>
            <a:ext cx="416941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ranklin Gothic Medium" panose="020B0603020102020204" charset="0"/>
                <a:cs typeface="Franklin Gothic Medium" panose="020B0603020102020204" charset="0"/>
              </a:rPr>
              <a:t>Show Time</a:t>
            </a:r>
          </a:p>
        </p:txBody>
      </p:sp>
      <p:pic>
        <p:nvPicPr>
          <p:cNvPr id="5" name="图片 4" descr="ym7252337553a24712afd69cb515dbcf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520" y="1433195"/>
            <a:ext cx="4427855" cy="3822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9275" y="2225675"/>
            <a:ext cx="388556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4000" dirty="0">
                <a:solidFill>
                  <a:schemeClr val="accent3"/>
                </a:solidFill>
                <a:effectLst/>
                <a:latin typeface="Franklin Gothic Medium" panose="020B0603020102020204" charset="0"/>
                <a:cs typeface="Franklin Gothic Medium" panose="020B0603020102020204" charset="0"/>
              </a:rPr>
              <a:t>Making dialogue by role-paly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28825" y="1416685"/>
            <a:ext cx="4253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Franklin Gothic Medium" panose="020B0603020102020204" charset="0"/>
                <a:cs typeface="Franklin Gothic Medium" panose="020B0603020102020204" charset="0"/>
              </a:rPr>
              <a:t>Conclusion</a:t>
            </a:r>
          </a:p>
        </p:txBody>
      </p:sp>
      <p:sp>
        <p:nvSpPr>
          <p:cNvPr id="18442" name="文本框 1"/>
          <p:cNvSpPr txBox="1">
            <a:spLocks noChangeArrowheads="1"/>
          </p:cNvSpPr>
          <p:nvPr/>
        </p:nvSpPr>
        <p:spPr bwMode="auto">
          <a:xfrm>
            <a:off x="715963" y="2384425"/>
            <a:ext cx="8104188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indent="457200" algn="l" defTabSz="457200" eaLnBrk="0" hangingPunct="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1" kern="1200" cap="none" spc="0" normalizeH="0" baseline="0" noProof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本节课主要学习了暑假计划及相关表达，</a:t>
            </a:r>
            <a:endParaRPr kumimoji="0" lang="en-US" altLang="zh-CN" sz="2800" b="1" kern="1200" cap="none" spc="0" normalizeH="0" baseline="0" noProof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algn="l" defTabSz="457200" eaLnBrk="0" hangingPunct="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1" kern="1200" cap="none" spc="0" normalizeH="0" baseline="0" noProof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掌握知识点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read...to, keep doing</a:t>
            </a:r>
            <a:r>
              <a:rPr kumimoji="0" lang="en-US" altLang="zh-CN" sz="2800" b="1" kern="1200" cap="none" spc="0" normalizeH="0" baseline="0" noProof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800" b="1" kern="1200" cap="none" spc="0" normalizeH="0" baseline="0" noProof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stop doing </a:t>
            </a:r>
            <a:r>
              <a:rPr kumimoji="0" lang="en-US" altLang="zh-CN" sz="2800" b="1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sth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0" lang="zh-CN" altLang="zh-CN" sz="2800" b="1" kern="1200" cap="none" spc="0" normalizeH="0" baseline="0" noProof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用法，提高大家的阅读理解和综合运用语言的能力。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50390" y="1102360"/>
            <a:ext cx="4599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Franklin Gothic Medium" panose="020B0603020102020204" charset="0"/>
                <a:cs typeface="Franklin Gothic Medium" panose="020B0603020102020204" charset="0"/>
              </a:rPr>
              <a:t>Homework</a:t>
            </a:r>
          </a:p>
        </p:txBody>
      </p:sp>
      <p:sp>
        <p:nvSpPr>
          <p:cNvPr id="28682" name="TextBox 17"/>
          <p:cNvSpPr txBox="1"/>
          <p:nvPr/>
        </p:nvSpPr>
        <p:spPr>
          <a:xfrm>
            <a:off x="973455" y="2458403"/>
            <a:ext cx="547687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400" b="1" dirty="0">
                <a:latin typeface="Calibri" panose="020F0502020204030204" pitchFamily="34" charset="0"/>
              </a:rPr>
              <a:t>1.</a:t>
            </a:r>
            <a:r>
              <a:rPr lang="zh-CN" altLang="en-US" sz="2400" b="1" dirty="0">
                <a:latin typeface="Calibri" panose="020F0502020204030204" pitchFamily="34" charset="0"/>
              </a:rPr>
              <a:t>熟记本课时的词汇及短语 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2400" b="1" dirty="0">
                <a:latin typeface="Calibri" panose="020F0502020204030204" pitchFamily="34" charset="0"/>
              </a:rPr>
              <a:t>2.</a:t>
            </a:r>
            <a:r>
              <a:rPr lang="zh-CN" altLang="en-US" sz="2400" b="1" dirty="0">
                <a:latin typeface="Calibri" panose="020F0502020204030204" pitchFamily="34" charset="0"/>
              </a:rPr>
              <a:t>完成本课时的课后作业及而配套练</a:t>
            </a:r>
            <a:r>
              <a:rPr lang="zh-CN" altLang="en-US" sz="2400" b="1" dirty="0" smtClean="0">
                <a:latin typeface="Calibri" panose="020F0502020204030204" pitchFamily="34" charset="0"/>
              </a:rPr>
              <a:t>习 </a:t>
            </a:r>
            <a:endParaRPr lang="en-US" altLang="zh-CN" sz="24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 descr="811df3942a8801eb426fb6a58bae906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35"/>
            <a:ext cx="9144000" cy="682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2225" y="-5080"/>
            <a:ext cx="918654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16250" y="955040"/>
            <a:ext cx="40430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Franklin Gothic Medium" panose="020B0603020102020204" charset="0"/>
                <a:cs typeface="Franklin Gothic Medium" panose="020B0603020102020204" charset="0"/>
              </a:rPr>
              <a:t>New Words</a:t>
            </a:r>
          </a:p>
        </p:txBody>
      </p:sp>
      <p:pic>
        <p:nvPicPr>
          <p:cNvPr id="7" name="图片 6" descr="2015032011063325c04_55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2870" y="1661795"/>
            <a:ext cx="4568825" cy="3049270"/>
          </a:xfrm>
          <a:prstGeom prst="rect">
            <a:avLst/>
          </a:prstGeom>
        </p:spPr>
      </p:pic>
      <p:pic>
        <p:nvPicPr>
          <p:cNvPr id="8" name="图片 7" descr="t01ba391748912f0f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310" y="1662430"/>
            <a:ext cx="4064635" cy="30486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2405" y="5182870"/>
            <a:ext cx="4001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Franklin Gothic Medium" panose="020B0603020102020204" charset="0"/>
                <a:cs typeface="Franklin Gothic Medium" panose="020B0603020102020204" charset="0"/>
              </a:rPr>
              <a:t>university n. </a:t>
            </a:r>
            <a:r>
              <a:rPr lang="en-US" altLang="zh-CN" sz="4000" dirty="0" err="1">
                <a:latin typeface="Franklin Gothic Medium" panose="020B0603020102020204" charset="0"/>
                <a:cs typeface="Franklin Gothic Medium" panose="020B0603020102020204" charset="0"/>
              </a:rPr>
              <a:t>大学</a:t>
            </a:r>
            <a:endParaRPr lang="en-US" altLang="zh-CN" sz="4000" dirty="0">
              <a:latin typeface="Franklin Gothic Medium" panose="020B0603020102020204" charset="0"/>
              <a:cs typeface="Franklin Gothic Medium" panose="020B0603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2225" y="-5080"/>
            <a:ext cx="9186545" cy="6858000"/>
          </a:xfrm>
          <a:prstGeom prst="rect">
            <a:avLst/>
          </a:prstGeom>
        </p:spPr>
      </p:pic>
      <p:pic>
        <p:nvPicPr>
          <p:cNvPr id="2" name="图片 1" descr="t0127623df2dfb565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3542665"/>
            <a:ext cx="4389755" cy="2765425"/>
          </a:xfrm>
          <a:prstGeom prst="rect">
            <a:avLst/>
          </a:prstGeom>
        </p:spPr>
      </p:pic>
      <p:pic>
        <p:nvPicPr>
          <p:cNvPr id="3" name="图片 2" descr="t018fe984c5a9811d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" y="511810"/>
            <a:ext cx="4389755" cy="2541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74285" y="1429385"/>
            <a:ext cx="39897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ranklin Gothic Medium" panose="020B0603020102020204" charset="0"/>
                <a:cs typeface="Franklin Gothic Medium" panose="020B0603020102020204" charset="0"/>
              </a:rPr>
              <a:t>Germany n.</a:t>
            </a:r>
            <a:r>
              <a:rPr lang="zh-CN" altLang="en-US" sz="4000" b="1" dirty="0">
                <a:latin typeface="Franklin Gothic Medium" panose="020B0603020102020204" charset="0"/>
                <a:cs typeface="Franklin Gothic Medium" panose="020B0603020102020204" charset="0"/>
              </a:rPr>
              <a:t>德国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54575" y="3964940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Franklin Gothic Medium" panose="020B0603020102020204" charset="0"/>
                <a:cs typeface="Franklin Gothic Medium" panose="020B0603020102020204" charset="0"/>
              </a:rPr>
              <a:t>German n.</a:t>
            </a:r>
            <a:r>
              <a:rPr lang="zh-CN" altLang="en-US" sz="2800" b="1" dirty="0">
                <a:latin typeface="Franklin Gothic Medium" panose="020B0603020102020204" charset="0"/>
                <a:cs typeface="Franklin Gothic Medium" panose="020B0603020102020204" charset="0"/>
              </a:rPr>
              <a:t>德语 ；</a:t>
            </a:r>
            <a:r>
              <a:rPr lang="en-US" altLang="zh-CN" sz="2800" b="1" dirty="0" err="1">
                <a:latin typeface="Franklin Gothic Medium" panose="020B0603020102020204" charset="0"/>
                <a:cs typeface="Franklin Gothic Medium" panose="020B0603020102020204" charset="0"/>
              </a:rPr>
              <a:t>德国人</a:t>
            </a:r>
            <a:endParaRPr lang="en-US" altLang="zh-CN" sz="2800" b="1" dirty="0">
              <a:latin typeface="Franklin Gothic Medium" panose="020B0603020102020204" charset="0"/>
              <a:cs typeface="Franklin Gothic Medium" panose="020B06030201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73445" y="4657725"/>
            <a:ext cx="28543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Franklin Gothic Medium" panose="020B0603020102020204" charset="0"/>
                <a:cs typeface="Franklin Gothic Medium" panose="020B0603020102020204" charset="0"/>
              </a:rPr>
              <a:t>adj. 德国的；德语的，  德国人的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432744" y="2784204"/>
            <a:ext cx="735006" cy="241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论坛：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www.1ppt.cn                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语文课件：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www.1ppt.com/kejian/yuwen/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数学课件：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www.1ppt.com/kejian/shuxue/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英语课件：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www.1ppt.com/kejian/yingyu/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美术课件：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www.1ppt.com/kejian/meishu/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科学课件：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www.1ppt.com/kejian/kexue/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物理课件：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www.1ppt.com/kejian/wuli/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化学课件：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www.1ppt.com/kejian/huaxue/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生物课件：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www.1ppt.com/kejian/shengwu/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地理课件：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www.1ppt.com/kejian/dili/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历史课件：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www.1ppt.com/kejian/lishi/        </a:t>
            </a:r>
          </a:p>
        </p:txBody>
      </p:sp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5" cstate="email"/>
          <a:stretch>
            <a:fillRect/>
          </a:stretch>
        </p:blipFill>
        <p:spPr>
          <a:xfrm>
            <a:off x="-22225" y="-5080"/>
            <a:ext cx="9186545" cy="6858000"/>
          </a:xfrm>
          <a:prstGeom prst="rect">
            <a:avLst/>
          </a:prstGeom>
        </p:spPr>
      </p:pic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762000" y="1409700"/>
            <a:ext cx="7780338" cy="5128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45720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It's the last day of school</a:t>
            </a:r>
            <a:r>
              <a:rPr kumimoji="0" lang="en-US" altLang="zh-CN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The 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students are </a:t>
            </a:r>
            <a:r>
              <a:rPr kumimoji="0" lang="en-US" altLang="zh-CN" sz="2800" b="0" i="1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talking about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their summer plans</a:t>
            </a:r>
            <a:r>
              <a:rPr kumimoji="0" lang="en-US" altLang="zh-CN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kumimoji="0" lang="zh-CN" altLang="zh-CN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Liu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8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Do you have any plans for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this summer?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Mei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Yes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 going to 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608455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work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 the library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</a:p>
          <a:p>
            <a:pPr marL="1608455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will </a:t>
            </a:r>
            <a:r>
              <a:rPr kumimoji="0" lang="en-US" altLang="zh-CN" sz="2800" b="0" i="0" u="none" strike="noStrike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volunteer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608455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there </a:t>
            </a:r>
            <a:r>
              <a:rPr kumimoji="0" lang="en-US" altLang="zh-CN" sz="28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four weeks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</a:p>
          <a:p>
            <a:pPr marL="1608455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I'm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going to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read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608455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storybooks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❶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young children.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130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133" y="3151505"/>
            <a:ext cx="3416300" cy="1970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044950" y="608330"/>
            <a:ext cx="3350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charset="0"/>
                <a:cs typeface="Franklin Gothic Medium" panose="020B0603020102020204" charset="0"/>
              </a:rPr>
              <a:t>Text Reading</a:t>
            </a:r>
          </a:p>
        </p:txBody>
      </p:sp>
      <p:pic>
        <p:nvPicPr>
          <p:cNvPr id="3" name="Lesson 47 课文朗读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7364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2225" y="-5080"/>
            <a:ext cx="9186545" cy="6858000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4375" y="846138"/>
            <a:ext cx="7972425" cy="54082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Tao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Xiaolin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My parents and I are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planning a trip to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Germany</a:t>
            </a: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79705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this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summer. I will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take lots of pictures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 Lin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I'm going to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take swimming lessons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I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will go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07188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swimming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three times a week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 Ming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'm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really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excited about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my summer plans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I'm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going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live with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 family in the countryside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It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will be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good experience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Ms. Liu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It's going to be a fun summer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You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all have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260475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wonderful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plans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Tao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Xiaolin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How about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you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Liu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？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What are your plans </a:t>
            </a:r>
            <a:r>
              <a:rPr kumimoji="0" lang="en-US" altLang="zh-CN" sz="2400" b="1" i="0" u="none" strike="noStrike" kern="120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summer</a:t>
            </a:r>
            <a:r>
              <a:rPr kumimoji="0" lang="zh-CN" altLang="zh-CN" sz="2400" b="1" i="0" u="none" strike="noStrike" kern="120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？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Ms. Liu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Well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I'm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going back to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school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kumimoji="0" lang="zh-CN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2225" y="-5080"/>
            <a:ext cx="9186545" cy="6858000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03873" y="2987675"/>
            <a:ext cx="7972425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All the students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Going back to school</a:t>
            </a: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？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Ms. Liu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Yes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I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 going to </a:t>
            </a:r>
            <a:r>
              <a:rPr kumimoji="0" lang="en-US" altLang="zh-CN" sz="24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take summer classes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at Beijing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260475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University. I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want to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keep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learning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❷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Wow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! Even teachers </a:t>
            </a:r>
            <a:r>
              <a:rPr kumimoji="0" lang="en-US" altLang="zh-CN" sz="2400" b="0" i="1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keep learning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kumimoji="0" lang="zh-CN" altLang="zh-CN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177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73" y="86360"/>
            <a:ext cx="4149725" cy="2654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2225" y="-5080"/>
            <a:ext cx="9186545" cy="6858000"/>
          </a:xfrm>
          <a:prstGeom prst="rect">
            <a:avLst/>
          </a:prstGeom>
        </p:spPr>
      </p:pic>
      <p:sp>
        <p:nvSpPr>
          <p:cNvPr id="8203" name="矩形 2"/>
          <p:cNvSpPr>
            <a:spLocks noChangeArrowheads="1"/>
          </p:cNvSpPr>
          <p:nvPr/>
        </p:nvSpPr>
        <p:spPr bwMode="auto">
          <a:xfrm>
            <a:off x="652145" y="704215"/>
            <a:ext cx="7837488" cy="52108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Dig In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457200" algn="l" defTabSz="4572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Ms. Liu never wants to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stop learning</a:t>
            </a: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❸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.She is </a:t>
            </a:r>
            <a:r>
              <a:rPr kumimoji="0" lang="en-US" altLang="zh-CN" sz="32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lifelong learner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It's important to keep learning.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Learning doesn't stop after school. Learning happens every day and everywhere. John Dewey</a:t>
            </a: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famous educator, said</a:t>
            </a: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kumimoji="0" lang="en-US" altLang="zh-CN" sz="32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Education is not preparation for life</a:t>
            </a:r>
            <a:r>
              <a:rPr kumimoji="0" lang="zh-CN" altLang="zh-CN" sz="32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kumimoji="0" lang="en-US" altLang="zh-CN" sz="3200" b="0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education is life itself.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80895" y="635000"/>
            <a:ext cx="5755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ranklin Gothic Medium" panose="020B0603020102020204" charset="0"/>
                <a:cs typeface="Franklin Gothic Medium" panose="020B0603020102020204" charset="0"/>
              </a:rPr>
              <a:t>Main phrases in text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8140" y="1910715"/>
            <a:ext cx="84277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一周三次</a:t>
            </a:r>
            <a:r>
              <a:rPr lang="en-US" altLang="zh-CN" sz="2400" dirty="0"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___________        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2.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制定一个旅行计划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  </a:t>
            </a:r>
            <a:endParaRPr lang="en-US" altLang="zh-CN" sz="2400" dirty="0">
              <a:solidFill>
                <a:schemeClr val="tx1"/>
              </a:solidFill>
              <a:latin typeface="Franklin Gothic Medium" panose="020B0603020102020204" charset="0"/>
              <a:ea typeface="宋体" panose="02010600030101010101" pitchFamily="2" charset="-122"/>
              <a:cs typeface="Franklin Gothic Medium" panose="020B0603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3.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上游泳课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______________  4.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住在乡村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____________  </a:t>
            </a:r>
            <a:endParaRPr lang="en-US" altLang="zh-CN" sz="2400" dirty="0">
              <a:solidFill>
                <a:schemeClr val="tx1"/>
              </a:solidFill>
              <a:latin typeface="Franklin Gothic Medium" panose="020B0603020102020204" charset="0"/>
              <a:ea typeface="宋体" panose="02010600030101010101" pitchFamily="2" charset="-122"/>
              <a:cs typeface="Franklin Gothic Medium" panose="020B0603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5.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回到学校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___________        6.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暑假计划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 ___________</a:t>
            </a:r>
            <a:endParaRPr lang="zh-CN" altLang="en-US" sz="2400" dirty="0">
              <a:solidFill>
                <a:schemeClr val="tx1"/>
              </a:solidFill>
              <a:latin typeface="Franklin Gothic Medium" panose="020B0603020102020204" charset="0"/>
              <a:ea typeface="宋体" panose="02010600030101010101" pitchFamily="2" charset="-122"/>
              <a:cs typeface="Franklin Gothic Medium" panose="020B0603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7.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拍很多照片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           8.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一个极好的计划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   </a:t>
            </a:r>
            <a:endParaRPr lang="en-US" altLang="zh-CN" sz="2400" dirty="0">
              <a:solidFill>
                <a:schemeClr val="tx1"/>
              </a:solidFill>
              <a:latin typeface="Franklin Gothic Medium" panose="020B0603020102020204" charset="0"/>
              <a:ea typeface="宋体" panose="02010600030101010101" pitchFamily="2" charset="-122"/>
              <a:cs typeface="Franklin Gothic Medium" panose="020B0603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9.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最后一天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_____________    10.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和某人生活在一起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  </a:t>
            </a:r>
            <a:endParaRPr lang="en-US" altLang="zh-CN" sz="2400" dirty="0">
              <a:solidFill>
                <a:schemeClr val="tx1"/>
              </a:solidFill>
              <a:latin typeface="Franklin Gothic Medium" panose="020B0603020102020204" charset="0"/>
              <a:cs typeface="Franklin Gothic Medium" panose="020B0603020102020204" charset="0"/>
            </a:endParaRPr>
          </a:p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11.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小朋友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            12.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上暑假课程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</a:t>
            </a:r>
          </a:p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13.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停止干某事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    14.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…..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的计划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 __________</a:t>
            </a:r>
          </a:p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15.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一个很好的经历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 </a:t>
            </a:r>
          </a:p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16.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一个终生学习的人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 </a:t>
            </a:r>
            <a:endParaRPr lang="en-US" altLang="zh-CN" sz="2400" dirty="0">
              <a:solidFill>
                <a:schemeClr val="tx1"/>
              </a:solidFill>
              <a:latin typeface="Franklin Gothic Medium" panose="020B0603020102020204" charset="0"/>
              <a:cs typeface="Franklin Gothic Medium" panose="020B0603020102020204" charset="0"/>
            </a:endParaRPr>
          </a:p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17.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不断学习</a:t>
            </a: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 </a:t>
            </a:r>
          </a:p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18.</a:t>
            </a:r>
            <a:r>
              <a:rPr lang="zh-CN" altLang="en-US" sz="2400" dirty="0">
                <a:solidFill>
                  <a:schemeClr val="tx1"/>
                </a:solidFill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志愿做某事</a:t>
            </a:r>
            <a:r>
              <a:rPr lang="en-US" altLang="zh-CN" sz="2400" dirty="0" smtClean="0">
                <a:latin typeface="Franklin Gothic Medium" panose="020B0603020102020204" charset="0"/>
                <a:cs typeface="Franklin Gothic Medium" panose="020B0603020102020204" charset="0"/>
                <a:sym typeface="+mn-ea"/>
              </a:rPr>
              <a:t>_______________</a:t>
            </a:r>
            <a:endParaRPr lang="en-US" altLang="zh-CN" sz="2400" dirty="0">
              <a:solidFill>
                <a:schemeClr val="tx1"/>
              </a:solidFill>
              <a:latin typeface="Franklin Gothic Medium" panose="020B0603020102020204" charset="0"/>
              <a:cs typeface="Franklin Gothic Medium" panose="020B060302010202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5467a13fed931c834c89440d2228b79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21590" y="0"/>
            <a:ext cx="918654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95270" y="797560"/>
            <a:ext cx="4537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Franklin Gothic Medium" panose="020B0603020102020204" charset="0"/>
                <a:cs typeface="Franklin Gothic Medium" panose="020B0603020102020204" charset="0"/>
              </a:rPr>
              <a:t>Language Points</a:t>
            </a:r>
          </a:p>
        </p:txBody>
      </p:sp>
      <p:sp>
        <p:nvSpPr>
          <p:cNvPr id="24" name="菱形 23"/>
          <p:cNvSpPr/>
          <p:nvPr/>
        </p:nvSpPr>
        <p:spPr>
          <a:xfrm>
            <a:off x="955993" y="1806893"/>
            <a:ext cx="735013" cy="430213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22" name="TextBox 39"/>
          <p:cNvSpPr txBox="1"/>
          <p:nvPr/>
        </p:nvSpPr>
        <p:spPr>
          <a:xfrm>
            <a:off x="2076768" y="1791335"/>
            <a:ext cx="34734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read...to... </a:t>
            </a:r>
            <a:endParaRPr lang="zh-CN" altLang="zh-CN" sz="36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227" name="TextBox 39"/>
          <p:cNvSpPr txBox="1"/>
          <p:nvPr/>
        </p:nvSpPr>
        <p:spPr>
          <a:xfrm>
            <a:off x="417195" y="2751773"/>
            <a:ext cx="93821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</a:rPr>
              <a:t>考向</a:t>
            </a:r>
            <a:endParaRPr lang="en-US" alt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Box 39"/>
          <p:cNvSpPr txBox="1">
            <a:spLocks noChangeArrowheads="1"/>
          </p:cNvSpPr>
          <p:nvPr/>
        </p:nvSpPr>
        <p:spPr bwMode="auto">
          <a:xfrm>
            <a:off x="1238885" y="2554605"/>
            <a:ext cx="6940550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read sb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(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双宾语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给某人读某物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read sth.to sb.               “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读某物给某人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eg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Mei is going to volunteer to read          </a:t>
            </a: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storybooks to young children at the library.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I often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read newspapers to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my grandpa at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home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我经常在家里给我的爷爷读报纸</a:t>
            </a: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WWW.2PPT.COM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Office PowerPoint</Application>
  <PresentationFormat>全屏显示(4:3)</PresentationFormat>
  <Paragraphs>110</Paragraphs>
  <Slides>18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Adobe 黑体 Std R</vt:lpstr>
      <vt:lpstr>黑体</vt:lpstr>
      <vt:lpstr>宋体</vt:lpstr>
      <vt:lpstr>微软雅黑</vt:lpstr>
      <vt:lpstr>Arial</vt:lpstr>
      <vt:lpstr>Calibri</vt:lpstr>
      <vt:lpstr>Franklin Gothic Medium</vt:lpstr>
      <vt:lpstr>Times New Roman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2015-12-21T09:02:00Z</dcterms:created>
  <dcterms:modified xsi:type="dcterms:W3CDTF">2023-01-16T19:54:38Z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86FDCB0633334B05B19D689E665D0771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