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0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E8DAE-B2E5-4444-9C21-B572A62D22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1798-F296-4AEC-BC83-08C94C3681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1070E-7FC4-4397-8790-06BC81452B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86A7B-A86B-44CD-945B-87570D6F03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3B952-4F7F-40E7-8090-1AC5529B26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B480B-2C21-4246-B8CC-9D84719D07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536A-7DDC-419C-9003-02F45AD078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919E-C14E-4429-9BD6-696FB355F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7F571-115D-4D43-A8A5-816CD8C348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4DE4D-F3DD-4A01-B39A-06961E3FC8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0B54F02-1232-4682-9693-EAB1487CEC4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2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6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4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5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2050" name="副标题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defTabSz="457200">
              <a:buFont typeface="Arial" panose="020B0604020202020204" pitchFamily="34" charset="0"/>
              <a:buNone/>
            </a:pPr>
            <a:endParaRPr lang="zh-CN" altLang="en-US" noProof="1" smtClean="0">
              <a:solidFill>
                <a:srgbClr val="898989"/>
              </a:solidFill>
            </a:endParaRPr>
          </a:p>
        </p:txBody>
      </p:sp>
      <p:pic>
        <p:nvPicPr>
          <p:cNvPr id="2051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316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5"/>
          <p:cNvSpPr txBox="1">
            <a:spLocks noChangeArrowheads="1"/>
          </p:cNvSpPr>
          <p:nvPr/>
        </p:nvSpPr>
        <p:spPr bwMode="auto">
          <a:xfrm>
            <a:off x="4833938" y="425450"/>
            <a:ext cx="405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第二十九章</a:t>
            </a:r>
            <a:r>
              <a:rPr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直线与圆的位置关系</a:t>
            </a: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0" y="1124744"/>
            <a:ext cx="9139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切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线长定理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683568" y="3143250"/>
            <a:ext cx="597693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lnSpc>
                <a:spcPct val="150000"/>
              </a:lnSpc>
              <a:buFontTx/>
              <a:buNone/>
              <a:defRPr/>
            </a:pPr>
            <a:r>
              <a:rPr kumimoji="1" lang="zh-CN" altLang="en-US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第</a:t>
            </a:r>
            <a:r>
              <a:rPr kumimoji="1"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2</a:t>
            </a:r>
            <a:r>
              <a:rPr kumimoji="1" lang="zh-CN" altLang="en-US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课时</a:t>
            </a:r>
            <a:endParaRPr kumimoji="1"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165305"/>
            <a:ext cx="913923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6" name="内容占位符 7"/>
          <p:cNvSpPr txBox="1">
            <a:spLocks noChangeArrowheads="1"/>
          </p:cNvSpPr>
          <p:nvPr/>
        </p:nvSpPr>
        <p:spPr bwMode="auto">
          <a:xfrm>
            <a:off x="1241425" y="1285875"/>
            <a:ext cx="7026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Times New Roman" panose="02020603050405020304" pitchFamily="18" charset="0"/>
              </a:rPr>
              <a:t>如图，在△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中，∠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</a:t>
            </a:r>
            <a:r>
              <a:rPr lang="en-US" altLang="zh-CN" sz="2400" b="1" noProof="1">
                <a:latin typeface="Times New Roman" panose="02020603050405020304" pitchFamily="18" charset="0"/>
              </a:rPr>
              <a:t>=50°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，它的内心为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I.</a:t>
            </a:r>
          </a:p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Times New Roman" panose="02020603050405020304" pitchFamily="18" charset="0"/>
              </a:rPr>
              <a:t>求∠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BIC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的度数</a:t>
            </a:r>
            <a:r>
              <a:rPr lang="zh-CN" altLang="zh-CN" sz="2400" b="1" noProof="1">
                <a:latin typeface="Times New Roman" panose="02020603050405020304" pitchFamily="18" charset="0"/>
              </a:rPr>
              <a:t>.</a:t>
            </a:r>
            <a:endParaRPr lang="zh-CN" altLang="zh-CN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矩形 32"/>
          <p:cNvSpPr>
            <a:spLocks noChangeArrowheads="1"/>
          </p:cNvSpPr>
          <p:nvPr/>
        </p:nvSpPr>
        <p:spPr bwMode="auto">
          <a:xfrm>
            <a:off x="7546975" y="857250"/>
            <a:ext cx="11160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09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1269" name="文本框 36"/>
          <p:cNvSpPr txBox="1">
            <a:spLocks noChangeArrowheads="1"/>
          </p:cNvSpPr>
          <p:nvPr/>
        </p:nvSpPr>
        <p:spPr bwMode="auto">
          <a:xfrm>
            <a:off x="5743575" y="5884863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组合 4"/>
          <p:cNvGrpSpPr/>
          <p:nvPr/>
        </p:nvGrpSpPr>
        <p:grpSpPr bwMode="auto">
          <a:xfrm>
            <a:off x="785813" y="1377950"/>
            <a:ext cx="446087" cy="469900"/>
            <a:chOff x="785813" y="1378504"/>
            <a:chExt cx="446087" cy="469346"/>
          </a:xfrm>
        </p:grpSpPr>
        <p:sp>
          <p:nvSpPr>
            <p:cNvPr id="3" name="矩形 2"/>
            <p:cNvSpPr/>
            <p:nvPr/>
          </p:nvSpPr>
          <p:spPr>
            <a:xfrm>
              <a:off x="785813" y="1402289"/>
              <a:ext cx="446087" cy="4455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1276" name="矩形 3"/>
            <p:cNvSpPr>
              <a:spLocks noChangeArrowheads="1"/>
            </p:cNvSpPr>
            <p:nvPr/>
          </p:nvSpPr>
          <p:spPr bwMode="auto">
            <a:xfrm>
              <a:off x="848092" y="13785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pic>
        <p:nvPicPr>
          <p:cNvPr id="1127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43575" y="1851025"/>
            <a:ext cx="23368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27138" y="2386013"/>
            <a:ext cx="71659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因为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是△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的内心，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所以⊙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是△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的内切圆，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所以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BI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CI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分别是∠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的平分线．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又因为∠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，所以∠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130°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，所以∠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IBC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ICB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65°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所以∠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BIC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180°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65°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115°.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9" name="矩形 25"/>
          <p:cNvSpPr>
            <a:spLocks noChangeArrowheads="1"/>
          </p:cNvSpPr>
          <p:nvPr/>
        </p:nvSpPr>
        <p:spPr bwMode="auto">
          <a:xfrm>
            <a:off x="692150" y="2509838"/>
            <a:ext cx="80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解：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0" name="内容占位符 7"/>
          <p:cNvSpPr txBox="1">
            <a:spLocks noChangeArrowheads="1"/>
          </p:cNvSpPr>
          <p:nvPr/>
        </p:nvSpPr>
        <p:spPr bwMode="auto">
          <a:xfrm>
            <a:off x="1414463" y="1663700"/>
            <a:ext cx="66913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Times New Roman" panose="02020603050405020304" pitchFamily="18" charset="0"/>
              </a:rPr>
              <a:t>下列说法错误的是</a:t>
            </a:r>
            <a:r>
              <a:rPr lang="zh-CN" altLang="zh-CN" sz="2400" b="1" noProof="1">
                <a:latin typeface="Times New Roman" panose="02020603050405020304" pitchFamily="18" charset="0"/>
              </a:rPr>
              <a:t>(</a:t>
            </a:r>
            <a:r>
              <a:rPr lang="zh-CN" altLang="en-US" sz="2400" b="1" noProof="1">
                <a:latin typeface="Times New Roman" panose="02020603050405020304" pitchFamily="18" charset="0"/>
              </a:rPr>
              <a:t>　　</a:t>
            </a:r>
            <a:r>
              <a:rPr lang="zh-CN" altLang="zh-CN" sz="2400" b="1" noProof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A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．三角形的内切圆与三角形的三边都相切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B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．一个三角形一定有唯一一个内切圆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C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．一个圆一定有唯一一个外切三角形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D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．等边三角形的内切圆与外接圆是同心圆</a:t>
            </a:r>
            <a:endParaRPr lang="zh-CN" altLang="en-US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矩形 32"/>
          <p:cNvSpPr>
            <a:spLocks noChangeArrowheads="1"/>
          </p:cNvSpPr>
          <p:nvPr/>
        </p:nvSpPr>
        <p:spPr bwMode="auto">
          <a:xfrm>
            <a:off x="7546975" y="857250"/>
            <a:ext cx="11160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09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2293" name="文本框 36"/>
          <p:cNvSpPr txBox="1">
            <a:spLocks noChangeArrowheads="1"/>
          </p:cNvSpPr>
          <p:nvPr/>
        </p:nvSpPr>
        <p:spPr bwMode="auto">
          <a:xfrm>
            <a:off x="5743575" y="5884863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8" name="组合 4"/>
          <p:cNvGrpSpPr/>
          <p:nvPr/>
        </p:nvGrpSpPr>
        <p:grpSpPr bwMode="auto">
          <a:xfrm>
            <a:off x="958850" y="1757363"/>
            <a:ext cx="446088" cy="468312"/>
            <a:chOff x="785813" y="1378504"/>
            <a:chExt cx="446087" cy="469346"/>
          </a:xfrm>
        </p:grpSpPr>
        <p:sp>
          <p:nvSpPr>
            <p:cNvPr id="3" name="矩形 2"/>
            <p:cNvSpPr/>
            <p:nvPr/>
          </p:nvSpPr>
          <p:spPr>
            <a:xfrm>
              <a:off x="785813" y="1402369"/>
              <a:ext cx="446087" cy="4454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2300" name="矩形 3"/>
            <p:cNvSpPr>
              <a:spLocks noChangeArrowheads="1"/>
            </p:cNvSpPr>
            <p:nvPr/>
          </p:nvSpPr>
          <p:spPr bwMode="auto">
            <a:xfrm>
              <a:off x="848092" y="13785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95763" y="1811338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314" name="内容占位符 7"/>
          <p:cNvSpPr txBox="1">
            <a:spLocks noChangeArrowheads="1"/>
          </p:cNvSpPr>
          <p:nvPr/>
        </p:nvSpPr>
        <p:spPr bwMode="auto">
          <a:xfrm>
            <a:off x="1414463" y="1663700"/>
            <a:ext cx="66913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 noProof="1">
                <a:latin typeface="Times New Roman" panose="02020603050405020304" pitchFamily="18" charset="0"/>
              </a:rPr>
              <a:t>【</a:t>
            </a: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zh-CN" altLang="zh-CN" sz="24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广州</a:t>
            </a:r>
            <a:r>
              <a:rPr lang="zh-CN" altLang="zh-CN" sz="2400" b="1" noProof="1">
                <a:latin typeface="Times New Roman" panose="02020603050405020304" pitchFamily="18" charset="0"/>
              </a:rPr>
              <a:t>】</a:t>
            </a:r>
            <a:r>
              <a:rPr lang="zh-CN" altLang="en-US" sz="2400" b="1" noProof="1">
                <a:latin typeface="Times New Roman" panose="02020603050405020304" pitchFamily="18" charset="0"/>
              </a:rPr>
              <a:t>如图，⊙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O</a:t>
            </a:r>
            <a:r>
              <a:rPr lang="zh-CN" altLang="en-US" sz="2400" b="1" noProof="1">
                <a:latin typeface="Times New Roman" panose="02020603050405020304" pitchFamily="18" charset="0"/>
              </a:rPr>
              <a:t>是△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的内切圆，则点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O</a:t>
            </a:r>
            <a:r>
              <a:rPr lang="zh-CN" altLang="en-US" sz="2400" b="1" noProof="1">
                <a:latin typeface="Times New Roman" panose="02020603050405020304" pitchFamily="18" charset="0"/>
              </a:rPr>
              <a:t>是△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</a:t>
            </a:r>
            <a:r>
              <a:rPr lang="zh-CN" altLang="zh-CN" sz="2400" b="1" noProof="1">
                <a:latin typeface="Times New Roman" panose="02020603050405020304" pitchFamily="18" charset="0"/>
              </a:rPr>
              <a:t>(</a:t>
            </a:r>
            <a:r>
              <a:rPr lang="zh-CN" altLang="en-US" sz="2400" b="1" noProof="1">
                <a:latin typeface="Times New Roman" panose="02020603050405020304" pitchFamily="18" charset="0"/>
              </a:rPr>
              <a:t>　　</a:t>
            </a:r>
            <a:r>
              <a:rPr lang="zh-CN" altLang="zh-CN" sz="2400" b="1" noProof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A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．三条边的垂直平分线的交点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B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．三条角平分线的交点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C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．三条中线的交点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D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．三条高的交点</a:t>
            </a:r>
            <a:endParaRPr lang="zh-CN" altLang="en-US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矩形 32"/>
          <p:cNvSpPr>
            <a:spLocks noChangeArrowheads="1"/>
          </p:cNvSpPr>
          <p:nvPr/>
        </p:nvSpPr>
        <p:spPr bwMode="auto">
          <a:xfrm>
            <a:off x="7546975" y="857250"/>
            <a:ext cx="11160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6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09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3317" name="文本框 36"/>
          <p:cNvSpPr txBox="1">
            <a:spLocks noChangeArrowheads="1"/>
          </p:cNvSpPr>
          <p:nvPr/>
        </p:nvSpPr>
        <p:spPr bwMode="auto">
          <a:xfrm>
            <a:off x="5743575" y="5884863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2" name="组合 4"/>
          <p:cNvGrpSpPr/>
          <p:nvPr/>
        </p:nvGrpSpPr>
        <p:grpSpPr bwMode="auto">
          <a:xfrm>
            <a:off x="958850" y="1757363"/>
            <a:ext cx="446088" cy="468312"/>
            <a:chOff x="785813" y="1378504"/>
            <a:chExt cx="446087" cy="469346"/>
          </a:xfrm>
        </p:grpSpPr>
        <p:sp>
          <p:nvSpPr>
            <p:cNvPr id="3" name="矩形 2"/>
            <p:cNvSpPr/>
            <p:nvPr/>
          </p:nvSpPr>
          <p:spPr>
            <a:xfrm>
              <a:off x="785813" y="1402369"/>
              <a:ext cx="446087" cy="4454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3324" name="矩形 3"/>
            <p:cNvSpPr>
              <a:spLocks noChangeArrowheads="1"/>
            </p:cNvSpPr>
            <p:nvPr/>
          </p:nvSpPr>
          <p:spPr bwMode="auto">
            <a:xfrm>
              <a:off x="848092" y="13785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zh-CN" altLang="en-US"/>
            </a:p>
          </p:txBody>
        </p:sp>
      </p:grpSp>
      <p:pic>
        <p:nvPicPr>
          <p:cNvPr id="13325" name="Picture 2" descr="TQ1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4425" y="3805238"/>
            <a:ext cx="3551238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822700" y="2379663"/>
            <a:ext cx="38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338" name="内容占位符 7"/>
          <p:cNvSpPr txBox="1">
            <a:spLocks noChangeArrowheads="1"/>
          </p:cNvSpPr>
          <p:nvPr/>
        </p:nvSpPr>
        <p:spPr bwMode="auto">
          <a:xfrm>
            <a:off x="1414463" y="1663700"/>
            <a:ext cx="66913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 noProof="1">
                <a:latin typeface="Times New Roman" panose="02020603050405020304" pitchFamily="18" charset="0"/>
              </a:rPr>
              <a:t>【</a:t>
            </a: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zh-CN" altLang="zh-CN" sz="24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河北</a:t>
            </a:r>
            <a:r>
              <a:rPr lang="zh-CN" altLang="zh-CN" sz="2400" b="1" noProof="1">
                <a:latin typeface="Times New Roman" panose="02020603050405020304" pitchFamily="18" charset="0"/>
              </a:rPr>
              <a:t>】</a:t>
            </a:r>
            <a:r>
              <a:rPr lang="zh-CN" altLang="en-US" sz="2400" b="1" noProof="1">
                <a:latin typeface="Times New Roman" panose="02020603050405020304" pitchFamily="18" charset="0"/>
              </a:rPr>
              <a:t>如图为</a:t>
            </a:r>
            <a:r>
              <a:rPr lang="zh-CN" altLang="zh-CN" sz="2400" b="1" noProof="1">
                <a:latin typeface="Times New Roman" panose="02020603050405020304" pitchFamily="18" charset="0"/>
              </a:rPr>
              <a:t>4×4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的网格图，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B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C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D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O</a:t>
            </a:r>
            <a:r>
              <a:rPr lang="zh-CN" altLang="en-US" sz="2400" b="1" noProof="1">
                <a:latin typeface="Times New Roman" panose="02020603050405020304" pitchFamily="18" charset="0"/>
              </a:rPr>
              <a:t>均在格点上，点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O</a:t>
            </a:r>
            <a:r>
              <a:rPr lang="zh-CN" altLang="en-US" sz="2400" b="1" noProof="1">
                <a:latin typeface="Times New Roman" panose="02020603050405020304" pitchFamily="18" charset="0"/>
              </a:rPr>
              <a:t>是</a:t>
            </a:r>
            <a:r>
              <a:rPr lang="zh-CN" altLang="zh-CN" sz="2400" b="1" noProof="1">
                <a:latin typeface="Times New Roman" panose="02020603050405020304" pitchFamily="18" charset="0"/>
              </a:rPr>
              <a:t>(</a:t>
            </a:r>
            <a:r>
              <a:rPr lang="zh-CN" altLang="en-US" sz="2400" b="1" noProof="1">
                <a:latin typeface="Times New Roman" panose="02020603050405020304" pitchFamily="18" charset="0"/>
              </a:rPr>
              <a:t>　　</a:t>
            </a:r>
            <a:r>
              <a:rPr lang="zh-CN" altLang="zh-CN" sz="2400" b="1" noProof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A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ACD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的外心  </a:t>
            </a:r>
            <a:endParaRPr lang="zh-CN" altLang="zh-CN" sz="2400" b="1" noProof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B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的外心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C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ACD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的内心  </a:t>
            </a:r>
            <a:endParaRPr lang="zh-CN" altLang="zh-CN" sz="2400" b="1" noProof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D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的内心</a:t>
            </a:r>
            <a:endParaRPr lang="zh-CN" altLang="en-US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矩形 32"/>
          <p:cNvSpPr>
            <a:spLocks noChangeArrowheads="1"/>
          </p:cNvSpPr>
          <p:nvPr/>
        </p:nvSpPr>
        <p:spPr bwMode="auto">
          <a:xfrm>
            <a:off x="7546975" y="857250"/>
            <a:ext cx="11160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09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4341" name="文本框 36"/>
          <p:cNvSpPr txBox="1">
            <a:spLocks noChangeArrowheads="1"/>
          </p:cNvSpPr>
          <p:nvPr/>
        </p:nvSpPr>
        <p:spPr bwMode="auto">
          <a:xfrm>
            <a:off x="5743575" y="5884863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组合 4"/>
          <p:cNvGrpSpPr/>
          <p:nvPr/>
        </p:nvGrpSpPr>
        <p:grpSpPr bwMode="auto">
          <a:xfrm>
            <a:off x="958850" y="1757363"/>
            <a:ext cx="446088" cy="468312"/>
            <a:chOff x="785813" y="1378504"/>
            <a:chExt cx="446087" cy="469346"/>
          </a:xfrm>
        </p:grpSpPr>
        <p:sp>
          <p:nvSpPr>
            <p:cNvPr id="3" name="矩形 2"/>
            <p:cNvSpPr/>
            <p:nvPr/>
          </p:nvSpPr>
          <p:spPr>
            <a:xfrm>
              <a:off x="785813" y="1402369"/>
              <a:ext cx="446087" cy="4454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4348" name="矩形 3"/>
            <p:cNvSpPr>
              <a:spLocks noChangeArrowheads="1"/>
            </p:cNvSpPr>
            <p:nvPr/>
          </p:nvSpPr>
          <p:spPr bwMode="auto">
            <a:xfrm>
              <a:off x="848092" y="13785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zh-CN" altLang="en-US"/>
            </a:p>
          </p:txBody>
        </p:sp>
      </p:grpSp>
      <p:pic>
        <p:nvPicPr>
          <p:cNvPr id="14349" name="Picture 2" descr="ZB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971800"/>
            <a:ext cx="28067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194300" y="2363788"/>
            <a:ext cx="38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2" name="内容占位符 7"/>
          <p:cNvSpPr txBox="1">
            <a:spLocks noChangeArrowheads="1"/>
          </p:cNvSpPr>
          <p:nvPr/>
        </p:nvSpPr>
        <p:spPr bwMode="auto">
          <a:xfrm>
            <a:off x="1414463" y="1663700"/>
            <a:ext cx="69230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Times New Roman" panose="02020603050405020304" pitchFamily="18" charset="0"/>
              </a:rPr>
              <a:t>下列说法：①三角形的内心不一定在三角形的内部；②若点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I</a:t>
            </a:r>
            <a:r>
              <a:rPr lang="zh-CN" altLang="en-US" sz="2400" b="1" noProof="1">
                <a:latin typeface="Times New Roman" panose="02020603050405020304" pitchFamily="18" charset="0"/>
              </a:rPr>
              <a:t>是△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的内心，则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AI</a:t>
            </a:r>
            <a:r>
              <a:rPr lang="zh-CN" altLang="en-US" sz="2400" b="1" noProof="1">
                <a:latin typeface="Times New Roman" panose="02020603050405020304" pitchFamily="18" charset="0"/>
              </a:rPr>
              <a:t>平分∠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BAC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；③三角形有唯一的内切圆，圆有唯一的外切三角形．其中正确的有</a:t>
            </a:r>
            <a:r>
              <a:rPr lang="zh-CN" altLang="zh-CN" sz="2400" b="1" noProof="1">
                <a:latin typeface="Times New Roman" panose="02020603050405020304" pitchFamily="18" charset="0"/>
              </a:rPr>
              <a:t>(</a:t>
            </a:r>
            <a:r>
              <a:rPr lang="zh-CN" altLang="en-US" sz="2400" b="1" noProof="1">
                <a:latin typeface="Times New Roman" panose="02020603050405020304" pitchFamily="18" charset="0"/>
              </a:rPr>
              <a:t>　　</a:t>
            </a:r>
            <a:r>
              <a:rPr lang="zh-CN" altLang="zh-CN" sz="2400" b="1" noProof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A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noProof="1">
                <a:latin typeface="Times New Roman" panose="02020603050405020304" pitchFamily="18" charset="0"/>
              </a:rPr>
              <a:t>0</a:t>
            </a:r>
            <a:r>
              <a:rPr lang="zh-CN" altLang="en-US" sz="2400" b="1" noProof="1">
                <a:latin typeface="Times New Roman" panose="02020603050405020304" pitchFamily="18" charset="0"/>
              </a:rPr>
              <a:t>个  </a:t>
            </a:r>
            <a:r>
              <a:rPr lang="en-US" altLang="zh-CN" sz="2400" b="1" noProof="1">
                <a:latin typeface="Times New Roman" panose="02020603050405020304" pitchFamily="18" charset="0"/>
              </a:rPr>
              <a:t>                          B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noProof="1">
                <a:latin typeface="Times New Roman" panose="02020603050405020304" pitchFamily="18" charset="0"/>
              </a:rPr>
              <a:t>1</a:t>
            </a:r>
            <a:r>
              <a:rPr lang="zh-CN" altLang="en-US" sz="2400" b="1" noProof="1">
                <a:latin typeface="Times New Roman" panose="02020603050405020304" pitchFamily="18" charset="0"/>
              </a:rPr>
              <a:t>个  </a:t>
            </a:r>
            <a:endParaRPr lang="zh-CN" altLang="zh-CN" sz="2400" b="1" noProof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C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noProof="1">
                <a:latin typeface="Times New Roman" panose="02020603050405020304" pitchFamily="18" charset="0"/>
              </a:rPr>
              <a:t>2</a:t>
            </a:r>
            <a:r>
              <a:rPr lang="zh-CN" altLang="en-US" sz="2400" b="1" noProof="1">
                <a:latin typeface="Times New Roman" panose="02020603050405020304" pitchFamily="18" charset="0"/>
              </a:rPr>
              <a:t>个  </a:t>
            </a:r>
            <a:r>
              <a:rPr lang="en-US" altLang="zh-CN" sz="2400" b="1" noProof="1">
                <a:latin typeface="Times New Roman" panose="02020603050405020304" pitchFamily="18" charset="0"/>
              </a:rPr>
              <a:t>                          D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noProof="1">
                <a:latin typeface="Times New Roman" panose="02020603050405020304" pitchFamily="18" charset="0"/>
              </a:rPr>
              <a:t>3</a:t>
            </a:r>
            <a:r>
              <a:rPr lang="zh-CN" altLang="en-US" sz="2400" b="1" noProof="1">
                <a:latin typeface="Times New Roman" panose="02020603050405020304" pitchFamily="18" charset="0"/>
              </a:rPr>
              <a:t>个</a:t>
            </a:r>
            <a:endParaRPr lang="zh-CN" altLang="en-US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矩形 32"/>
          <p:cNvSpPr>
            <a:spLocks noChangeArrowheads="1"/>
          </p:cNvSpPr>
          <p:nvPr/>
        </p:nvSpPr>
        <p:spPr bwMode="auto">
          <a:xfrm>
            <a:off x="7546975" y="857250"/>
            <a:ext cx="11160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09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5365" name="文本框 36"/>
          <p:cNvSpPr txBox="1">
            <a:spLocks noChangeArrowheads="1"/>
          </p:cNvSpPr>
          <p:nvPr/>
        </p:nvSpPr>
        <p:spPr bwMode="auto">
          <a:xfrm>
            <a:off x="5743575" y="5884863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组合 4"/>
          <p:cNvGrpSpPr/>
          <p:nvPr/>
        </p:nvGrpSpPr>
        <p:grpSpPr bwMode="auto">
          <a:xfrm>
            <a:off x="958850" y="1757363"/>
            <a:ext cx="446088" cy="468312"/>
            <a:chOff x="785813" y="1378504"/>
            <a:chExt cx="446087" cy="469346"/>
          </a:xfrm>
        </p:grpSpPr>
        <p:sp>
          <p:nvSpPr>
            <p:cNvPr id="3" name="矩形 2"/>
            <p:cNvSpPr/>
            <p:nvPr/>
          </p:nvSpPr>
          <p:spPr>
            <a:xfrm>
              <a:off x="785813" y="1402369"/>
              <a:ext cx="446087" cy="4454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5372" name="矩形 3"/>
            <p:cNvSpPr>
              <a:spLocks noChangeArrowheads="1"/>
            </p:cNvSpPr>
            <p:nvPr/>
          </p:nvSpPr>
          <p:spPr bwMode="auto">
            <a:xfrm>
              <a:off x="848092" y="13785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endParaRPr lang="zh-CN" altLang="en-US"/>
            </a:p>
          </p:txBody>
        </p: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206875" y="34512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6386" name="内容占位符 7"/>
          <p:cNvSpPr txBox="1">
            <a:spLocks noChangeArrowheads="1"/>
          </p:cNvSpPr>
          <p:nvPr/>
        </p:nvSpPr>
        <p:spPr bwMode="auto">
          <a:xfrm>
            <a:off x="1414463" y="1663700"/>
            <a:ext cx="69230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 noProof="1">
                <a:latin typeface="Times New Roman" panose="02020603050405020304" pitchFamily="18" charset="0"/>
              </a:rPr>
              <a:t>【</a:t>
            </a: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zh-CN" altLang="zh-CN" sz="24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眉山</a:t>
            </a:r>
            <a:r>
              <a:rPr lang="zh-CN" altLang="zh-CN" sz="2400" b="1" noProof="1">
                <a:latin typeface="Times New Roman" panose="02020603050405020304" pitchFamily="18" charset="0"/>
              </a:rPr>
              <a:t>】</a:t>
            </a:r>
            <a:r>
              <a:rPr lang="zh-CN" altLang="en-US" sz="2400" b="1" noProof="1">
                <a:latin typeface="Times New Roman" panose="02020603050405020304" pitchFamily="18" charset="0"/>
              </a:rPr>
              <a:t>如图，在△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中，∠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＝</a:t>
            </a:r>
            <a:r>
              <a:rPr lang="en-US" altLang="zh-CN" sz="2400" b="1" noProof="1">
                <a:latin typeface="Times New Roman" panose="02020603050405020304" pitchFamily="18" charset="0"/>
              </a:rPr>
              <a:t>66°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，点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I</a:t>
            </a:r>
            <a:r>
              <a:rPr lang="zh-CN" altLang="en-US" sz="2400" b="1" noProof="1">
                <a:latin typeface="Times New Roman" panose="02020603050405020304" pitchFamily="18" charset="0"/>
              </a:rPr>
              <a:t>是内心，则∠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BIC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的大小为</a:t>
            </a:r>
            <a:r>
              <a:rPr lang="zh-CN" altLang="zh-CN" sz="2400" b="1" noProof="1">
                <a:latin typeface="Times New Roman" panose="02020603050405020304" pitchFamily="18" charset="0"/>
              </a:rPr>
              <a:t>(</a:t>
            </a:r>
            <a:r>
              <a:rPr lang="zh-CN" altLang="en-US" sz="2400" b="1" noProof="1">
                <a:latin typeface="Times New Roman" panose="02020603050405020304" pitchFamily="18" charset="0"/>
              </a:rPr>
              <a:t>　　</a:t>
            </a:r>
            <a:r>
              <a:rPr lang="zh-CN" altLang="zh-CN" sz="2400" b="1" noProof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A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noProof="1">
                <a:latin typeface="Times New Roman" panose="02020603050405020304" pitchFamily="18" charset="0"/>
              </a:rPr>
              <a:t>114°  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B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noProof="1">
                <a:latin typeface="Times New Roman" panose="02020603050405020304" pitchFamily="18" charset="0"/>
              </a:rPr>
              <a:t>122°  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C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noProof="1">
                <a:latin typeface="Times New Roman" panose="02020603050405020304" pitchFamily="18" charset="0"/>
              </a:rPr>
              <a:t>123°  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D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noProof="1">
                <a:latin typeface="Times New Roman" panose="02020603050405020304" pitchFamily="18" charset="0"/>
              </a:rPr>
              <a:t>132°</a:t>
            </a:r>
            <a:endParaRPr lang="en-US" altLang="zh-CN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矩形 32"/>
          <p:cNvSpPr>
            <a:spLocks noChangeArrowheads="1"/>
          </p:cNvSpPr>
          <p:nvPr/>
        </p:nvSpPr>
        <p:spPr bwMode="auto">
          <a:xfrm>
            <a:off x="7546975" y="1046163"/>
            <a:ext cx="1116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文本框 33"/>
          <p:cNvSpPr txBox="1">
            <a:spLocks noChangeArrowheads="1"/>
          </p:cNvSpPr>
          <p:nvPr/>
        </p:nvSpPr>
        <p:spPr bwMode="auto">
          <a:xfrm>
            <a:off x="7669213" y="1046163"/>
            <a:ext cx="90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6389" name="文本框 36"/>
          <p:cNvSpPr txBox="1">
            <a:spLocks noChangeArrowheads="1"/>
          </p:cNvSpPr>
          <p:nvPr/>
        </p:nvSpPr>
        <p:spPr bwMode="auto">
          <a:xfrm>
            <a:off x="5743575" y="5884863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组合 4"/>
          <p:cNvGrpSpPr/>
          <p:nvPr/>
        </p:nvGrpSpPr>
        <p:grpSpPr bwMode="auto">
          <a:xfrm>
            <a:off x="958850" y="1757363"/>
            <a:ext cx="446088" cy="468312"/>
            <a:chOff x="785813" y="1378504"/>
            <a:chExt cx="446087" cy="469346"/>
          </a:xfrm>
        </p:grpSpPr>
        <p:sp>
          <p:nvSpPr>
            <p:cNvPr id="3" name="矩形 2"/>
            <p:cNvSpPr/>
            <p:nvPr/>
          </p:nvSpPr>
          <p:spPr>
            <a:xfrm>
              <a:off x="785813" y="1402369"/>
              <a:ext cx="446087" cy="4454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6396" name="矩形 3"/>
            <p:cNvSpPr>
              <a:spLocks noChangeArrowheads="1"/>
            </p:cNvSpPr>
            <p:nvPr/>
          </p:nvSpPr>
          <p:spPr bwMode="auto">
            <a:xfrm>
              <a:off x="848092" y="13785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7</a:t>
              </a:r>
              <a:endParaRPr lang="zh-CN" altLang="en-US"/>
            </a:p>
          </p:txBody>
        </p:sp>
      </p:grpSp>
      <p:pic>
        <p:nvPicPr>
          <p:cNvPr id="16397" name="Picture 2" descr="TQ1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51300" y="3189288"/>
            <a:ext cx="224948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461000" y="236696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ChangeArrowheads="1"/>
          </p:cNvSpPr>
          <p:nvPr/>
        </p:nvSpPr>
        <p:spPr bwMode="auto">
          <a:xfrm flipH="1">
            <a:off x="2528888" y="1724025"/>
            <a:ext cx="3997325" cy="441325"/>
          </a:xfrm>
          <a:prstGeom prst="roundRect">
            <a:avLst>
              <a:gd name="adj" fmla="val 476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411" name="矩形 25"/>
          <p:cNvSpPr>
            <a:spLocks noChangeArrowheads="1"/>
          </p:cNvSpPr>
          <p:nvPr/>
        </p:nvSpPr>
        <p:spPr bwMode="auto">
          <a:xfrm>
            <a:off x="7546975" y="1014413"/>
            <a:ext cx="1116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文本框 26"/>
          <p:cNvSpPr txBox="1">
            <a:spLocks noChangeArrowheads="1"/>
          </p:cNvSpPr>
          <p:nvPr/>
        </p:nvSpPr>
        <p:spPr bwMode="auto">
          <a:xfrm>
            <a:off x="7669213" y="1014413"/>
            <a:ext cx="90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7413" name="AutoShape 2"/>
          <p:cNvSpPr>
            <a:spLocks noChangeArrowheads="1"/>
          </p:cNvSpPr>
          <p:nvPr/>
        </p:nvSpPr>
        <p:spPr bwMode="auto">
          <a:xfrm flipH="1">
            <a:off x="930275" y="1720850"/>
            <a:ext cx="1793875" cy="441325"/>
          </a:xfrm>
          <a:prstGeom prst="roundRect">
            <a:avLst>
              <a:gd name="adj" fmla="val 476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/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236788" y="1536700"/>
            <a:ext cx="777875" cy="777875"/>
          </a:xfrm>
          <a:prstGeom prst="diamond">
            <a:avLst/>
          </a:prstGeom>
          <a:noFill/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57200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17415" name="文本框 29"/>
          <p:cNvSpPr txBox="1">
            <a:spLocks noChangeArrowheads="1"/>
          </p:cNvSpPr>
          <p:nvPr/>
        </p:nvSpPr>
        <p:spPr bwMode="auto">
          <a:xfrm>
            <a:off x="1042988" y="1698625"/>
            <a:ext cx="11842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</a:p>
        </p:txBody>
      </p:sp>
      <p:sp>
        <p:nvSpPr>
          <p:cNvPr id="17416" name="文本框 30"/>
          <p:cNvSpPr txBox="1">
            <a:spLocks noChangeArrowheads="1"/>
          </p:cNvSpPr>
          <p:nvPr/>
        </p:nvSpPr>
        <p:spPr bwMode="auto">
          <a:xfrm>
            <a:off x="3003550" y="1663700"/>
            <a:ext cx="31988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三角形内切圆的性质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图片 43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内容占位符 7"/>
          <p:cNvSpPr txBox="1">
            <a:spLocks noChangeArrowheads="1"/>
          </p:cNvSpPr>
          <p:nvPr/>
        </p:nvSpPr>
        <p:spPr bwMode="auto">
          <a:xfrm>
            <a:off x="1450975" y="2590800"/>
            <a:ext cx="68691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如图所示，⊙</a:t>
            </a:r>
            <a:r>
              <a:rPr lang="en-US" altLang="zh-CN" sz="2400" b="1" i="1">
                <a:latin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</a:rPr>
              <a:t>是</a:t>
            </a:r>
            <a:r>
              <a:rPr lang="en-US" altLang="zh-CN" sz="2400" b="1">
                <a:latin typeface="Times New Roman" panose="02020603050405020304" pitchFamily="18" charset="0"/>
              </a:rPr>
              <a:t>Rt△</a:t>
            </a:r>
            <a:r>
              <a:rPr lang="en-US" altLang="zh-CN" sz="2400" b="1" i="1"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</a:rPr>
              <a:t>的内切圆，切点分别为</a:t>
            </a:r>
            <a:r>
              <a:rPr lang="en-US" altLang="zh-CN" sz="2400" b="1" i="1"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E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F</a:t>
            </a:r>
            <a:r>
              <a:rPr lang="zh-CN" altLang="en-US" sz="2400" b="1">
                <a:latin typeface="Times New Roman" panose="02020603050405020304" pitchFamily="18" charset="0"/>
              </a:rPr>
              <a:t>，∠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</a:rPr>
              <a:t>90°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AC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</a:rPr>
              <a:t>，求⊙</a:t>
            </a:r>
            <a:r>
              <a:rPr lang="en-US" altLang="zh-CN" sz="2400" b="1" i="1">
                <a:latin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</a:rPr>
              <a:t>的半径</a:t>
            </a:r>
            <a:r>
              <a:rPr lang="en-US" altLang="zh-CN" sz="2400" b="1" i="1">
                <a:latin typeface="Times New Roman" panose="02020603050405020304" pitchFamily="18" charset="0"/>
              </a:rPr>
              <a:t>r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2" name="矩形 26"/>
          <p:cNvSpPr>
            <a:spLocks noChangeArrowheads="1"/>
          </p:cNvSpPr>
          <p:nvPr/>
        </p:nvSpPr>
        <p:spPr bwMode="auto">
          <a:xfrm>
            <a:off x="828675" y="2719388"/>
            <a:ext cx="723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endParaRPr lang="zh-CN" altLang="en-US"/>
          </a:p>
        </p:txBody>
      </p:sp>
      <p:pic>
        <p:nvPicPr>
          <p:cNvPr id="17423" name="Picture 17" descr="ee51Z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9588" y="3989388"/>
            <a:ext cx="254952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434" name="矩形 25"/>
          <p:cNvSpPr>
            <a:spLocks noChangeArrowheads="1"/>
          </p:cNvSpPr>
          <p:nvPr/>
        </p:nvSpPr>
        <p:spPr bwMode="auto">
          <a:xfrm>
            <a:off x="7546975" y="1014413"/>
            <a:ext cx="1116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文本框 26"/>
          <p:cNvSpPr txBox="1">
            <a:spLocks noChangeArrowheads="1"/>
          </p:cNvSpPr>
          <p:nvPr/>
        </p:nvSpPr>
        <p:spPr bwMode="auto">
          <a:xfrm>
            <a:off x="7669213" y="1014413"/>
            <a:ext cx="909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43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82750" y="1747838"/>
            <a:ext cx="66944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连接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OA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OE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，利用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△</a:t>
            </a:r>
            <a:r>
              <a:rPr lang="en-US" altLang="zh-CN" sz="2400" b="1" i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△</a:t>
            </a:r>
            <a:r>
              <a:rPr lang="en-US" altLang="zh-CN" sz="2400" b="1" i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COB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△</a:t>
            </a:r>
            <a:r>
              <a:rPr lang="en-US" altLang="zh-CN" sz="2400" b="1" i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BOA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△</a:t>
            </a:r>
            <a:r>
              <a:rPr lang="en-US" altLang="zh-CN" sz="2400" b="1" i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AOC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求解，还可以发现四边形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OECD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为正方形，则可利用切线长定理，用含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的代数式表示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的长再求解．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矩形 27"/>
          <p:cNvSpPr>
            <a:spLocks noChangeArrowheads="1"/>
          </p:cNvSpPr>
          <p:nvPr/>
        </p:nvSpPr>
        <p:spPr bwMode="auto">
          <a:xfrm>
            <a:off x="895350" y="1871663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9458" name="矩形 25"/>
          <p:cNvSpPr>
            <a:spLocks noChangeArrowheads="1"/>
          </p:cNvSpPr>
          <p:nvPr/>
        </p:nvSpPr>
        <p:spPr bwMode="auto">
          <a:xfrm>
            <a:off x="7546975" y="1014413"/>
            <a:ext cx="1116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文本框 26"/>
          <p:cNvSpPr txBox="1">
            <a:spLocks noChangeArrowheads="1"/>
          </p:cNvSpPr>
          <p:nvPr/>
        </p:nvSpPr>
        <p:spPr bwMode="auto">
          <a:xfrm>
            <a:off x="7669213" y="1014413"/>
            <a:ext cx="90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3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46175" y="1495425"/>
            <a:ext cx="74898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方法一：如图，连接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OA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OE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OE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Rt△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中，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△</a:t>
            </a:r>
            <a:r>
              <a:rPr lang="en-US" altLang="zh-CN" sz="2400" b="1" i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△</a:t>
            </a:r>
            <a:r>
              <a:rPr lang="en-US" altLang="zh-CN" sz="2400" b="1" i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COB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△</a:t>
            </a:r>
            <a:r>
              <a:rPr lang="en-US" altLang="zh-CN" sz="2400" b="1" i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BOA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△</a:t>
            </a:r>
            <a:r>
              <a:rPr lang="en-US" altLang="zh-CN" sz="2400" b="1" i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AOC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5" name="矩形 27"/>
          <p:cNvSpPr>
            <a:spLocks noChangeArrowheads="1"/>
          </p:cNvSpPr>
          <p:nvPr/>
        </p:nvSpPr>
        <p:spPr bwMode="auto">
          <a:xfrm>
            <a:off x="611188" y="1620838"/>
            <a:ext cx="804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解：</a:t>
            </a:r>
            <a:endParaRPr lang="zh-CN" altLang="en-US"/>
          </a:p>
        </p:txBody>
      </p:sp>
      <p:graphicFrame>
        <p:nvGraphicFramePr>
          <p:cNvPr id="21517" name="对象 2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730500" y="3127375"/>
          <a:ext cx="2762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r:id="rId5" imgW="152400" imgH="407035" progId="Equation.DSMT4">
                  <p:embed/>
                </p:oleObj>
              </mc:Choice>
              <mc:Fallback>
                <p:oleObj r:id="rId5" imgW="152400" imgH="407035" progId="Equation.DSMT4">
                  <p:embed/>
                  <p:pic>
                    <p:nvPicPr>
                      <p:cNvPr id="0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3127375"/>
                        <a:ext cx="2762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对象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122738" y="2698750"/>
          <a:ext cx="28543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r:id="rId7" imgW="1574800" imgH="254000" progId="Equation.DSMT4">
                  <p:embed/>
                </p:oleObj>
              </mc:Choice>
              <mc:Fallback>
                <p:oleObj r:id="rId7" imgW="1574800" imgH="2540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2698750"/>
                        <a:ext cx="28543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270375" y="3111500"/>
          <a:ext cx="2762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r:id="rId9" imgW="152400" imgH="407035" progId="Equation.DSMT4">
                  <p:embed/>
                </p:oleObj>
              </mc:Choice>
              <mc:Fallback>
                <p:oleObj r:id="rId9" imgW="152400" imgH="40703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3111500"/>
                        <a:ext cx="2762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对象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705475" y="3127375"/>
          <a:ext cx="2762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r:id="rId10" imgW="152400" imgH="407035" progId="Equation.DSMT4">
                  <p:embed/>
                </p:oleObj>
              </mc:Choice>
              <mc:Fallback>
                <p:oleObj r:id="rId10" imgW="152400" imgH="40703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3127375"/>
                        <a:ext cx="2762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768600" y="4195763"/>
          <a:ext cx="2762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r:id="rId11" imgW="152400" imgH="407035" progId="Equation.DSMT4">
                  <p:embed/>
                </p:oleObj>
              </mc:Choice>
              <mc:Fallback>
                <p:oleObj r:id="rId11" imgW="152400" imgH="40703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4195763"/>
                        <a:ext cx="2762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027238" y="4886325"/>
          <a:ext cx="30384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r:id="rId12" imgW="1675765" imgH="406400" progId="Equation.DSMT4">
                  <p:embed/>
                </p:oleObj>
              </mc:Choice>
              <mc:Fallback>
                <p:oleObj r:id="rId12" imgW="1675765" imgH="4064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4886325"/>
                        <a:ext cx="303847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7" name="Picture 11" descr="ee51Z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42038" y="3910013"/>
            <a:ext cx="22939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0482" name="矩形 25"/>
          <p:cNvSpPr>
            <a:spLocks noChangeArrowheads="1"/>
          </p:cNvSpPr>
          <p:nvPr/>
        </p:nvSpPr>
        <p:spPr bwMode="auto">
          <a:xfrm>
            <a:off x="7546975" y="1014413"/>
            <a:ext cx="1116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文本框 26"/>
          <p:cNvSpPr txBox="1">
            <a:spLocks noChangeArrowheads="1"/>
          </p:cNvSpPr>
          <p:nvPr/>
        </p:nvSpPr>
        <p:spPr bwMode="auto">
          <a:xfrm>
            <a:off x="7669213" y="1014413"/>
            <a:ext cx="90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43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14388" y="1370013"/>
            <a:ext cx="79978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方法二：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如图，连接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又∵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EC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，且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∴四边形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OECD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是正方形．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EC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AF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BF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BD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2r.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又易知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                                     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∴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9" name="对象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528888" y="5338763"/>
          <a:ext cx="28543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r:id="rId5" imgW="1574800" imgH="254000" progId="Equation.DSMT4">
                  <p:embed/>
                </p:oleObj>
              </mc:Choice>
              <mc:Fallback>
                <p:oleObj r:id="rId5" imgW="1574800" imgH="2540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5338763"/>
                        <a:ext cx="28543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7" name="Picture 11" descr="ee51Z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1500" y="2600325"/>
            <a:ext cx="268605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1" y="5125851"/>
            <a:ext cx="799328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AutoShape 2"/>
          <p:cNvSpPr>
            <a:spLocks noChangeArrowheads="1"/>
          </p:cNvSpPr>
          <p:nvPr/>
        </p:nvSpPr>
        <p:spPr bwMode="auto">
          <a:xfrm>
            <a:off x="1212850" y="2260600"/>
            <a:ext cx="2017713" cy="441325"/>
          </a:xfrm>
          <a:prstGeom prst="roundRect">
            <a:avLst>
              <a:gd name="adj" fmla="val 476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/>
          </a:p>
        </p:txBody>
      </p:sp>
      <p:sp>
        <p:nvSpPr>
          <p:cNvPr id="3078" name="AutoShape 11"/>
          <p:cNvSpPr>
            <a:spLocks noChangeArrowheads="1"/>
          </p:cNvSpPr>
          <p:nvPr/>
        </p:nvSpPr>
        <p:spPr bwMode="auto">
          <a:xfrm>
            <a:off x="863600" y="2074863"/>
            <a:ext cx="777875" cy="777875"/>
          </a:xfrm>
          <a:prstGeom prst="diamond">
            <a:avLst/>
          </a:prstGeom>
          <a:noFill/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57200"/>
            <a:r>
              <a:rPr lang="en-US" altLang="ko-KR" sz="2800" b="1">
                <a:ea typeface="Gulim" pitchFamily="34" charset="-127"/>
              </a:rPr>
              <a:t>1</a:t>
            </a:r>
          </a:p>
        </p:txBody>
      </p:sp>
      <p:sp>
        <p:nvSpPr>
          <p:cNvPr id="3079" name="文本框 27"/>
          <p:cNvSpPr txBox="1">
            <a:spLocks noChangeArrowheads="1"/>
          </p:cNvSpPr>
          <p:nvPr/>
        </p:nvSpPr>
        <p:spPr bwMode="auto">
          <a:xfrm>
            <a:off x="1646238" y="2187575"/>
            <a:ext cx="1517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latin typeface="黑体" panose="02010609060101010101" charset="-122"/>
                <a:ea typeface="黑体" panose="02010609060101010101" charset="-122"/>
              </a:rPr>
              <a:t>课堂讲解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51213" y="2173288"/>
            <a:ext cx="391636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>
                <a:latin typeface="Times New Roman" panose="02020603050405020304" pitchFamily="18" charset="0"/>
              </a:rPr>
              <a:t>三角形内切圆及相关概念  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>
                <a:latin typeface="Times New Roman" panose="02020603050405020304" pitchFamily="18" charset="0"/>
              </a:rPr>
              <a:t>三角形内切圆的性质</a:t>
            </a:r>
          </a:p>
        </p:txBody>
      </p:sp>
      <p:sp>
        <p:nvSpPr>
          <p:cNvPr id="3081" name="AutoShape 2"/>
          <p:cNvSpPr>
            <a:spLocks noChangeArrowheads="1"/>
          </p:cNvSpPr>
          <p:nvPr/>
        </p:nvSpPr>
        <p:spPr bwMode="auto">
          <a:xfrm>
            <a:off x="1212850" y="3798888"/>
            <a:ext cx="2017713" cy="441325"/>
          </a:xfrm>
          <a:prstGeom prst="roundRect">
            <a:avLst>
              <a:gd name="adj" fmla="val 476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/>
          </a:p>
        </p:txBody>
      </p:sp>
      <p:sp>
        <p:nvSpPr>
          <p:cNvPr id="3082" name="AutoShape 11"/>
          <p:cNvSpPr>
            <a:spLocks noChangeArrowheads="1"/>
          </p:cNvSpPr>
          <p:nvPr/>
        </p:nvSpPr>
        <p:spPr bwMode="auto">
          <a:xfrm>
            <a:off x="863600" y="3613150"/>
            <a:ext cx="777875" cy="777875"/>
          </a:xfrm>
          <a:prstGeom prst="diamond">
            <a:avLst/>
          </a:prstGeom>
          <a:noFill/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57200"/>
            <a:r>
              <a:rPr lang="en-US" altLang="ko-KR" sz="2800" b="1">
                <a:ea typeface="Gulim" pitchFamily="34" charset="-127"/>
              </a:rPr>
              <a:t>2</a:t>
            </a:r>
          </a:p>
        </p:txBody>
      </p:sp>
      <p:sp>
        <p:nvSpPr>
          <p:cNvPr id="3083" name="文本框 36"/>
          <p:cNvSpPr txBox="1">
            <a:spLocks noChangeArrowheads="1"/>
          </p:cNvSpPr>
          <p:nvPr/>
        </p:nvSpPr>
        <p:spPr bwMode="auto">
          <a:xfrm>
            <a:off x="1646238" y="3722688"/>
            <a:ext cx="1517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latin typeface="黑体" panose="02010609060101010101" charset="-122"/>
                <a:ea typeface="黑体" panose="02010609060101010101" charset="-122"/>
              </a:rPr>
              <a:t>课时流程</a:t>
            </a:r>
          </a:p>
        </p:txBody>
      </p:sp>
      <p:pic>
        <p:nvPicPr>
          <p:cNvPr id="3084" name="图片 21" descr="学习目标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Oval 4"/>
          <p:cNvSpPr>
            <a:spLocks noChangeArrowheads="1"/>
          </p:cNvSpPr>
          <p:nvPr/>
        </p:nvSpPr>
        <p:spPr bwMode="auto">
          <a:xfrm>
            <a:off x="2187575" y="4649788"/>
            <a:ext cx="1235075" cy="12334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4879975"/>
            <a:ext cx="104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200" b="1">
                <a:solidFill>
                  <a:srgbClr val="404040"/>
                </a:solidFill>
              </a:rPr>
              <a:t>逐点</a:t>
            </a:r>
            <a:endParaRPr lang="en-US" altLang="zh-CN" sz="2200" b="1">
              <a:solidFill>
                <a:srgbClr val="404040"/>
              </a:solidFill>
            </a:endParaRPr>
          </a:p>
          <a:p>
            <a:pPr algn="ctr"/>
            <a:r>
              <a:rPr lang="zh-CN" altLang="en-US" sz="2200" b="1">
                <a:solidFill>
                  <a:srgbClr val="404040"/>
                </a:solidFill>
              </a:rPr>
              <a:t>导讲练</a:t>
            </a:r>
            <a:endParaRPr lang="en-US" altLang="zh-CN" sz="2200" b="1">
              <a:solidFill>
                <a:srgbClr val="404040"/>
              </a:solidFill>
            </a:endParaRPr>
          </a:p>
        </p:txBody>
      </p:sp>
      <p:sp>
        <p:nvSpPr>
          <p:cNvPr id="5139" name="Oval 4"/>
          <p:cNvSpPr>
            <a:spLocks noChangeArrowheads="1"/>
          </p:cNvSpPr>
          <p:nvPr/>
        </p:nvSpPr>
        <p:spPr bwMode="auto">
          <a:xfrm>
            <a:off x="4016375" y="4649788"/>
            <a:ext cx="1235075" cy="12334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4879975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200" b="1">
                <a:solidFill>
                  <a:srgbClr val="404040"/>
                </a:solidFill>
                <a:latin typeface="Comic Sans MS" panose="030F0702030302020204" pitchFamily="66" charset="0"/>
              </a:rPr>
              <a:t>课堂小结</a:t>
            </a:r>
            <a:endParaRPr lang="en-US" altLang="zh-CN" sz="2200" b="1">
              <a:solidFill>
                <a:srgbClr val="404040"/>
              </a:solidFill>
              <a:latin typeface="Comic Sans MS" panose="030F0702030302020204" pitchFamily="66" charset="0"/>
            </a:endParaRPr>
          </a:p>
        </p:txBody>
      </p:sp>
      <p:sp>
        <p:nvSpPr>
          <p:cNvPr id="5141" name="Oval 4"/>
          <p:cNvSpPr>
            <a:spLocks noChangeArrowheads="1"/>
          </p:cNvSpPr>
          <p:nvPr/>
        </p:nvSpPr>
        <p:spPr bwMode="auto">
          <a:xfrm>
            <a:off x="5845175" y="4649788"/>
            <a:ext cx="1236663" cy="12334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48799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200" b="1">
                <a:solidFill>
                  <a:srgbClr val="404040"/>
                </a:solidFill>
                <a:latin typeface="Comic Sans MS" panose="030F0702030302020204" pitchFamily="66" charset="0"/>
              </a:rPr>
              <a:t>作业提升</a:t>
            </a:r>
            <a:endParaRPr lang="en-US" altLang="zh-CN" sz="2200" b="1">
              <a:solidFill>
                <a:srgbClr val="404040"/>
              </a:solidFill>
              <a:latin typeface="Comic Sans MS" panose="030F0702030302020204" pitchFamily="66" charset="0"/>
            </a:endParaRPr>
          </a:p>
        </p:txBody>
      </p:sp>
      <p:sp>
        <p:nvSpPr>
          <p:cNvPr id="5143" name="上箭头 54"/>
          <p:cNvSpPr>
            <a:spLocks noChangeArrowheads="1"/>
          </p:cNvSpPr>
          <p:nvPr/>
        </p:nvSpPr>
        <p:spPr bwMode="auto">
          <a:xfrm rot="5400000">
            <a:off x="3598863" y="5114925"/>
            <a:ext cx="249237" cy="303213"/>
          </a:xfrm>
          <a:prstGeom prst="upArrow">
            <a:avLst>
              <a:gd name="adj1" fmla="val 50000"/>
              <a:gd name="adj2" fmla="val 49992"/>
            </a:avLst>
          </a:prstGeom>
          <a:noFill/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44" name="上箭头 55"/>
          <p:cNvSpPr>
            <a:spLocks noChangeArrowheads="1"/>
          </p:cNvSpPr>
          <p:nvPr/>
        </p:nvSpPr>
        <p:spPr bwMode="auto">
          <a:xfrm rot="5400000">
            <a:off x="5424488" y="5114925"/>
            <a:ext cx="249237" cy="303213"/>
          </a:xfrm>
          <a:prstGeom prst="upArrow">
            <a:avLst>
              <a:gd name="adj1" fmla="val 50000"/>
              <a:gd name="adj2" fmla="val 49992"/>
            </a:avLst>
          </a:prstGeom>
          <a:noFill/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137" grpId="0"/>
      <p:bldP spid="39" grpId="0"/>
      <p:bldP spid="5139" grpId="0"/>
      <p:bldP spid="40" grpId="0"/>
      <p:bldP spid="5141" grpId="0"/>
      <p:bldP spid="41" grpId="0"/>
      <p:bldP spid="5143" grpId="0"/>
      <p:bldP spid="51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506" name="内容占位符 7"/>
          <p:cNvSpPr txBox="1">
            <a:spLocks noChangeArrowheads="1"/>
          </p:cNvSpPr>
          <p:nvPr/>
        </p:nvSpPr>
        <p:spPr bwMode="auto">
          <a:xfrm>
            <a:off x="1368425" y="1349375"/>
            <a:ext cx="70993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200" b="1" noProof="1">
                <a:latin typeface="Times New Roman" panose="02020603050405020304" pitchFamily="18" charset="0"/>
              </a:rPr>
              <a:t>【</a:t>
            </a:r>
            <a:r>
              <a:rPr lang="zh-CN" altLang="en-US" sz="22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zh-CN" altLang="zh-CN" sz="22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2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德州</a:t>
            </a:r>
            <a:r>
              <a:rPr lang="zh-CN" altLang="zh-CN" sz="2200" b="1" noProof="1">
                <a:latin typeface="Times New Roman" panose="02020603050405020304" pitchFamily="18" charset="0"/>
              </a:rPr>
              <a:t>】《</a:t>
            </a:r>
            <a:r>
              <a:rPr lang="zh-CN" altLang="en-US" sz="2200" b="1" noProof="1">
                <a:latin typeface="Times New Roman" panose="02020603050405020304" pitchFamily="18" charset="0"/>
              </a:rPr>
              <a:t>九章算术</a:t>
            </a:r>
            <a:r>
              <a:rPr lang="zh-CN" altLang="zh-CN" sz="2200" b="1" noProof="1">
                <a:latin typeface="Times New Roman" panose="02020603050405020304" pitchFamily="18" charset="0"/>
              </a:rPr>
              <a:t>》</a:t>
            </a:r>
            <a:r>
              <a:rPr lang="zh-CN" altLang="en-US" sz="2200" b="1" noProof="1">
                <a:latin typeface="Times New Roman" panose="02020603050405020304" pitchFamily="18" charset="0"/>
              </a:rPr>
              <a:t>是我国古代内容极为丰富的数学名著，书中有下列问题“今有勾八步，股十五步．问勾中容圆径几何？”其意思是：“今有直角三角形，勾</a:t>
            </a:r>
            <a:r>
              <a:rPr lang="zh-CN" altLang="zh-CN" sz="2200" b="1" noProof="1">
                <a:latin typeface="Times New Roman" panose="02020603050405020304" pitchFamily="18" charset="0"/>
              </a:rPr>
              <a:t>(</a:t>
            </a:r>
            <a:r>
              <a:rPr lang="zh-CN" altLang="en-US" sz="2200" b="1" noProof="1">
                <a:latin typeface="Times New Roman" panose="02020603050405020304" pitchFamily="18" charset="0"/>
              </a:rPr>
              <a:t>短直角边</a:t>
            </a:r>
            <a:r>
              <a:rPr lang="zh-CN" altLang="zh-CN" sz="2200" b="1" noProof="1">
                <a:latin typeface="Times New Roman" panose="02020603050405020304" pitchFamily="18" charset="0"/>
              </a:rPr>
              <a:t>)</a:t>
            </a:r>
            <a:r>
              <a:rPr lang="zh-CN" altLang="en-US" sz="2200" b="1" noProof="1">
                <a:latin typeface="Times New Roman" panose="02020603050405020304" pitchFamily="18" charset="0"/>
              </a:rPr>
              <a:t>长为</a:t>
            </a:r>
            <a:r>
              <a:rPr lang="zh-CN" altLang="zh-CN" sz="2200" b="1" noProof="1">
                <a:latin typeface="Times New Roman" panose="02020603050405020304" pitchFamily="18" charset="0"/>
              </a:rPr>
              <a:t>8</a:t>
            </a:r>
            <a:r>
              <a:rPr lang="zh-CN" altLang="en-US" sz="2200" b="1" noProof="1">
                <a:latin typeface="Times New Roman" panose="02020603050405020304" pitchFamily="18" charset="0"/>
              </a:rPr>
              <a:t>步，股</a:t>
            </a:r>
            <a:r>
              <a:rPr lang="zh-CN" altLang="zh-CN" sz="2200" b="1" noProof="1">
                <a:latin typeface="Times New Roman" panose="02020603050405020304" pitchFamily="18" charset="0"/>
              </a:rPr>
              <a:t>(</a:t>
            </a:r>
            <a:r>
              <a:rPr lang="zh-CN" altLang="en-US" sz="2200" b="1" noProof="1">
                <a:latin typeface="Times New Roman" panose="02020603050405020304" pitchFamily="18" charset="0"/>
              </a:rPr>
              <a:t>长直角边</a:t>
            </a:r>
            <a:r>
              <a:rPr lang="zh-CN" altLang="zh-CN" sz="2200" b="1" noProof="1">
                <a:latin typeface="Times New Roman" panose="02020603050405020304" pitchFamily="18" charset="0"/>
              </a:rPr>
              <a:t>)</a:t>
            </a:r>
            <a:r>
              <a:rPr lang="zh-CN" altLang="en-US" sz="2200" b="1" noProof="1">
                <a:latin typeface="Times New Roman" panose="02020603050405020304" pitchFamily="18" charset="0"/>
              </a:rPr>
              <a:t>长为</a:t>
            </a:r>
            <a:r>
              <a:rPr lang="zh-CN" altLang="zh-CN" sz="2200" b="1" noProof="1">
                <a:latin typeface="Times New Roman" panose="02020603050405020304" pitchFamily="18" charset="0"/>
              </a:rPr>
              <a:t>15</a:t>
            </a:r>
            <a:r>
              <a:rPr lang="zh-CN" altLang="en-US" sz="2200" b="1" noProof="1">
                <a:latin typeface="Times New Roman" panose="02020603050405020304" pitchFamily="18" charset="0"/>
              </a:rPr>
              <a:t>步</a:t>
            </a:r>
            <a:r>
              <a:rPr lang="zh-CN" altLang="zh-CN" sz="2200" b="1" noProof="1">
                <a:latin typeface="Times New Roman" panose="02020603050405020304" pitchFamily="18" charset="0"/>
              </a:rPr>
              <a:t>(</a:t>
            </a:r>
            <a:r>
              <a:rPr lang="zh-CN" altLang="en-US" sz="2200" b="1" noProof="1">
                <a:latin typeface="Times New Roman" panose="02020603050405020304" pitchFamily="18" charset="0"/>
              </a:rPr>
              <a:t>如图</a:t>
            </a:r>
            <a:r>
              <a:rPr lang="zh-CN" altLang="zh-CN" sz="2200" b="1" noProof="1">
                <a:latin typeface="Times New Roman" panose="02020603050405020304" pitchFamily="18" charset="0"/>
              </a:rPr>
              <a:t>)</a:t>
            </a:r>
            <a:r>
              <a:rPr lang="zh-CN" altLang="en-US" sz="2200" b="1" noProof="1">
                <a:latin typeface="Times New Roman" panose="02020603050405020304" pitchFamily="18" charset="0"/>
              </a:rPr>
              <a:t>，问该直角三角形能容纳的圆形</a:t>
            </a:r>
            <a:r>
              <a:rPr lang="zh-CN" altLang="zh-CN" sz="2200" b="1" noProof="1">
                <a:latin typeface="Times New Roman" panose="02020603050405020304" pitchFamily="18" charset="0"/>
              </a:rPr>
              <a:t>(</a:t>
            </a:r>
            <a:r>
              <a:rPr lang="zh-CN" altLang="en-US" sz="2200" b="1" noProof="1">
                <a:latin typeface="Times New Roman" panose="02020603050405020304" pitchFamily="18" charset="0"/>
              </a:rPr>
              <a:t>内切圆</a:t>
            </a:r>
            <a:r>
              <a:rPr lang="zh-CN" altLang="zh-CN" sz="2200" b="1" noProof="1">
                <a:latin typeface="Times New Roman" panose="02020603050405020304" pitchFamily="18" charset="0"/>
              </a:rPr>
              <a:t>)</a:t>
            </a:r>
            <a:r>
              <a:rPr lang="zh-CN" altLang="en-US" sz="2200" b="1" noProof="1">
                <a:latin typeface="Times New Roman" panose="02020603050405020304" pitchFamily="18" charset="0"/>
              </a:rPr>
              <a:t>直径是多少？”</a:t>
            </a:r>
            <a:r>
              <a:rPr lang="zh-CN" altLang="zh-CN" sz="2200" b="1" noProof="1">
                <a:latin typeface="Times New Roman" panose="02020603050405020304" pitchFamily="18" charset="0"/>
              </a:rPr>
              <a:t>(</a:t>
            </a:r>
            <a:r>
              <a:rPr lang="zh-CN" altLang="en-US" sz="2200" b="1" noProof="1">
                <a:latin typeface="Times New Roman" panose="02020603050405020304" pitchFamily="18" charset="0"/>
              </a:rPr>
              <a:t>　　</a:t>
            </a:r>
            <a:r>
              <a:rPr lang="zh-CN" altLang="zh-CN" sz="2200" b="1" noProof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200" b="1" noProof="1">
                <a:latin typeface="Times New Roman" panose="02020603050405020304" pitchFamily="18" charset="0"/>
              </a:rPr>
              <a:t>A</a:t>
            </a:r>
            <a:r>
              <a:rPr lang="en-US" altLang="en-US" sz="22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200" b="1" noProof="1">
                <a:latin typeface="Times New Roman" panose="02020603050405020304" pitchFamily="18" charset="0"/>
              </a:rPr>
              <a:t>3</a:t>
            </a:r>
            <a:r>
              <a:rPr lang="zh-CN" altLang="en-US" sz="2200" b="1" noProof="1">
                <a:latin typeface="Times New Roman" panose="02020603050405020304" pitchFamily="18" charset="0"/>
              </a:rPr>
              <a:t>步              </a:t>
            </a:r>
            <a:r>
              <a:rPr lang="en-US" altLang="zh-CN" sz="2200" b="1" noProof="1">
                <a:latin typeface="Times New Roman" panose="02020603050405020304" pitchFamily="18" charset="0"/>
              </a:rPr>
              <a:t>B</a:t>
            </a:r>
            <a:r>
              <a:rPr lang="en-US" altLang="en-US" sz="22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200" b="1" noProof="1">
                <a:latin typeface="Times New Roman" panose="02020603050405020304" pitchFamily="18" charset="0"/>
              </a:rPr>
              <a:t>5</a:t>
            </a:r>
            <a:r>
              <a:rPr lang="zh-CN" altLang="en-US" sz="2200" b="1" noProof="1">
                <a:latin typeface="Times New Roman" panose="02020603050405020304" pitchFamily="18" charset="0"/>
              </a:rPr>
              <a:t>步  </a:t>
            </a:r>
            <a:endParaRPr lang="zh-CN" altLang="zh-CN" sz="2200" b="1" noProof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 noProof="1">
                <a:latin typeface="Times New Roman" panose="02020603050405020304" pitchFamily="18" charset="0"/>
              </a:rPr>
              <a:t>C</a:t>
            </a:r>
            <a:r>
              <a:rPr lang="en-US" altLang="en-US" sz="22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200" b="1" noProof="1">
                <a:latin typeface="Times New Roman" panose="02020603050405020304" pitchFamily="18" charset="0"/>
              </a:rPr>
              <a:t>6</a:t>
            </a:r>
            <a:r>
              <a:rPr lang="zh-CN" altLang="en-US" sz="2200" b="1" noProof="1">
                <a:latin typeface="Times New Roman" panose="02020603050405020304" pitchFamily="18" charset="0"/>
              </a:rPr>
              <a:t>步              </a:t>
            </a:r>
            <a:r>
              <a:rPr lang="en-US" altLang="zh-CN" sz="2200" b="1" noProof="1">
                <a:latin typeface="Times New Roman" panose="02020603050405020304" pitchFamily="18" charset="0"/>
              </a:rPr>
              <a:t>D</a:t>
            </a:r>
            <a:r>
              <a:rPr lang="en-US" altLang="en-US" sz="22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200" b="1" noProof="1">
                <a:latin typeface="Times New Roman" panose="02020603050405020304" pitchFamily="18" charset="0"/>
              </a:rPr>
              <a:t>8</a:t>
            </a:r>
            <a:r>
              <a:rPr lang="zh-CN" altLang="en-US" sz="2200" b="1" noProof="1">
                <a:latin typeface="Times New Roman" panose="02020603050405020304" pitchFamily="18" charset="0"/>
              </a:rPr>
              <a:t>步</a:t>
            </a:r>
            <a:endParaRPr lang="zh-CN" altLang="en-US" sz="22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矩形 32"/>
          <p:cNvSpPr>
            <a:spLocks noChangeArrowheads="1"/>
          </p:cNvSpPr>
          <p:nvPr/>
        </p:nvSpPr>
        <p:spPr bwMode="auto">
          <a:xfrm>
            <a:off x="7546975" y="857250"/>
            <a:ext cx="11160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09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1509" name="文本框 36"/>
          <p:cNvSpPr txBox="1">
            <a:spLocks noChangeArrowheads="1"/>
          </p:cNvSpPr>
          <p:nvPr/>
        </p:nvSpPr>
        <p:spPr bwMode="auto">
          <a:xfrm>
            <a:off x="5743575" y="5884863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组合 4"/>
          <p:cNvGrpSpPr/>
          <p:nvPr/>
        </p:nvGrpSpPr>
        <p:grpSpPr bwMode="auto">
          <a:xfrm>
            <a:off x="911225" y="1425575"/>
            <a:ext cx="446088" cy="469900"/>
            <a:chOff x="785813" y="1378504"/>
            <a:chExt cx="446087" cy="469346"/>
          </a:xfrm>
        </p:grpSpPr>
        <p:sp>
          <p:nvSpPr>
            <p:cNvPr id="3" name="矩形 2"/>
            <p:cNvSpPr/>
            <p:nvPr/>
          </p:nvSpPr>
          <p:spPr>
            <a:xfrm>
              <a:off x="785813" y="1402289"/>
              <a:ext cx="446087" cy="4455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1516" name="矩形 3"/>
            <p:cNvSpPr>
              <a:spLocks noChangeArrowheads="1"/>
            </p:cNvSpPr>
            <p:nvPr/>
          </p:nvSpPr>
          <p:spPr bwMode="auto">
            <a:xfrm>
              <a:off x="848092" y="13785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pic>
        <p:nvPicPr>
          <p:cNvPr id="21517" name="Picture 2" descr="YC29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6513" y="4160838"/>
            <a:ext cx="2687637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560638" y="3976688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530" name="内容占位符 7"/>
          <p:cNvSpPr txBox="1">
            <a:spLocks noChangeArrowheads="1"/>
          </p:cNvSpPr>
          <p:nvPr/>
        </p:nvSpPr>
        <p:spPr bwMode="auto">
          <a:xfrm>
            <a:off x="1462088" y="1663700"/>
            <a:ext cx="710088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Times New Roman" panose="02020603050405020304" pitchFamily="18" charset="0"/>
              </a:rPr>
              <a:t>在△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中，已知∠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C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＝</a:t>
            </a:r>
            <a:r>
              <a:rPr lang="en-US" altLang="zh-CN" sz="2400" b="1" noProof="1">
                <a:latin typeface="Times New Roman" panose="02020603050405020304" pitchFamily="18" charset="0"/>
              </a:rPr>
              <a:t>90°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BC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＝</a:t>
            </a:r>
            <a:r>
              <a:rPr lang="en-US" altLang="zh-CN" sz="2400" b="1" noProof="1">
                <a:latin typeface="Times New Roman" panose="02020603050405020304" pitchFamily="18" charset="0"/>
              </a:rPr>
              <a:t>3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AC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＝</a:t>
            </a:r>
            <a:r>
              <a:rPr lang="en-US" altLang="zh-CN" sz="2400" b="1" noProof="1">
                <a:latin typeface="Times New Roman" panose="02020603050405020304" pitchFamily="18" charset="0"/>
              </a:rPr>
              <a:t>4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，则它的内切圆半径是</a:t>
            </a:r>
            <a:r>
              <a:rPr lang="zh-CN" altLang="zh-CN" sz="2400" b="1" noProof="1">
                <a:latin typeface="Times New Roman" panose="02020603050405020304" pitchFamily="18" charset="0"/>
              </a:rPr>
              <a:t>(</a:t>
            </a:r>
            <a:r>
              <a:rPr lang="zh-CN" altLang="en-US" sz="2400" b="1" noProof="1">
                <a:latin typeface="Times New Roman" panose="02020603050405020304" pitchFamily="18" charset="0"/>
              </a:rPr>
              <a:t>　　</a:t>
            </a:r>
            <a:r>
              <a:rPr lang="zh-CN" altLang="zh-CN" sz="2400" b="1" noProof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A.                                    B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noProof="1">
                <a:latin typeface="Times New Roman" panose="02020603050405020304" pitchFamily="18" charset="0"/>
              </a:rPr>
              <a:t>1  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C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noProof="1">
                <a:latin typeface="Times New Roman" panose="02020603050405020304" pitchFamily="18" charset="0"/>
              </a:rPr>
              <a:t>2                               D.</a:t>
            </a:r>
            <a:endParaRPr lang="en-US" altLang="zh-CN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矩形 32"/>
          <p:cNvSpPr>
            <a:spLocks noChangeArrowheads="1"/>
          </p:cNvSpPr>
          <p:nvPr/>
        </p:nvSpPr>
        <p:spPr bwMode="auto">
          <a:xfrm>
            <a:off x="7546975" y="1014413"/>
            <a:ext cx="1116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文本框 33"/>
          <p:cNvSpPr txBox="1">
            <a:spLocks noChangeArrowheads="1"/>
          </p:cNvSpPr>
          <p:nvPr/>
        </p:nvSpPr>
        <p:spPr bwMode="auto">
          <a:xfrm>
            <a:off x="7669213" y="1014413"/>
            <a:ext cx="90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2533" name="文本框 36"/>
          <p:cNvSpPr txBox="1">
            <a:spLocks noChangeArrowheads="1"/>
          </p:cNvSpPr>
          <p:nvPr/>
        </p:nvSpPr>
        <p:spPr bwMode="auto">
          <a:xfrm>
            <a:off x="5743575" y="5884863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42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8" name="组合 4"/>
          <p:cNvGrpSpPr/>
          <p:nvPr/>
        </p:nvGrpSpPr>
        <p:grpSpPr bwMode="auto">
          <a:xfrm>
            <a:off x="974725" y="1773238"/>
            <a:ext cx="446088" cy="468312"/>
            <a:chOff x="785813" y="1378504"/>
            <a:chExt cx="446087" cy="469346"/>
          </a:xfrm>
        </p:grpSpPr>
        <p:sp>
          <p:nvSpPr>
            <p:cNvPr id="3" name="矩形 2"/>
            <p:cNvSpPr/>
            <p:nvPr/>
          </p:nvSpPr>
          <p:spPr>
            <a:xfrm>
              <a:off x="785813" y="1402369"/>
              <a:ext cx="446087" cy="4454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2540" name="矩形 3"/>
            <p:cNvSpPr>
              <a:spLocks noChangeArrowheads="1"/>
            </p:cNvSpPr>
            <p:nvPr/>
          </p:nvSpPr>
          <p:spPr bwMode="auto">
            <a:xfrm>
              <a:off x="848092" y="13785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graphicFrame>
        <p:nvGraphicFramePr>
          <p:cNvPr id="22541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993900" y="2865438"/>
          <a:ext cx="482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r:id="rId5" imgW="266700" imgH="431165" progId="Equation.DSMT4">
                  <p:embed/>
                </p:oleObj>
              </mc:Choice>
              <mc:Fallback>
                <p:oleObj r:id="rId5" imgW="266700" imgH="4311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2865438"/>
                        <a:ext cx="482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091113" y="3490913"/>
          <a:ext cx="2762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r:id="rId7" imgW="152400" imgH="405765" progId="Equation.DSMT4">
                  <p:embed/>
                </p:oleObj>
              </mc:Choice>
              <mc:Fallback>
                <p:oleObj r:id="rId7" imgW="152400" imgH="405765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3490913"/>
                        <a:ext cx="2762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264025" y="2363788"/>
            <a:ext cx="38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3554" name="内容占位符 7"/>
          <p:cNvSpPr txBox="1">
            <a:spLocks noChangeArrowheads="1"/>
          </p:cNvSpPr>
          <p:nvPr/>
        </p:nvSpPr>
        <p:spPr bwMode="auto">
          <a:xfrm>
            <a:off x="1462088" y="1663700"/>
            <a:ext cx="67865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Times New Roman" panose="02020603050405020304" pitchFamily="18" charset="0"/>
              </a:rPr>
              <a:t>如图，正三角形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的内切圆半径为</a:t>
            </a:r>
            <a:r>
              <a:rPr lang="zh-CN" altLang="zh-CN" sz="2400" b="1" noProof="1">
                <a:latin typeface="Times New Roman" panose="02020603050405020304" pitchFamily="18" charset="0"/>
              </a:rPr>
              <a:t>1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，那么这个正三角形的边长为</a:t>
            </a:r>
            <a:r>
              <a:rPr lang="zh-CN" altLang="zh-CN" sz="2400" b="1" noProof="1">
                <a:latin typeface="Times New Roman" panose="02020603050405020304" pitchFamily="18" charset="0"/>
              </a:rPr>
              <a:t>(</a:t>
            </a:r>
            <a:r>
              <a:rPr lang="zh-CN" altLang="en-US" sz="2400" b="1" noProof="1">
                <a:latin typeface="Times New Roman" panose="02020603050405020304" pitchFamily="18" charset="0"/>
              </a:rPr>
              <a:t>　　</a:t>
            </a:r>
            <a:r>
              <a:rPr lang="zh-CN" altLang="zh-CN" sz="2400" b="1" noProof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A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noProof="1">
                <a:latin typeface="Times New Roman" panose="02020603050405020304" pitchFamily="18" charset="0"/>
              </a:rPr>
              <a:t>2  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B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noProof="1">
                <a:latin typeface="Times New Roman" panose="02020603050405020304" pitchFamily="18" charset="0"/>
              </a:rPr>
              <a:t>3  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C.  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D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noProof="1">
                <a:latin typeface="Times New Roman" panose="02020603050405020304" pitchFamily="18" charset="0"/>
              </a:rPr>
              <a:t>2</a:t>
            </a:r>
            <a:endParaRPr lang="en-US" altLang="zh-CN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矩形 32"/>
          <p:cNvSpPr>
            <a:spLocks noChangeArrowheads="1"/>
          </p:cNvSpPr>
          <p:nvPr/>
        </p:nvSpPr>
        <p:spPr bwMode="auto">
          <a:xfrm>
            <a:off x="7546975" y="1014413"/>
            <a:ext cx="1116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文本框 33"/>
          <p:cNvSpPr txBox="1">
            <a:spLocks noChangeArrowheads="1"/>
          </p:cNvSpPr>
          <p:nvPr/>
        </p:nvSpPr>
        <p:spPr bwMode="auto">
          <a:xfrm>
            <a:off x="7669213" y="1014413"/>
            <a:ext cx="90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3557" name="文本框 36"/>
          <p:cNvSpPr txBox="1">
            <a:spLocks noChangeArrowheads="1"/>
          </p:cNvSpPr>
          <p:nvPr/>
        </p:nvSpPr>
        <p:spPr bwMode="auto">
          <a:xfrm>
            <a:off x="5743575" y="5884863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图片 42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组合 4"/>
          <p:cNvGrpSpPr/>
          <p:nvPr/>
        </p:nvGrpSpPr>
        <p:grpSpPr bwMode="auto">
          <a:xfrm>
            <a:off x="974725" y="1773238"/>
            <a:ext cx="446088" cy="468312"/>
            <a:chOff x="785813" y="1378504"/>
            <a:chExt cx="446087" cy="469346"/>
          </a:xfrm>
        </p:grpSpPr>
        <p:sp>
          <p:nvSpPr>
            <p:cNvPr id="3" name="矩形 2"/>
            <p:cNvSpPr/>
            <p:nvPr/>
          </p:nvSpPr>
          <p:spPr>
            <a:xfrm>
              <a:off x="785813" y="1402369"/>
              <a:ext cx="446087" cy="4454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3564" name="矩形 3"/>
            <p:cNvSpPr>
              <a:spLocks noChangeArrowheads="1"/>
            </p:cNvSpPr>
            <p:nvPr/>
          </p:nvSpPr>
          <p:spPr bwMode="auto">
            <a:xfrm>
              <a:off x="848092" y="13785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  <p:graphicFrame>
        <p:nvGraphicFramePr>
          <p:cNvPr id="23565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962150" y="4008438"/>
          <a:ext cx="4365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r:id="rId5" imgW="241300" imgH="228600" progId="Equation.DSMT4">
                  <p:embed/>
                </p:oleObj>
              </mc:Choice>
              <mc:Fallback>
                <p:oleObj r:id="rId5" imgW="24130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4008438"/>
                        <a:ext cx="4365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6" name="Picture 2" descr="xy3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40175" y="3365500"/>
            <a:ext cx="23971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7" name="对象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271713" y="4559300"/>
          <a:ext cx="43656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r:id="rId8" imgW="241300" imgH="228600" progId="Equation.DSMT4">
                  <p:embed/>
                </p:oleObj>
              </mc:Choice>
              <mc:Fallback>
                <p:oleObj r:id="rId8" imgW="241300" imgH="2286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4559300"/>
                        <a:ext cx="43656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279900" y="236378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4578" name="内容占位符 7"/>
          <p:cNvSpPr txBox="1">
            <a:spLocks noChangeArrowheads="1"/>
          </p:cNvSpPr>
          <p:nvPr/>
        </p:nvSpPr>
        <p:spPr bwMode="auto">
          <a:xfrm>
            <a:off x="1462088" y="1663700"/>
            <a:ext cx="67865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 noProof="1">
                <a:latin typeface="Times New Roman" panose="02020603050405020304" pitchFamily="18" charset="0"/>
              </a:rPr>
              <a:t>【</a:t>
            </a: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zh-CN" altLang="zh-CN" sz="24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武汉</a:t>
            </a:r>
            <a:r>
              <a:rPr lang="zh-CN" altLang="zh-CN" sz="2400" b="1" noProof="1">
                <a:latin typeface="Times New Roman" panose="02020603050405020304" pitchFamily="18" charset="0"/>
              </a:rPr>
              <a:t>】</a:t>
            </a:r>
            <a:r>
              <a:rPr lang="zh-CN" altLang="en-US" sz="2400" b="1" noProof="1">
                <a:latin typeface="Times New Roman" panose="02020603050405020304" pitchFamily="18" charset="0"/>
              </a:rPr>
              <a:t>已知一个三角形的三边长分别为</a:t>
            </a:r>
            <a:r>
              <a:rPr lang="zh-CN" altLang="zh-CN" sz="2400" b="1" noProof="1">
                <a:latin typeface="Times New Roman" panose="02020603050405020304" pitchFamily="18" charset="0"/>
              </a:rPr>
              <a:t>5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，</a:t>
            </a:r>
            <a:r>
              <a:rPr lang="zh-CN" altLang="zh-CN" sz="2400" b="1" noProof="1">
                <a:latin typeface="Times New Roman" panose="02020603050405020304" pitchFamily="18" charset="0"/>
              </a:rPr>
              <a:t>7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，</a:t>
            </a:r>
            <a:r>
              <a:rPr lang="zh-CN" altLang="zh-CN" sz="2400" b="1" noProof="1">
                <a:latin typeface="Times New Roman" panose="02020603050405020304" pitchFamily="18" charset="0"/>
              </a:rPr>
              <a:t>8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，则其内切圆的半径为</a:t>
            </a:r>
            <a:r>
              <a:rPr lang="zh-CN" altLang="zh-CN" sz="2400" b="1" noProof="1">
                <a:latin typeface="Times New Roman" panose="02020603050405020304" pitchFamily="18" charset="0"/>
              </a:rPr>
              <a:t>(</a:t>
            </a:r>
            <a:r>
              <a:rPr lang="zh-CN" altLang="en-US" sz="2400" b="1" noProof="1">
                <a:latin typeface="Times New Roman" panose="02020603050405020304" pitchFamily="18" charset="0"/>
              </a:rPr>
              <a:t>　　</a:t>
            </a:r>
            <a:r>
              <a:rPr lang="zh-CN" altLang="zh-CN" sz="2400" b="1" noProof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A.                                         B. </a:t>
            </a:r>
          </a:p>
          <a:p>
            <a:pPr>
              <a:lnSpc>
                <a:spcPct val="20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C.                                         D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endParaRPr lang="en-US" altLang="zh-CN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矩形 32"/>
          <p:cNvSpPr>
            <a:spLocks noChangeArrowheads="1"/>
          </p:cNvSpPr>
          <p:nvPr/>
        </p:nvSpPr>
        <p:spPr bwMode="auto">
          <a:xfrm>
            <a:off x="7546975" y="1014413"/>
            <a:ext cx="1116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文本框 33"/>
          <p:cNvSpPr txBox="1">
            <a:spLocks noChangeArrowheads="1"/>
          </p:cNvSpPr>
          <p:nvPr/>
        </p:nvSpPr>
        <p:spPr bwMode="auto">
          <a:xfrm>
            <a:off x="7669213" y="1014413"/>
            <a:ext cx="90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4581" name="文本框 36"/>
          <p:cNvSpPr txBox="1">
            <a:spLocks noChangeArrowheads="1"/>
          </p:cNvSpPr>
          <p:nvPr/>
        </p:nvSpPr>
        <p:spPr bwMode="auto">
          <a:xfrm>
            <a:off x="5743575" y="5884863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42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6" name="组合 4"/>
          <p:cNvGrpSpPr/>
          <p:nvPr/>
        </p:nvGrpSpPr>
        <p:grpSpPr bwMode="auto">
          <a:xfrm>
            <a:off x="974725" y="1773238"/>
            <a:ext cx="446088" cy="468312"/>
            <a:chOff x="785813" y="1378504"/>
            <a:chExt cx="446087" cy="469346"/>
          </a:xfrm>
        </p:grpSpPr>
        <p:sp>
          <p:nvSpPr>
            <p:cNvPr id="3" name="矩形 2"/>
            <p:cNvSpPr/>
            <p:nvPr/>
          </p:nvSpPr>
          <p:spPr>
            <a:xfrm>
              <a:off x="785813" y="1402369"/>
              <a:ext cx="446087" cy="4454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4588" name="矩形 3"/>
            <p:cNvSpPr>
              <a:spLocks noChangeArrowheads="1"/>
            </p:cNvSpPr>
            <p:nvPr/>
          </p:nvSpPr>
          <p:spPr bwMode="auto">
            <a:xfrm>
              <a:off x="848092" y="13785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zh-CN" altLang="en-US"/>
            </a:p>
          </p:txBody>
        </p:sp>
      </p:grpSp>
      <p:graphicFrame>
        <p:nvGraphicFramePr>
          <p:cNvPr id="24589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025650" y="3786188"/>
          <a:ext cx="4365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r:id="rId5" imgW="241300" imgH="228600" progId="Equation.DSMT4">
                  <p:embed/>
                </p:oleObj>
              </mc:Choice>
              <mc:Fallback>
                <p:oleObj r:id="rId5" imgW="24130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3786188"/>
                        <a:ext cx="4365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对象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403850" y="3786188"/>
          <a:ext cx="5746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r:id="rId7" imgW="317500" imgH="228600" progId="Equation.DSMT4">
                  <p:embed/>
                </p:oleObj>
              </mc:Choice>
              <mc:Fallback>
                <p:oleObj r:id="rId7" imgW="317500" imgH="2286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3786188"/>
                        <a:ext cx="57467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993900" y="2881313"/>
          <a:ext cx="482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r:id="rId9" imgW="266700" imgH="431165" progId="Equation.DSMT4">
                  <p:embed/>
                </p:oleObj>
              </mc:Choice>
              <mc:Fallback>
                <p:oleObj r:id="rId9" imgW="266700" imgH="431165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2881313"/>
                        <a:ext cx="482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2" name="对象 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400675" y="2903538"/>
          <a:ext cx="2746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r:id="rId11" imgW="152400" imgH="405765" progId="Equation.DSMT4">
                  <p:embed/>
                </p:oleObj>
              </mc:Choice>
              <mc:Fallback>
                <p:oleObj r:id="rId11" imgW="152400" imgH="405765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2903538"/>
                        <a:ext cx="2746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486400" y="237172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5602" name="内容占位符 7"/>
          <p:cNvSpPr txBox="1">
            <a:spLocks noChangeArrowheads="1"/>
          </p:cNvSpPr>
          <p:nvPr/>
        </p:nvSpPr>
        <p:spPr bwMode="auto">
          <a:xfrm>
            <a:off x="1462088" y="1663700"/>
            <a:ext cx="6786562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 noProof="1">
                <a:latin typeface="Times New Roman" panose="02020603050405020304" pitchFamily="18" charset="0"/>
              </a:rPr>
              <a:t>【</a:t>
            </a: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zh-CN" altLang="zh-CN" sz="24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遵义</a:t>
            </a:r>
            <a:r>
              <a:rPr lang="zh-CN" altLang="zh-CN" sz="2400" b="1" noProof="1">
                <a:latin typeface="Times New Roman" panose="02020603050405020304" pitchFamily="18" charset="0"/>
              </a:rPr>
              <a:t>】</a:t>
            </a:r>
            <a:r>
              <a:rPr lang="zh-CN" altLang="en-US" sz="2400" b="1" noProof="1">
                <a:latin typeface="Times New Roman" panose="02020603050405020304" pitchFamily="18" charset="0"/>
              </a:rPr>
              <a:t>如图，在矩形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ABCD</a:t>
            </a:r>
            <a:r>
              <a:rPr lang="zh-CN" altLang="en-US" sz="2400" b="1" noProof="1">
                <a:latin typeface="Times New Roman" panose="02020603050405020304" pitchFamily="18" charset="0"/>
              </a:rPr>
              <a:t>中，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＝</a:t>
            </a:r>
            <a:r>
              <a:rPr lang="en-US" altLang="zh-CN" sz="2400" b="1" noProof="1">
                <a:latin typeface="Times New Roman" panose="02020603050405020304" pitchFamily="18" charset="0"/>
              </a:rPr>
              <a:t>4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BC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＝</a:t>
            </a:r>
            <a:r>
              <a:rPr lang="en-US" altLang="zh-CN" sz="2400" b="1" noProof="1">
                <a:latin typeface="Times New Roman" panose="02020603050405020304" pitchFamily="18" charset="0"/>
              </a:rPr>
              <a:t>3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，连接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AC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，⊙</a:t>
            </a:r>
            <a:r>
              <a:rPr lang="en-US" altLang="zh-CN" sz="2400" b="1" noProof="1">
                <a:latin typeface="Times New Roman" panose="02020603050405020304" pitchFamily="18" charset="0"/>
              </a:rPr>
              <a:t>P</a:t>
            </a:r>
            <a:r>
              <a:rPr lang="zh-CN" altLang="en-US" sz="2400" b="1" noProof="1">
                <a:latin typeface="Times New Roman" panose="02020603050405020304" pitchFamily="18" charset="0"/>
              </a:rPr>
              <a:t>和⊙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Q</a:t>
            </a:r>
            <a:r>
              <a:rPr lang="zh-CN" altLang="en-US" sz="2400" b="1" noProof="1">
                <a:latin typeface="Times New Roman" panose="02020603050405020304" pitchFamily="18" charset="0"/>
              </a:rPr>
              <a:t>分别是△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和△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ADC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的内切圆，则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PQ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的长是</a:t>
            </a:r>
            <a:r>
              <a:rPr lang="zh-CN" altLang="zh-CN" sz="2400" b="1" noProof="1">
                <a:latin typeface="Times New Roman" panose="02020603050405020304" pitchFamily="18" charset="0"/>
              </a:rPr>
              <a:t>(</a:t>
            </a:r>
            <a:r>
              <a:rPr lang="zh-CN" altLang="en-US" sz="2400" b="1" noProof="1">
                <a:latin typeface="Times New Roman" panose="02020603050405020304" pitchFamily="18" charset="0"/>
              </a:rPr>
              <a:t>　　</a:t>
            </a:r>
            <a:r>
              <a:rPr lang="zh-CN" altLang="zh-CN" sz="2400" b="1" noProof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A.  </a:t>
            </a:r>
          </a:p>
          <a:p>
            <a:pPr>
              <a:lnSpc>
                <a:spcPct val="17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B. </a:t>
            </a:r>
          </a:p>
          <a:p>
            <a:pPr>
              <a:lnSpc>
                <a:spcPct val="17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C.  </a:t>
            </a:r>
          </a:p>
          <a:p>
            <a:pPr>
              <a:lnSpc>
                <a:spcPct val="17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D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endParaRPr lang="en-US" altLang="zh-CN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矩形 32"/>
          <p:cNvSpPr>
            <a:spLocks noChangeArrowheads="1"/>
          </p:cNvSpPr>
          <p:nvPr/>
        </p:nvSpPr>
        <p:spPr bwMode="auto">
          <a:xfrm>
            <a:off x="7546975" y="1014413"/>
            <a:ext cx="1116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文本框 33"/>
          <p:cNvSpPr txBox="1">
            <a:spLocks noChangeArrowheads="1"/>
          </p:cNvSpPr>
          <p:nvPr/>
        </p:nvSpPr>
        <p:spPr bwMode="auto">
          <a:xfrm>
            <a:off x="7669213" y="1014413"/>
            <a:ext cx="90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5605" name="文本框 36"/>
          <p:cNvSpPr txBox="1">
            <a:spLocks noChangeArrowheads="1"/>
          </p:cNvSpPr>
          <p:nvPr/>
        </p:nvSpPr>
        <p:spPr bwMode="auto">
          <a:xfrm>
            <a:off x="5743575" y="5884863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图片 42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0" name="组合 4"/>
          <p:cNvGrpSpPr/>
          <p:nvPr/>
        </p:nvGrpSpPr>
        <p:grpSpPr bwMode="auto">
          <a:xfrm>
            <a:off x="974725" y="1773238"/>
            <a:ext cx="446088" cy="468312"/>
            <a:chOff x="785813" y="1378504"/>
            <a:chExt cx="446087" cy="469346"/>
          </a:xfrm>
        </p:grpSpPr>
        <p:sp>
          <p:nvSpPr>
            <p:cNvPr id="3" name="矩形 2"/>
            <p:cNvSpPr/>
            <p:nvPr/>
          </p:nvSpPr>
          <p:spPr>
            <a:xfrm>
              <a:off x="785813" y="1402369"/>
              <a:ext cx="446087" cy="4454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5612" name="矩形 3"/>
            <p:cNvSpPr>
              <a:spLocks noChangeArrowheads="1"/>
            </p:cNvSpPr>
            <p:nvPr/>
          </p:nvSpPr>
          <p:spPr bwMode="auto">
            <a:xfrm>
              <a:off x="848092" y="13785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zh-CN" altLang="en-US"/>
            </a:p>
          </p:txBody>
        </p:sp>
      </p:grpSp>
      <p:graphicFrame>
        <p:nvGraphicFramePr>
          <p:cNvPr id="25613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009775" y="4133850"/>
          <a:ext cx="43656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r:id="rId5" imgW="241300" imgH="228600" progId="Equation.DSMT4">
                  <p:embed/>
                </p:oleObj>
              </mc:Choice>
              <mc:Fallback>
                <p:oleObj r:id="rId5" imgW="24130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4133850"/>
                        <a:ext cx="43656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对象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012950" y="5341938"/>
          <a:ext cx="5746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r:id="rId7" imgW="316865" imgH="215900" progId="Equation.DSMT4">
                  <p:embed/>
                </p:oleObj>
              </mc:Choice>
              <mc:Fallback>
                <p:oleObj r:id="rId7" imgW="316865" imgH="2159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5341938"/>
                        <a:ext cx="5746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024063" y="4594225"/>
          <a:ext cx="4587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r:id="rId9" imgW="254000" imgH="431800" progId="Equation.DSMT4">
                  <p:embed/>
                </p:oleObj>
              </mc:Choice>
              <mc:Fallback>
                <p:oleObj r:id="rId9" imgW="254000" imgH="4318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594225"/>
                        <a:ext cx="4587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6" name="对象 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025650" y="3397250"/>
          <a:ext cx="2746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r:id="rId11" imgW="152400" imgH="405765" progId="Equation.DSMT4">
                  <p:embed/>
                </p:oleObj>
              </mc:Choice>
              <mc:Fallback>
                <p:oleObj r:id="rId11" imgW="152400" imgH="405765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3397250"/>
                        <a:ext cx="2746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7" name="Picture 2" descr="ZKJT14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925888" y="3798888"/>
            <a:ext cx="27749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934075" y="2900363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6626" name="内容占位符 7"/>
          <p:cNvSpPr txBox="1">
            <a:spLocks noChangeArrowheads="1"/>
          </p:cNvSpPr>
          <p:nvPr/>
        </p:nvSpPr>
        <p:spPr bwMode="auto">
          <a:xfrm>
            <a:off x="1462088" y="1663700"/>
            <a:ext cx="67865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Times New Roman" panose="02020603050405020304" pitchFamily="18" charset="0"/>
              </a:rPr>
              <a:t>如图，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O</a:t>
            </a:r>
            <a:r>
              <a:rPr lang="zh-CN" altLang="en-US" sz="2400" b="1" noProof="1">
                <a:latin typeface="Times New Roman" panose="02020603050405020304" pitchFamily="18" charset="0"/>
              </a:rPr>
              <a:t>是△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的内心，过点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O</a:t>
            </a:r>
            <a:r>
              <a:rPr lang="zh-CN" altLang="en-US" sz="2400" b="1" noProof="1">
                <a:latin typeface="Times New Roman" panose="02020603050405020304" pitchFamily="18" charset="0"/>
              </a:rPr>
              <a:t>作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EF</a:t>
            </a:r>
            <a:r>
              <a:rPr lang="en-US" altLang="zh-CN" sz="2400" b="1" noProof="1">
                <a:latin typeface="Times New Roman" panose="02020603050405020304" pitchFamily="18" charset="0"/>
              </a:rPr>
              <a:t>∥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，与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AC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分别相交于</a:t>
            </a:r>
            <a:r>
              <a:rPr lang="zh-CN" altLang="en-US" sz="2400" b="1" i="1" noProof="1">
                <a:latin typeface="Times New Roman" panose="02020603050405020304" pitchFamily="18" charset="0"/>
              </a:rPr>
              <a:t>点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E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F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，则</a:t>
            </a:r>
            <a:r>
              <a:rPr lang="zh-CN" altLang="zh-CN" sz="2400" b="1" noProof="1">
                <a:latin typeface="Times New Roman" panose="02020603050405020304" pitchFamily="18" charset="0"/>
              </a:rPr>
              <a:t>(</a:t>
            </a:r>
            <a:r>
              <a:rPr lang="zh-CN" altLang="en-US" sz="2400" b="1" noProof="1">
                <a:latin typeface="Times New Roman" panose="02020603050405020304" pitchFamily="18" charset="0"/>
              </a:rPr>
              <a:t>　　</a:t>
            </a:r>
            <a:r>
              <a:rPr lang="zh-CN" altLang="zh-CN" sz="2400" b="1" noProof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A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EF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＞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AE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＋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BF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B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EF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＜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AE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＋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BF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C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EF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＝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AE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＋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BF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D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．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EF</a:t>
            </a:r>
            <a:r>
              <a:rPr lang="en-US" altLang="zh-CN" sz="2400" b="1" noProof="1">
                <a:latin typeface="Times New Roman" panose="02020603050405020304" pitchFamily="18" charset="0"/>
              </a:rPr>
              <a:t>≤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AE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＋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BF</a:t>
            </a:r>
            <a:endParaRPr lang="en-US" altLang="zh-CN" sz="2400" b="1" i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矩形 32"/>
          <p:cNvSpPr>
            <a:spLocks noChangeArrowheads="1"/>
          </p:cNvSpPr>
          <p:nvPr/>
        </p:nvSpPr>
        <p:spPr bwMode="auto">
          <a:xfrm>
            <a:off x="7546975" y="1014413"/>
            <a:ext cx="1116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文本框 33"/>
          <p:cNvSpPr txBox="1">
            <a:spLocks noChangeArrowheads="1"/>
          </p:cNvSpPr>
          <p:nvPr/>
        </p:nvSpPr>
        <p:spPr bwMode="auto">
          <a:xfrm>
            <a:off x="7669213" y="1014413"/>
            <a:ext cx="90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6629" name="文本框 36"/>
          <p:cNvSpPr txBox="1">
            <a:spLocks noChangeArrowheads="1"/>
          </p:cNvSpPr>
          <p:nvPr/>
        </p:nvSpPr>
        <p:spPr bwMode="auto">
          <a:xfrm>
            <a:off x="5743575" y="5884863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4" name="组合 4"/>
          <p:cNvGrpSpPr/>
          <p:nvPr/>
        </p:nvGrpSpPr>
        <p:grpSpPr bwMode="auto">
          <a:xfrm>
            <a:off x="974725" y="1773238"/>
            <a:ext cx="446088" cy="468312"/>
            <a:chOff x="785813" y="1378504"/>
            <a:chExt cx="446087" cy="469346"/>
          </a:xfrm>
        </p:grpSpPr>
        <p:sp>
          <p:nvSpPr>
            <p:cNvPr id="3" name="矩形 2"/>
            <p:cNvSpPr/>
            <p:nvPr/>
          </p:nvSpPr>
          <p:spPr>
            <a:xfrm>
              <a:off x="785813" y="1402369"/>
              <a:ext cx="446087" cy="4454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6636" name="矩形 3"/>
            <p:cNvSpPr>
              <a:spLocks noChangeArrowheads="1"/>
            </p:cNvSpPr>
            <p:nvPr/>
          </p:nvSpPr>
          <p:spPr bwMode="auto">
            <a:xfrm>
              <a:off x="848092" y="13785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endParaRPr lang="zh-CN" altLang="en-US"/>
            </a:p>
          </p:txBody>
        </p:sp>
      </p:grpSp>
      <p:pic>
        <p:nvPicPr>
          <p:cNvPr id="26637" name="Picture 2" descr="SA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8838" y="3238500"/>
            <a:ext cx="34353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108700" y="236378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1127125" y="3016250"/>
            <a:ext cx="725011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内切圆：</a:t>
            </a:r>
            <a:r>
              <a:rPr lang="zh-CN" altLang="en-US" sz="2400" b="1" dirty="0">
                <a:latin typeface="Times New Roman" panose="02020603050405020304" pitchFamily="18" charset="0"/>
              </a:rPr>
              <a:t>与三角形的三边都相切的圆有且只有一个</a:t>
            </a:r>
            <a:r>
              <a:rPr lang="en-US" altLang="zh-CN" sz="2400" b="1" dirty="0"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</a:rPr>
              <a:t>我们称这个圆为三角形的内切圆</a:t>
            </a:r>
            <a:r>
              <a:rPr lang="en-US" altLang="zh-CN" sz="2400" b="1" dirty="0"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内心：</a:t>
            </a:r>
            <a:r>
              <a:rPr lang="zh-CN" altLang="en-US" sz="2400" b="1" dirty="0">
                <a:latin typeface="Times New Roman" panose="02020603050405020304" pitchFamily="18" charset="0"/>
              </a:rPr>
              <a:t>内切圆的圆心是三角形三条角平分线的交点</a:t>
            </a:r>
            <a:r>
              <a:rPr lang="en-US" altLang="zh-CN" sz="2400" b="1" dirty="0"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</a:rPr>
              <a:t>叫做三角形的内心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6" name="AutoShape 2"/>
          <p:cNvSpPr>
            <a:spLocks noChangeArrowheads="1"/>
          </p:cNvSpPr>
          <p:nvPr/>
        </p:nvSpPr>
        <p:spPr bwMode="auto">
          <a:xfrm>
            <a:off x="1301750" y="2155825"/>
            <a:ext cx="2017713" cy="441325"/>
          </a:xfrm>
          <a:prstGeom prst="roundRect">
            <a:avLst>
              <a:gd name="adj" fmla="val 476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/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>
            <a:off x="912813" y="1987550"/>
            <a:ext cx="777875" cy="777875"/>
          </a:xfrm>
          <a:prstGeom prst="diamond">
            <a:avLst/>
          </a:prstGeom>
          <a:noFill/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57200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27658" name="文本框 27"/>
          <p:cNvSpPr txBox="1">
            <a:spLocks noChangeArrowheads="1"/>
          </p:cNvSpPr>
          <p:nvPr/>
        </p:nvSpPr>
        <p:spPr bwMode="auto">
          <a:xfrm>
            <a:off x="1735138" y="2130425"/>
            <a:ext cx="1517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1588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0" y="5125850"/>
            <a:ext cx="799328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文本框 2"/>
          <p:cNvSpPr txBox="1">
            <a:spLocks noChangeArrowheads="1"/>
          </p:cNvSpPr>
          <p:nvPr/>
        </p:nvSpPr>
        <p:spPr bwMode="auto">
          <a:xfrm>
            <a:off x="1062038" y="2416175"/>
            <a:ext cx="71231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如图，在△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</a:rPr>
              <a:t>中，点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I</a:t>
            </a:r>
            <a:r>
              <a:rPr lang="zh-CN" altLang="en-US" sz="2400" b="1" dirty="0">
                <a:latin typeface="Times New Roman" panose="02020603050405020304" pitchFamily="18" charset="0"/>
              </a:rPr>
              <a:t>是△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的内心，∠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BAC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的平分线和△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的外接圆相交于点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</a:rPr>
              <a:t>交于点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E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</a:rPr>
              <a:t>求证：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DI</a:t>
            </a:r>
            <a:r>
              <a:rPr lang="zh-CN" altLang="en-US" sz="2400" b="1" dirty="0">
                <a:latin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DB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  <a:endParaRPr lang="zh-CN" altLang="en-US" sz="2400" dirty="0"/>
          </a:p>
        </p:txBody>
      </p:sp>
      <p:sp>
        <p:nvSpPr>
          <p:cNvPr id="28679" name="AutoShape 2"/>
          <p:cNvSpPr>
            <a:spLocks noChangeArrowheads="1"/>
          </p:cNvSpPr>
          <p:nvPr/>
        </p:nvSpPr>
        <p:spPr bwMode="auto">
          <a:xfrm>
            <a:off x="1022350" y="1550988"/>
            <a:ext cx="2017713" cy="441325"/>
          </a:xfrm>
          <a:prstGeom prst="roundRect">
            <a:avLst>
              <a:gd name="adj" fmla="val 476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/>
          </a:p>
        </p:txBody>
      </p:sp>
      <p:sp>
        <p:nvSpPr>
          <p:cNvPr id="28680" name="AutoShape 11"/>
          <p:cNvSpPr>
            <a:spLocks noChangeArrowheads="1"/>
          </p:cNvSpPr>
          <p:nvPr/>
        </p:nvSpPr>
        <p:spPr bwMode="auto">
          <a:xfrm>
            <a:off x="673100" y="1365250"/>
            <a:ext cx="777875" cy="777875"/>
          </a:xfrm>
          <a:prstGeom prst="diamond">
            <a:avLst/>
          </a:prstGeom>
          <a:noFill/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57200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28681" name="文本框 27"/>
          <p:cNvSpPr txBox="1">
            <a:spLocks noChangeArrowheads="1"/>
          </p:cNvSpPr>
          <p:nvPr/>
        </p:nvSpPr>
        <p:spPr bwMode="auto">
          <a:xfrm>
            <a:off x="1455738" y="1525588"/>
            <a:ext cx="1517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易错小结</a:t>
            </a:r>
          </a:p>
        </p:txBody>
      </p:sp>
      <p:pic>
        <p:nvPicPr>
          <p:cNvPr id="28682" name="Picture 2" descr="xy3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0088" y="3708400"/>
            <a:ext cx="18716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3"/>
          <p:cNvSpPr txBox="1">
            <a:spLocks noChangeArrowheads="1"/>
          </p:cNvSpPr>
          <p:nvPr/>
        </p:nvSpPr>
        <p:spPr bwMode="auto">
          <a:xfrm>
            <a:off x="1062038" y="5260975"/>
            <a:ext cx="471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易错点：</a:t>
            </a:r>
            <a:r>
              <a:rPr lang="zh-CN" altLang="zh-CN" sz="2400" b="1">
                <a:solidFill>
                  <a:srgbClr val="4921F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混淆外心与内心的概念</a:t>
            </a:r>
            <a:r>
              <a:rPr lang="en-US" altLang="zh-CN" sz="2400" b="1">
                <a:solidFill>
                  <a:srgbClr val="4921F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endParaRPr lang="zh-CN" altLang="en-US" sz="2400" b="1">
              <a:solidFill>
                <a:srgbClr val="4921F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3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43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30338" y="1227138"/>
            <a:ext cx="665797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如图，连接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BI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∵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点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是△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的内心，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BI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平分∠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ABI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CBI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平分∠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BAC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BAD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DAC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∵∠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DAC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与∠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均为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所对的圆周角，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DAC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DBC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ABI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BAD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CBI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BID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IBD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DI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矩形 27"/>
          <p:cNvSpPr>
            <a:spLocks noChangeArrowheads="1"/>
          </p:cNvSpPr>
          <p:nvPr/>
        </p:nvSpPr>
        <p:spPr bwMode="auto">
          <a:xfrm>
            <a:off x="611188" y="1352550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证明：</a:t>
            </a:r>
            <a:endParaRPr lang="zh-CN" altLang="en-US"/>
          </a:p>
        </p:txBody>
      </p:sp>
      <p:pic>
        <p:nvPicPr>
          <p:cNvPr id="64514" name="Picture 2" descr="XY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70675" y="4278313"/>
            <a:ext cx="1725613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572000" y="3305175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︵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3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43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66800" y="1908175"/>
            <a:ext cx="69897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三角形的内心是三角形内切圆的圆心，即三角形三条角平分线的交点；三角形的外心是三角形外接圆的圆心，即三角形三边垂直平分线的交点．本题中既出现了三角形的外接圆，又出现了三角形的内切圆，易混淆三角形的内心与外心的概念，造成证明错误．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7" name="矩形 27"/>
          <p:cNvSpPr>
            <a:spLocks noChangeArrowheads="1"/>
          </p:cNvSpPr>
          <p:nvPr/>
        </p:nvSpPr>
        <p:spPr bwMode="auto">
          <a:xfrm>
            <a:off x="1066800" y="1516063"/>
            <a:ext cx="1731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易错总结：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099" name="图片 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17638" y="2281238"/>
            <a:ext cx="46513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复习回顾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什么是切线长定理？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rrowheads="1"/>
          </p:cNvSpPr>
          <p:nvPr/>
        </p:nvSpPr>
        <p:spPr bwMode="auto">
          <a:xfrm flipH="1">
            <a:off x="2601913" y="2225675"/>
            <a:ext cx="4303712" cy="441325"/>
          </a:xfrm>
          <a:prstGeom prst="roundRect">
            <a:avLst>
              <a:gd name="adj" fmla="val 476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/>
          </a:p>
        </p:txBody>
      </p:sp>
      <p:pic>
        <p:nvPicPr>
          <p:cNvPr id="5122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4" name="AutoShape 2"/>
          <p:cNvSpPr>
            <a:spLocks noChangeArrowheads="1"/>
          </p:cNvSpPr>
          <p:nvPr/>
        </p:nvSpPr>
        <p:spPr bwMode="auto">
          <a:xfrm flipH="1">
            <a:off x="965200" y="2225675"/>
            <a:ext cx="1720850" cy="441325"/>
          </a:xfrm>
          <a:prstGeom prst="roundRect">
            <a:avLst>
              <a:gd name="adj" fmla="val 476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/>
          </a:p>
        </p:txBody>
      </p:sp>
      <p:sp>
        <p:nvSpPr>
          <p:cNvPr id="5125" name="AutoShape 11"/>
          <p:cNvSpPr>
            <a:spLocks noChangeArrowheads="1"/>
          </p:cNvSpPr>
          <p:nvPr/>
        </p:nvSpPr>
        <p:spPr bwMode="auto">
          <a:xfrm>
            <a:off x="2270125" y="2039938"/>
            <a:ext cx="777875" cy="777875"/>
          </a:xfrm>
          <a:prstGeom prst="diamond">
            <a:avLst/>
          </a:prstGeom>
          <a:noFill/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57200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5126" name="文本框 27"/>
          <p:cNvSpPr txBox="1">
            <a:spLocks noChangeArrowheads="1"/>
          </p:cNvSpPr>
          <p:nvPr/>
        </p:nvSpPr>
        <p:spPr bwMode="auto">
          <a:xfrm>
            <a:off x="1077913" y="2203450"/>
            <a:ext cx="1184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600" b="1" dirty="0">
                <a:latin typeface="Adobe 黑体 Std R"/>
                <a:ea typeface="Adobe 黑体 Std R"/>
                <a:cs typeface="Adobe 黑体 Std R"/>
              </a:rPr>
              <a:t>知识点</a:t>
            </a:r>
          </a:p>
        </p:txBody>
      </p:sp>
      <p:sp>
        <p:nvSpPr>
          <p:cNvPr id="5127" name="文本框 28"/>
          <p:cNvSpPr txBox="1">
            <a:spLocks noChangeArrowheads="1"/>
          </p:cNvSpPr>
          <p:nvPr/>
        </p:nvSpPr>
        <p:spPr bwMode="auto">
          <a:xfrm>
            <a:off x="2990850" y="2189163"/>
            <a:ext cx="3587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三角形内切圆及相关概念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矩形 31"/>
          <p:cNvSpPr>
            <a:spLocks noChangeArrowheads="1"/>
          </p:cNvSpPr>
          <p:nvPr/>
        </p:nvSpPr>
        <p:spPr bwMode="auto">
          <a:xfrm>
            <a:off x="7546975" y="1695450"/>
            <a:ext cx="11160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33" name="文本框 22"/>
          <p:cNvSpPr txBox="1">
            <a:spLocks noChangeArrowheads="1"/>
          </p:cNvSpPr>
          <p:nvPr/>
        </p:nvSpPr>
        <p:spPr bwMode="auto">
          <a:xfrm>
            <a:off x="7669213" y="1695450"/>
            <a:ext cx="8937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26" name="TextBox 33"/>
          <p:cNvSpPr txBox="1">
            <a:spLocks noChangeArrowheads="1"/>
          </p:cNvSpPr>
          <p:nvPr/>
        </p:nvSpPr>
        <p:spPr bwMode="auto">
          <a:xfrm>
            <a:off x="989013" y="2932113"/>
            <a:ext cx="70548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/>
              <a:t>从一块三角形的材料上截下一块圆形的用料，怎样才能使圆的面积尽可能最大呢？ </a:t>
            </a:r>
          </a:p>
        </p:txBody>
      </p:sp>
      <p:pic>
        <p:nvPicPr>
          <p:cNvPr id="6163" name="对象 7"/>
          <p:cNvPicPr>
            <a:picLocks noChangeArrowheads="1"/>
          </p:cNvPicPr>
          <p:nvPr/>
        </p:nvPicPr>
        <p:blipFill>
          <a:blip r:embed="rId5" cstate="email"/>
          <a:srcRect l="-3914" t="-8261" r="-238" b="-8908"/>
          <a:stretch>
            <a:fillRect/>
          </a:stretch>
        </p:blipFill>
        <p:spPr bwMode="auto">
          <a:xfrm>
            <a:off x="1363663" y="4295775"/>
            <a:ext cx="29559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0413" y="4360863"/>
            <a:ext cx="22606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0" y="5125851"/>
            <a:ext cx="799328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47" name="矩形 30"/>
          <p:cNvSpPr>
            <a:spLocks noChangeArrowheads="1"/>
          </p:cNvSpPr>
          <p:nvPr/>
        </p:nvSpPr>
        <p:spPr bwMode="auto">
          <a:xfrm>
            <a:off x="7546975" y="1014413"/>
            <a:ext cx="1116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文本框 34"/>
          <p:cNvSpPr txBox="1">
            <a:spLocks noChangeArrowheads="1"/>
          </p:cNvSpPr>
          <p:nvPr/>
        </p:nvSpPr>
        <p:spPr bwMode="auto">
          <a:xfrm>
            <a:off x="7669213" y="1014413"/>
            <a:ext cx="909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3"/>
          <p:cNvSpPr>
            <a:spLocks noChangeArrowheads="1"/>
          </p:cNvSpPr>
          <p:nvPr/>
        </p:nvSpPr>
        <p:spPr bwMode="auto">
          <a:xfrm>
            <a:off x="1230313" y="1554163"/>
            <a:ext cx="67897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作圆：</a:t>
            </a:r>
            <a:r>
              <a:rPr lang="zh-CN" altLang="en-US" sz="2400" b="1" noProof="1">
                <a:latin typeface="Times New Roman" panose="02020603050405020304" pitchFamily="18" charset="0"/>
              </a:rPr>
              <a:t>使它和已知三角形的各边都相切</a:t>
            </a:r>
          </a:p>
          <a:p>
            <a:pPr>
              <a:lnSpc>
                <a:spcPct val="150000"/>
              </a:lnSpc>
            </a:pP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已知：</a:t>
            </a:r>
            <a:r>
              <a:rPr lang="zh-CN" altLang="en-US" sz="2400" b="1" noProof="1">
                <a:latin typeface="Times New Roman" panose="02020603050405020304" pitchFamily="18" charset="0"/>
              </a:rPr>
              <a:t>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</a:p>
          <a:p>
            <a:pPr>
              <a:lnSpc>
                <a:spcPct val="150000"/>
              </a:lnSpc>
            </a:pP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求作：</a:t>
            </a:r>
            <a:r>
              <a:rPr lang="zh-CN" altLang="en-US" sz="2400" b="1" noProof="1">
                <a:latin typeface="Times New Roman" panose="02020603050405020304" pitchFamily="18" charset="0"/>
              </a:rPr>
              <a:t>和△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的各边都相切的圆</a:t>
            </a:r>
          </a:p>
          <a:p>
            <a:pPr>
              <a:lnSpc>
                <a:spcPct val="150000"/>
              </a:lnSpc>
            </a:pP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作法：</a:t>
            </a:r>
          </a:p>
          <a:p>
            <a:pPr>
              <a:lnSpc>
                <a:spcPct val="150000"/>
              </a:lnSpc>
            </a:pPr>
            <a:r>
              <a:rPr lang="zh-CN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、作∠ 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, ∠ 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的平分线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BM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CN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，交点为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、过点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作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OD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⊥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.  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垂足为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noProof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、以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为圆心，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OD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为半径作圆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1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170" name="内容占位符 7"/>
          <p:cNvSpPr txBox="1">
            <a:spLocks noChangeArrowheads="1"/>
          </p:cNvSpPr>
          <p:nvPr/>
        </p:nvSpPr>
        <p:spPr bwMode="auto">
          <a:xfrm>
            <a:off x="1450975" y="1487488"/>
            <a:ext cx="68691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如图，点</a:t>
            </a:r>
            <a:r>
              <a:rPr lang="en-US" altLang="zh-CN" sz="2400" b="1" i="1">
                <a:latin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</a:rPr>
              <a:t>是△</a:t>
            </a:r>
            <a:r>
              <a:rPr lang="en-US" altLang="zh-CN" sz="2400" b="1" i="1"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</a:rPr>
              <a:t>的内切圆的圆心，若∠</a:t>
            </a:r>
            <a:r>
              <a:rPr lang="en-US" altLang="zh-CN" sz="2400" b="1" i="1">
                <a:latin typeface="Times New Roman" panose="02020603050405020304" pitchFamily="18" charset="0"/>
              </a:rPr>
              <a:t>BAC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</a:rPr>
              <a:t>80°</a:t>
            </a:r>
            <a:r>
              <a:rPr lang="zh-CN" altLang="en-US" sz="2400" b="1">
                <a:latin typeface="Times New Roman" panose="02020603050405020304" pitchFamily="18" charset="0"/>
              </a:rPr>
              <a:t>，则∠</a:t>
            </a:r>
            <a:r>
              <a:rPr lang="en-US" altLang="zh-CN" sz="2400" b="1" i="1">
                <a:latin typeface="Times New Roman" panose="02020603050405020304" pitchFamily="18" charset="0"/>
              </a:rPr>
              <a:t>BOC</a:t>
            </a:r>
            <a:r>
              <a:rPr lang="zh-CN" altLang="en-US" sz="2400" b="1">
                <a:latin typeface="Times New Roman" panose="02020603050405020304" pitchFamily="18" charset="0"/>
              </a:rPr>
              <a:t>的度数为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130°</a:t>
            </a: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100°</a:t>
            </a: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50°</a:t>
            </a:r>
            <a:r>
              <a:rPr lang="zh-CN" altLang="en-US" sz="2400" b="1">
                <a:latin typeface="Times New Roman" panose="02020603050405020304" pitchFamily="18" charset="0"/>
              </a:rPr>
              <a:t>　　  </a:t>
            </a:r>
            <a:r>
              <a:rPr lang="en-US" altLang="zh-CN" sz="2400" b="1"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65°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矩形 29"/>
          <p:cNvSpPr>
            <a:spLocks noChangeArrowheads="1"/>
          </p:cNvSpPr>
          <p:nvPr/>
        </p:nvSpPr>
        <p:spPr bwMode="auto">
          <a:xfrm>
            <a:off x="7546975" y="857250"/>
            <a:ext cx="11160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文本框 30"/>
          <p:cNvSpPr txBox="1">
            <a:spLocks noChangeArrowheads="1"/>
          </p:cNvSpPr>
          <p:nvPr/>
        </p:nvSpPr>
        <p:spPr bwMode="auto">
          <a:xfrm>
            <a:off x="7669213" y="857250"/>
            <a:ext cx="909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图片 37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97000" y="4033838"/>
            <a:ext cx="72056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由题意知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BO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CO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分别是∠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的平分线，∴∠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OCB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(∠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×(180°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80°)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BOC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180°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130°. 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文本框 46"/>
          <p:cNvSpPr txBox="1">
            <a:spLocks noChangeArrowheads="1"/>
          </p:cNvSpPr>
          <p:nvPr/>
        </p:nvSpPr>
        <p:spPr bwMode="auto">
          <a:xfrm>
            <a:off x="6296025" y="5867400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7179" name="矩形 2"/>
          <p:cNvSpPr>
            <a:spLocks noChangeArrowheads="1"/>
          </p:cNvSpPr>
          <p:nvPr/>
        </p:nvSpPr>
        <p:spPr bwMode="auto">
          <a:xfrm>
            <a:off x="828675" y="1584325"/>
            <a:ext cx="723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endParaRPr lang="zh-CN" altLang="en-US"/>
          </a:p>
        </p:txBody>
      </p:sp>
      <p:sp>
        <p:nvSpPr>
          <p:cNvPr id="7180" name="矩形 3"/>
          <p:cNvSpPr>
            <a:spLocks noChangeArrowheads="1"/>
          </p:cNvSpPr>
          <p:nvPr/>
        </p:nvSpPr>
        <p:spPr bwMode="auto">
          <a:xfrm>
            <a:off x="642938" y="4173538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endParaRPr lang="zh-CN" altLang="en-US"/>
          </a:p>
        </p:txBody>
      </p:sp>
      <p:pic>
        <p:nvPicPr>
          <p:cNvPr id="7181" name="Picture 15" descr="BJ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65763" y="2641600"/>
            <a:ext cx="24669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497513" y="2179638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400"/>
          </a:p>
        </p:txBody>
      </p:sp>
      <p:graphicFrame>
        <p:nvGraphicFramePr>
          <p:cNvPr id="9234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433888" y="4549775"/>
          <a:ext cx="2762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r:id="rId6" imgW="152400" imgH="407035" progId="Equation.DSMT4">
                  <p:embed/>
                </p:oleObj>
              </mc:Choice>
              <mc:Fallback>
                <p:oleObj r:id="rId6" imgW="152400" imgH="40703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4549775"/>
                        <a:ext cx="2762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176463" y="5099050"/>
          <a:ext cx="2762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r:id="rId8" imgW="152400" imgH="407035" progId="Equation.DSMT4">
                  <p:embed/>
                </p:oleObj>
              </mc:Choice>
              <mc:Fallback>
                <p:oleObj r:id="rId8" imgW="152400" imgH="407035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5099050"/>
                        <a:ext cx="2762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4" name="组 23"/>
          <p:cNvGrpSpPr/>
          <p:nvPr/>
        </p:nvGrpSpPr>
        <p:grpSpPr bwMode="auto">
          <a:xfrm>
            <a:off x="3522663" y="1724025"/>
            <a:ext cx="2019300" cy="554038"/>
            <a:chOff x="3437515" y="1408557"/>
            <a:chExt cx="2019052" cy="553959"/>
          </a:xfrm>
        </p:grpSpPr>
        <p:sp>
          <p:nvSpPr>
            <p:cNvPr id="8195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22599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  </a:t>
              </a:r>
              <a:r>
                <a:rPr lang="en-US" altLang="zh-CN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lang="zh-CN" altLang="en-US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</a:p>
          </p:txBody>
        </p:sp>
        <p:pic>
          <p:nvPicPr>
            <p:cNvPr id="8196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45" y="5125851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矩形 43"/>
          <p:cNvSpPr>
            <a:spLocks noChangeArrowheads="1"/>
          </p:cNvSpPr>
          <p:nvPr/>
        </p:nvSpPr>
        <p:spPr bwMode="auto">
          <a:xfrm>
            <a:off x="7546975" y="1141413"/>
            <a:ext cx="1116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2" name="文本框 45"/>
          <p:cNvSpPr txBox="1">
            <a:spLocks noChangeArrowheads="1"/>
          </p:cNvSpPr>
          <p:nvPr/>
        </p:nvSpPr>
        <p:spPr bwMode="auto">
          <a:xfrm>
            <a:off x="7669213" y="1141413"/>
            <a:ext cx="90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8203" name="组 26"/>
          <p:cNvGrpSpPr/>
          <p:nvPr/>
        </p:nvGrpSpPr>
        <p:grpSpPr bwMode="auto">
          <a:xfrm>
            <a:off x="984250" y="2336800"/>
            <a:ext cx="8170863" cy="466725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9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7" name="Rectangle 1"/>
          <p:cNvSpPr>
            <a:spLocks noChangeArrowheads="1"/>
          </p:cNvSpPr>
          <p:nvPr/>
        </p:nvSpPr>
        <p:spPr bwMode="auto">
          <a:xfrm>
            <a:off x="1052513" y="3100388"/>
            <a:ext cx="72009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根据内心的确定方法可知，内心就是三角形三条内角平分线的交点．解决此类问题可以转化为三角形中求两条角平分线的夹角问题．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0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18" name="内容占位符 7"/>
          <p:cNvSpPr txBox="1">
            <a:spLocks noChangeArrowheads="1"/>
          </p:cNvSpPr>
          <p:nvPr/>
        </p:nvSpPr>
        <p:spPr bwMode="auto">
          <a:xfrm>
            <a:off x="1241425" y="1285875"/>
            <a:ext cx="7026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Times New Roman" panose="02020603050405020304" pitchFamily="18" charset="0"/>
              </a:rPr>
              <a:t>如图，</a:t>
            </a:r>
            <a:r>
              <a:rPr lang="zh-CN" altLang="zh-CN" sz="2400" b="1" noProof="1">
                <a:latin typeface="Times New Roman" panose="02020603050405020304" pitchFamily="18" charset="0"/>
              </a:rPr>
              <a:t>⊙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O</a:t>
            </a:r>
            <a:r>
              <a:rPr lang="zh-CN" altLang="en-US" sz="2400" b="1" noProof="1">
                <a:latin typeface="Times New Roman" panose="02020603050405020304" pitchFamily="18" charset="0"/>
              </a:rPr>
              <a:t>为△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的内切圆，切点分别为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D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E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F</a:t>
            </a:r>
            <a:r>
              <a:rPr lang="en-US" altLang="zh-CN" sz="2400" b="1" noProof="1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Times New Roman" panose="02020603050405020304" pitchFamily="18" charset="0"/>
              </a:rPr>
              <a:t>(1)</a:t>
            </a:r>
            <a:r>
              <a:rPr lang="zh-CN" altLang="en-US" sz="2400" b="1" noProof="1">
                <a:latin typeface="Times New Roman" panose="02020603050405020304" pitchFamily="18" charset="0"/>
              </a:rPr>
              <a:t>图中有几对相等的线段？</a:t>
            </a:r>
          </a:p>
          <a:p>
            <a:pPr>
              <a:lnSpc>
                <a:spcPct val="150000"/>
              </a:lnSpc>
            </a:pPr>
            <a:r>
              <a:rPr lang="zh-CN" altLang="zh-CN" sz="2400" b="1" noProof="1">
                <a:latin typeface="Times New Roman" panose="02020603050405020304" pitchFamily="18" charset="0"/>
              </a:rPr>
              <a:t>(2)	</a:t>
            </a:r>
            <a:r>
              <a:rPr lang="zh-CN" altLang="en-US" sz="2400" b="1" noProof="1">
                <a:latin typeface="Times New Roman" panose="02020603050405020304" pitchFamily="18" charset="0"/>
              </a:rPr>
              <a:t>若 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AD=</a:t>
            </a:r>
            <a:r>
              <a:rPr lang="en-US" altLang="zh-CN" sz="2400" b="1" noProof="1">
                <a:latin typeface="Times New Roman" panose="02020603050405020304" pitchFamily="18" charset="0"/>
              </a:rPr>
              <a:t>2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BE</a:t>
            </a:r>
            <a:r>
              <a:rPr lang="en-US" altLang="zh-CN" sz="2400" b="1" noProof="1">
                <a:latin typeface="Times New Roman" panose="02020603050405020304" pitchFamily="18" charset="0"/>
              </a:rPr>
              <a:t>=3</a:t>
            </a:r>
            <a:r>
              <a:rPr lang="en-US" altLang="en-US" sz="2400" b="1" noProof="1">
                <a:latin typeface="Times New Roman" panose="02020603050405020304" pitchFamily="18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CF=</a:t>
            </a:r>
            <a:r>
              <a:rPr lang="en-US" altLang="zh-CN" sz="2400" b="1" noProof="1">
                <a:latin typeface="Times New Roman" panose="02020603050405020304" pitchFamily="18" charset="0"/>
              </a:rPr>
              <a:t>1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，求△</a:t>
            </a:r>
            <a:r>
              <a:rPr lang="en-US" altLang="zh-CN" sz="2400" b="1" i="1" noProof="1">
                <a:latin typeface="Times New Roman" panose="02020603050405020304" pitchFamily="18" charset="0"/>
              </a:rPr>
              <a:t>ABC</a:t>
            </a:r>
            <a:r>
              <a:rPr lang="zh-CN" altLang="en-US" sz="2400" b="1" noProof="1">
                <a:latin typeface="Times New Roman" panose="02020603050405020304" pitchFamily="18" charset="0"/>
              </a:rPr>
              <a:t>的周长</a:t>
            </a:r>
            <a:r>
              <a:rPr lang="zh-CN" altLang="zh-CN" sz="2400" b="1" noProof="1">
                <a:latin typeface="Times New Roman" panose="02020603050405020304" pitchFamily="18" charset="0"/>
              </a:rPr>
              <a:t>.</a:t>
            </a:r>
            <a:endParaRPr lang="zh-CN" altLang="zh-CN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矩形 32"/>
          <p:cNvSpPr>
            <a:spLocks noChangeArrowheads="1"/>
          </p:cNvSpPr>
          <p:nvPr/>
        </p:nvSpPr>
        <p:spPr bwMode="auto">
          <a:xfrm>
            <a:off x="7546975" y="857250"/>
            <a:ext cx="11160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09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9221" name="文本框 36"/>
          <p:cNvSpPr txBox="1">
            <a:spLocks noChangeArrowheads="1"/>
          </p:cNvSpPr>
          <p:nvPr/>
        </p:nvSpPr>
        <p:spPr bwMode="auto">
          <a:xfrm>
            <a:off x="5743575" y="5884863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组合 4"/>
          <p:cNvGrpSpPr/>
          <p:nvPr/>
        </p:nvGrpSpPr>
        <p:grpSpPr bwMode="auto">
          <a:xfrm>
            <a:off x="785813" y="1377950"/>
            <a:ext cx="446087" cy="469900"/>
            <a:chOff x="785813" y="1378504"/>
            <a:chExt cx="446087" cy="469346"/>
          </a:xfrm>
        </p:grpSpPr>
        <p:sp>
          <p:nvSpPr>
            <p:cNvPr id="3" name="矩形 2"/>
            <p:cNvSpPr/>
            <p:nvPr/>
          </p:nvSpPr>
          <p:spPr>
            <a:xfrm>
              <a:off x="785813" y="1402289"/>
              <a:ext cx="446087" cy="4455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9228" name="矩形 3"/>
            <p:cNvSpPr>
              <a:spLocks noChangeArrowheads="1"/>
            </p:cNvSpPr>
            <p:nvPr/>
          </p:nvSpPr>
          <p:spPr bwMode="auto">
            <a:xfrm>
              <a:off x="848092" y="13785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pic>
        <p:nvPicPr>
          <p:cNvPr id="922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30400" y="3819525"/>
            <a:ext cx="30876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5125851"/>
            <a:ext cx="799333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2" name="矩形 29"/>
          <p:cNvSpPr>
            <a:spLocks noChangeArrowheads="1"/>
          </p:cNvSpPr>
          <p:nvPr/>
        </p:nvSpPr>
        <p:spPr bwMode="auto">
          <a:xfrm>
            <a:off x="7546975" y="1046163"/>
            <a:ext cx="1116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文本框 30"/>
          <p:cNvSpPr txBox="1">
            <a:spLocks noChangeArrowheads="1"/>
          </p:cNvSpPr>
          <p:nvPr/>
        </p:nvSpPr>
        <p:spPr bwMode="auto">
          <a:xfrm>
            <a:off x="7669213" y="1046163"/>
            <a:ext cx="90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37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58888" y="1598613"/>
            <a:ext cx="66738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因为⊙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为△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的内切圆，切点分别为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所以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AF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CF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所以图中有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对相等的线段．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(2)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因为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AF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CF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所以△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的周长＝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2×(2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12.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文本框 46"/>
          <p:cNvSpPr txBox="1">
            <a:spLocks noChangeArrowheads="1"/>
          </p:cNvSpPr>
          <p:nvPr/>
        </p:nvSpPr>
        <p:spPr bwMode="auto">
          <a:xfrm>
            <a:off x="6469063" y="5915025"/>
            <a:ext cx="204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0250" name="矩形 3"/>
          <p:cNvSpPr>
            <a:spLocks noChangeArrowheads="1"/>
          </p:cNvSpPr>
          <p:nvPr/>
        </p:nvSpPr>
        <p:spPr bwMode="auto">
          <a:xfrm>
            <a:off x="723900" y="1722438"/>
            <a:ext cx="80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解：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1627</Words>
  <Application>Microsoft Office PowerPoint</Application>
  <PresentationFormat>全屏显示(4:3)</PresentationFormat>
  <Paragraphs>211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Adobe 黑体 Std R</vt:lpstr>
      <vt:lpstr>Gulim</vt:lpstr>
      <vt:lpstr>黑体</vt:lpstr>
      <vt:lpstr>华文楷体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2018-06-08T03:22:00Z</dcterms:created>
  <dcterms:modified xsi:type="dcterms:W3CDTF">2023-01-16T19:54:44Z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235A653BCB4A455A9B0B2EFDB561C760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