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707" r:id="rId3"/>
    <p:sldId id="716" r:id="rId4"/>
    <p:sldId id="717" r:id="rId5"/>
    <p:sldId id="718" r:id="rId6"/>
    <p:sldId id="719" r:id="rId7"/>
    <p:sldId id="720" r:id="rId8"/>
    <p:sldId id="721" r:id="rId9"/>
    <p:sldId id="722" r:id="rId10"/>
    <p:sldId id="723" r:id="rId11"/>
    <p:sldId id="724" r:id="rId12"/>
    <p:sldId id="725" r:id="rId13"/>
    <p:sldId id="726" r:id="rId14"/>
    <p:sldId id="727" r:id="rId15"/>
    <p:sldId id="258" r:id="rId16"/>
  </p:sldIdLst>
  <p:sldSz cx="12192000" cy="6858000"/>
  <p:notesSz cx="6858000" cy="9144000"/>
  <p:embeddedFontLst>
    <p:embeddedFont>
      <p:font typeface="楷体" panose="02010609060101010101" pitchFamily="49" charset="-122"/>
      <p:regular r:id="rId18"/>
    </p:embeddedFont>
  </p:embeddedFontLst>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3">
          <p15:clr>
            <a:srgbClr val="A4A3A4"/>
          </p15:clr>
        </p15:guide>
        <p15:guide id="2" pos="7256">
          <p15:clr>
            <a:srgbClr val="A4A3A4"/>
          </p15:clr>
        </p15:guide>
        <p15:guide id="3" orient="horz" pos="595">
          <p15:clr>
            <a:srgbClr val="A4A3A4"/>
          </p15:clr>
        </p15:guide>
        <p15:guide id="4" orient="horz" pos="3090">
          <p15:clr>
            <a:srgbClr val="A4A3A4"/>
          </p15:clr>
        </p15:guide>
        <p15:guide id="5" orient="horz" pos="686">
          <p15:clr>
            <a:srgbClr val="A4A3A4"/>
          </p15:clr>
        </p15:guide>
        <p15:guide id="6" orient="horz" pos="10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B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844" autoAdjust="0"/>
  </p:normalViewPr>
  <p:slideViewPr>
    <p:cSldViewPr snapToGrid="0">
      <p:cViewPr>
        <p:scale>
          <a:sx n="75" d="100"/>
          <a:sy n="75" d="100"/>
        </p:scale>
        <p:origin x="2218" y="917"/>
      </p:cViewPr>
      <p:guideLst>
        <p:guide pos="393"/>
        <p:guide pos="7256"/>
        <p:guide orient="horz" pos="595"/>
        <p:guide orient="horz" pos="3090"/>
        <p:guide orient="horz" pos="686"/>
        <p:guide orient="horz" pos="10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384D4971-EEA0-43C2-9182-D43410F72C2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25B71A38-9659-451C-8E9C-CF9B88C5C04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15</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矩形 8"/>
          <p:cNvSpPr/>
          <p:nvPr userDrawn="1"/>
        </p:nvSpPr>
        <p:spPr>
          <a:xfrm flipH="1">
            <a:off x="-1" y="0"/>
            <a:ext cx="4614153" cy="99391"/>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sym typeface="+mn-lt"/>
            </a:endParaRPr>
          </a:p>
        </p:txBody>
      </p:sp>
      <p:sp>
        <p:nvSpPr>
          <p:cNvPr id="10" name="矩形 9"/>
          <p:cNvSpPr/>
          <p:nvPr userDrawn="1"/>
        </p:nvSpPr>
        <p:spPr>
          <a:xfrm flipH="1">
            <a:off x="10038521" y="6624536"/>
            <a:ext cx="2153479"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sym typeface="+mn-lt"/>
            </a:endParaRPr>
          </a:p>
        </p:txBody>
      </p:sp>
      <p:sp>
        <p:nvSpPr>
          <p:cNvPr id="12" name="文本占位符 11"/>
          <p:cNvSpPr>
            <a:spLocks noGrp="1"/>
          </p:cNvSpPr>
          <p:nvPr>
            <p:ph type="body" sz="quarter" idx="10" hasCustomPrompt="1"/>
          </p:nvPr>
        </p:nvSpPr>
        <p:spPr>
          <a:xfrm>
            <a:off x="339152" y="264622"/>
            <a:ext cx="2762250" cy="498475"/>
          </a:xfrm>
          <a:prstGeom prst="rect">
            <a:avLst/>
          </a:prstGeom>
        </p:spPr>
        <p:txBody>
          <a:bodyPr/>
          <a:lstStyle>
            <a:lvl1pPr marL="0" indent="0">
              <a:buNone/>
              <a:defRPr sz="3200">
                <a:solidFill>
                  <a:srgbClr val="2AB48A"/>
                </a:solidFill>
                <a:latin typeface="思源黑体 CN Bold" panose="020B0800000000000000" pitchFamily="34" charset="-122"/>
                <a:ea typeface="思源黑体 CN Bold" panose="020B0800000000000000" pitchFamily="34" charset="-122"/>
              </a:defRPr>
            </a:lvl1pPr>
          </a:lstStyle>
          <a:p>
            <a:pPr lvl="0"/>
            <a:r>
              <a:rPr lang="en-US" altLang="zh-CN" dirty="0"/>
              <a:t>01   </a:t>
            </a:r>
            <a:r>
              <a:rPr lang="zh-CN" altLang="en-US" dirty="0"/>
              <a:t>输入标题</a:t>
            </a:r>
          </a:p>
        </p:txBody>
      </p:sp>
      <p:sp>
        <p:nvSpPr>
          <p:cNvPr id="13" name="矩形: 圆角 12"/>
          <p:cNvSpPr/>
          <p:nvPr userDrawn="1"/>
        </p:nvSpPr>
        <p:spPr>
          <a:xfrm>
            <a:off x="647700" y="1270000"/>
            <a:ext cx="10896600" cy="4940300"/>
          </a:xfrm>
          <a:prstGeom prst="roundRect">
            <a:avLst>
              <a:gd name="adj" fmla="val 6851"/>
            </a:avLst>
          </a:prstGeom>
          <a:noFill/>
          <a:ln>
            <a:solidFill>
              <a:srgbClr val="2AB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0" y="2049510"/>
            <a:ext cx="12192000" cy="2758980"/>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任意多边形: 形状 5"/>
          <p:cNvSpPr/>
          <p:nvPr/>
        </p:nvSpPr>
        <p:spPr>
          <a:xfrm flipV="1">
            <a:off x="601594" y="1624522"/>
            <a:ext cx="6635093" cy="3677054"/>
          </a:xfrm>
          <a:custGeom>
            <a:avLst/>
            <a:gdLst>
              <a:gd name="connsiteX0" fmla="*/ 128585 w 6635093"/>
              <a:gd name="connsiteY0" fmla="*/ 5026479 h 5026479"/>
              <a:gd name="connsiteX1" fmla="*/ 0 w 6635093"/>
              <a:gd name="connsiteY1" fmla="*/ 5026479 h 5026479"/>
              <a:gd name="connsiteX2" fmla="*/ 0 w 6635093"/>
              <a:gd name="connsiteY2" fmla="*/ 0 h 5026479"/>
              <a:gd name="connsiteX3" fmla="*/ 128585 w 6635093"/>
              <a:gd name="connsiteY3" fmla="*/ 0 h 5026479"/>
              <a:gd name="connsiteX4" fmla="*/ 128585 w 6635093"/>
              <a:gd name="connsiteY4" fmla="*/ 4891494 h 5026479"/>
              <a:gd name="connsiteX5" fmla="*/ 6506501 w 6635093"/>
              <a:gd name="connsiteY5" fmla="*/ 4891494 h 5026479"/>
              <a:gd name="connsiteX6" fmla="*/ 6506501 w 6635093"/>
              <a:gd name="connsiteY6" fmla="*/ 4527223 h 5026479"/>
              <a:gd name="connsiteX7" fmla="*/ 6635089 w 6635093"/>
              <a:gd name="connsiteY7" fmla="*/ 4527223 h 5026479"/>
              <a:gd name="connsiteX8" fmla="*/ 6635089 w 6635093"/>
              <a:gd name="connsiteY8" fmla="*/ 4891494 h 5026479"/>
              <a:gd name="connsiteX9" fmla="*/ 6635093 w 6635093"/>
              <a:gd name="connsiteY9" fmla="*/ 4891494 h 5026479"/>
              <a:gd name="connsiteX10" fmla="*/ 6635093 w 6635093"/>
              <a:gd name="connsiteY10" fmla="*/ 5026477 h 5026479"/>
              <a:gd name="connsiteX11" fmla="*/ 128585 w 6635093"/>
              <a:gd name="connsiteY11" fmla="*/ 5026477 h 50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5093" h="5026479">
                <a:moveTo>
                  <a:pt x="128585" y="5026479"/>
                </a:moveTo>
                <a:lnTo>
                  <a:pt x="0" y="5026479"/>
                </a:lnTo>
                <a:lnTo>
                  <a:pt x="0" y="0"/>
                </a:lnTo>
                <a:lnTo>
                  <a:pt x="128585" y="0"/>
                </a:lnTo>
                <a:lnTo>
                  <a:pt x="128585" y="4891494"/>
                </a:lnTo>
                <a:lnTo>
                  <a:pt x="6506501" y="4891494"/>
                </a:lnTo>
                <a:lnTo>
                  <a:pt x="6506501" y="4527223"/>
                </a:lnTo>
                <a:lnTo>
                  <a:pt x="6635089" y="4527223"/>
                </a:lnTo>
                <a:lnTo>
                  <a:pt x="6635089" y="4891494"/>
                </a:lnTo>
                <a:lnTo>
                  <a:pt x="6635093" y="4891494"/>
                </a:lnTo>
                <a:lnTo>
                  <a:pt x="6635093" y="5026477"/>
                </a:lnTo>
                <a:lnTo>
                  <a:pt x="128585" y="5026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任意多边形: 形状 12"/>
          <p:cNvSpPr/>
          <p:nvPr/>
        </p:nvSpPr>
        <p:spPr>
          <a:xfrm rot="5400000" flipH="1">
            <a:off x="6992273" y="635346"/>
            <a:ext cx="3538413" cy="5657851"/>
          </a:xfrm>
          <a:custGeom>
            <a:avLst/>
            <a:gdLst>
              <a:gd name="connsiteX0" fmla="*/ 4244211 w 4244211"/>
              <a:gd name="connsiteY0" fmla="*/ 1 h 5657851"/>
              <a:gd name="connsiteX1" fmla="*/ 4244211 w 4244211"/>
              <a:gd name="connsiteY1" fmla="*/ 128587 h 5657851"/>
              <a:gd name="connsiteX2" fmla="*/ 126206 w 4244211"/>
              <a:gd name="connsiteY2" fmla="*/ 128587 h 5657851"/>
              <a:gd name="connsiteX3" fmla="*/ 126206 w 4244211"/>
              <a:gd name="connsiteY3" fmla="*/ 5657851 h 5657851"/>
              <a:gd name="connsiteX4" fmla="*/ 0 w 4244211"/>
              <a:gd name="connsiteY4" fmla="*/ 5657851 h 5657851"/>
              <a:gd name="connsiteX5" fmla="*/ 0 w 4244211"/>
              <a:gd name="connsiteY5" fmla="*/ 0 h 5657851"/>
              <a:gd name="connsiteX6" fmla="*/ 126206 w 4244211"/>
              <a:gd name="connsiteY6" fmla="*/ 0 h 5657851"/>
              <a:gd name="connsiteX7" fmla="*/ 126206 w 4244211"/>
              <a:gd name="connsiteY7" fmla="*/ 1 h 56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11" h="5657851">
                <a:moveTo>
                  <a:pt x="4244211" y="1"/>
                </a:moveTo>
                <a:lnTo>
                  <a:pt x="4244211" y="128587"/>
                </a:lnTo>
                <a:lnTo>
                  <a:pt x="126206" y="128587"/>
                </a:lnTo>
                <a:lnTo>
                  <a:pt x="126206" y="5657851"/>
                </a:lnTo>
                <a:lnTo>
                  <a:pt x="0" y="5657851"/>
                </a:lnTo>
                <a:lnTo>
                  <a:pt x="0" y="0"/>
                </a:lnTo>
                <a:lnTo>
                  <a:pt x="126206" y="0"/>
                </a:lnTo>
                <a:lnTo>
                  <a:pt x="126206" y="1"/>
                </a:lnTo>
                <a:close/>
              </a:path>
            </a:pathLst>
          </a:cu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矩形 13"/>
          <p:cNvSpPr/>
          <p:nvPr/>
        </p:nvSpPr>
        <p:spPr>
          <a:xfrm flipH="1">
            <a:off x="11338034" y="1315055"/>
            <a:ext cx="390140" cy="482738"/>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矩形 14"/>
          <p:cNvSpPr/>
          <p:nvPr/>
        </p:nvSpPr>
        <p:spPr>
          <a:xfrm flipH="1">
            <a:off x="709742" y="5729400"/>
            <a:ext cx="666648" cy="482738"/>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矩形 9"/>
          <p:cNvSpPr/>
          <p:nvPr/>
        </p:nvSpPr>
        <p:spPr>
          <a:xfrm flipH="1">
            <a:off x="0" y="0"/>
            <a:ext cx="461415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矩形 10"/>
          <p:cNvSpPr/>
          <p:nvPr/>
        </p:nvSpPr>
        <p:spPr>
          <a:xfrm flipH="1">
            <a:off x="-1" y="304800"/>
            <a:ext cx="3508442" cy="233464"/>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矩形 11"/>
          <p:cNvSpPr/>
          <p:nvPr/>
        </p:nvSpPr>
        <p:spPr>
          <a:xfrm flipH="1">
            <a:off x="7236688" y="6624536"/>
            <a:ext cx="495531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0" name="组合 29"/>
          <p:cNvGrpSpPr/>
          <p:nvPr/>
        </p:nvGrpSpPr>
        <p:grpSpPr>
          <a:xfrm>
            <a:off x="894963" y="2284695"/>
            <a:ext cx="6336886" cy="1771741"/>
            <a:chOff x="894963" y="2284695"/>
            <a:chExt cx="6336886" cy="1771741"/>
          </a:xfrm>
        </p:grpSpPr>
        <p:sp>
          <p:nvSpPr>
            <p:cNvPr id="22" name="文本框 21"/>
            <p:cNvSpPr txBox="1"/>
            <p:nvPr/>
          </p:nvSpPr>
          <p:spPr>
            <a:xfrm>
              <a:off x="894963" y="2284695"/>
              <a:ext cx="6063194" cy="1107996"/>
            </a:xfrm>
            <a:prstGeom prst="rect">
              <a:avLst/>
            </a:prstGeom>
            <a:noFill/>
          </p:spPr>
          <p:txBody>
            <a:bodyPr wrap="square" rtlCol="0">
              <a:spAutoFit/>
              <a:scene3d>
                <a:camera prst="orthographicFront"/>
                <a:lightRig rig="threePt" dir="t"/>
              </a:scene3d>
              <a:sp3d contourW="12700"/>
            </a:bodyPr>
            <a:lstStyle/>
            <a:p>
              <a:r>
                <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语文园地（八）</a:t>
              </a:r>
            </a:p>
          </p:txBody>
        </p:sp>
        <p:sp>
          <p:nvSpPr>
            <p:cNvPr id="23" name="文本框 22"/>
            <p:cNvSpPr txBox="1"/>
            <p:nvPr/>
          </p:nvSpPr>
          <p:spPr>
            <a:xfrm>
              <a:off x="946398" y="3470314"/>
              <a:ext cx="5808814" cy="586122"/>
            </a:xfrm>
            <a:prstGeom prst="rect">
              <a:avLst/>
            </a:prstGeom>
            <a:noFill/>
          </p:spPr>
          <p:txBody>
            <a:bodyPr wrap="square" rtlCol="0">
              <a:spAutoFit/>
              <a:scene3d>
                <a:camera prst="orthographicFront"/>
                <a:lightRig rig="threePt" dir="t"/>
              </a:scene3d>
              <a:sp3d contourW="12700"/>
            </a:bodyPr>
            <a:lstStyle/>
            <a:p>
              <a:pPr algn="dist">
                <a:lnSpc>
                  <a:spcPct val="150000"/>
                </a:lnSpc>
              </a:pPr>
              <a:r>
                <a:rPr lang="zh-CN" altLang="en-US"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语文精品课件 六年级上册</a:t>
              </a:r>
              <a:endParaRPr lang="en-US" altLang="zh-CN"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24" name="直接连接符 23"/>
            <p:cNvCxnSpPr/>
            <p:nvPr/>
          </p:nvCxnSpPr>
          <p:spPr>
            <a:xfrm>
              <a:off x="1033541" y="3460789"/>
              <a:ext cx="61983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descr="图片包含 草, 户外, 建筑, 房子&#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59" y="515739"/>
            <a:ext cx="3889514" cy="5826522"/>
          </a:xfrm>
          <a:prstGeom prst="rect">
            <a:avLst/>
          </a:prstGeom>
          <a:ln w="22225">
            <a:solidFill>
              <a:schemeClr val="bg1"/>
            </a:solidFill>
          </a:ln>
          <a:effectLst>
            <a:outerShdw blurRad="114300" sx="101000" sy="101000" algn="ctr" rotWithShape="0">
              <a:prstClr val="black">
                <a:alpha val="10000"/>
              </a:prstClr>
            </a:outerShdw>
          </a:effectLst>
        </p:spPr>
      </p:pic>
      <p:grpSp>
        <p:nvGrpSpPr>
          <p:cNvPr id="31" name="组合 30"/>
          <p:cNvGrpSpPr/>
          <p:nvPr/>
        </p:nvGrpSpPr>
        <p:grpSpPr>
          <a:xfrm>
            <a:off x="1043066" y="4224439"/>
            <a:ext cx="3861068" cy="316802"/>
            <a:chOff x="1043066" y="4224439"/>
            <a:chExt cx="3861068" cy="316802"/>
          </a:xfrm>
        </p:grpSpPr>
        <p:grpSp>
          <p:nvGrpSpPr>
            <p:cNvPr id="26" name="组合 25"/>
            <p:cNvGrpSpPr/>
            <p:nvPr/>
          </p:nvGrpSpPr>
          <p:grpSpPr>
            <a:xfrm>
              <a:off x="1043066" y="4224439"/>
              <a:ext cx="1765300" cy="316802"/>
              <a:chOff x="1043066" y="4044835"/>
              <a:chExt cx="1765300" cy="316802"/>
            </a:xfrm>
          </p:grpSpPr>
          <p:sp>
            <p:nvSpPr>
              <p:cNvPr id="19" name="矩形 18"/>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文本框 19"/>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授课老师：某某</a:t>
                </a:r>
              </a:p>
            </p:txBody>
          </p:sp>
        </p:grpSp>
        <p:grpSp>
          <p:nvGrpSpPr>
            <p:cNvPr id="27" name="组合 26"/>
            <p:cNvGrpSpPr/>
            <p:nvPr/>
          </p:nvGrpSpPr>
          <p:grpSpPr>
            <a:xfrm>
              <a:off x="3138834" y="4224439"/>
              <a:ext cx="1765300" cy="316802"/>
              <a:chOff x="1043066" y="4044835"/>
              <a:chExt cx="1765300" cy="316802"/>
            </a:xfrm>
          </p:grpSpPr>
          <p:sp>
            <p:nvSpPr>
              <p:cNvPr id="28" name="矩形 27"/>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9" name="文本框 28"/>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授课时间：</a:t>
                </a:r>
                <a:r>
                  <a:rPr lang="en-US" altLang="zh-CN"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20XX</a:t>
                </a:r>
                <a:endPar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词句段运用</a:t>
            </a:r>
          </a:p>
        </p:txBody>
      </p:sp>
      <p:sp>
        <p:nvSpPr>
          <p:cNvPr id="3" name="圆角矩形 1"/>
          <p:cNvSpPr/>
          <p:nvPr/>
        </p:nvSpPr>
        <p:spPr>
          <a:xfrm>
            <a:off x="4815432" y="3943205"/>
            <a:ext cx="6296433" cy="1504315"/>
          </a:xfrm>
          <a:prstGeom prst="roundRect">
            <a:avLst/>
          </a:prstGeom>
          <a:noFill/>
          <a:ln w="28575" cmpd="sng">
            <a:solidFill>
              <a:srgbClr val="7030A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p:cNvSpPr txBox="1"/>
          <p:nvPr/>
        </p:nvSpPr>
        <p:spPr>
          <a:xfrm>
            <a:off x="5269457" y="3981305"/>
            <a:ext cx="5642470" cy="13179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请你从两组图中选择自己感兴趣的一个词语写一段话。</a:t>
            </a:r>
          </a:p>
        </p:txBody>
      </p:sp>
      <p:pic>
        <p:nvPicPr>
          <p:cNvPr id="5" name="图片 4" descr="微信图片_20190720183904"/>
          <p:cNvPicPr>
            <a:picLocks noChangeAspect="1"/>
          </p:cNvPicPr>
          <p:nvPr/>
        </p:nvPicPr>
        <p:blipFill>
          <a:blip r:embed="rId3" cstate="print"/>
          <a:stretch>
            <a:fillRect/>
          </a:stretch>
        </p:blipFill>
        <p:spPr>
          <a:xfrm>
            <a:off x="2301240" y="1714500"/>
            <a:ext cx="8810625" cy="17145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5" y="3579450"/>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537" y="1980731"/>
            <a:ext cx="2220242" cy="3133533"/>
          </a:xfrm>
          <a:prstGeom prst="rect">
            <a:avLst/>
          </a:prstGeom>
        </p:spPr>
      </p:pic>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书写提示</a:t>
            </a:r>
          </a:p>
        </p:txBody>
      </p:sp>
      <p:sp>
        <p:nvSpPr>
          <p:cNvPr id="9" name="文本框 8"/>
          <p:cNvSpPr txBox="1"/>
          <p:nvPr/>
        </p:nvSpPr>
        <p:spPr>
          <a:xfrm>
            <a:off x="2080895" y="5441950"/>
            <a:ext cx="220599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《玄秘塔碑》</a:t>
            </a:r>
          </a:p>
        </p:txBody>
      </p:sp>
      <p:sp>
        <p:nvSpPr>
          <p:cNvPr id="11" name="文本框 10"/>
          <p:cNvSpPr txBox="1"/>
          <p:nvPr/>
        </p:nvSpPr>
        <p:spPr>
          <a:xfrm>
            <a:off x="7792085" y="5441950"/>
            <a:ext cx="220599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《神策军碑》</a:t>
            </a:r>
          </a:p>
        </p:txBody>
      </p:sp>
      <p:sp>
        <p:nvSpPr>
          <p:cNvPr id="12" name="云形标注 9"/>
          <p:cNvSpPr/>
          <p:nvPr/>
        </p:nvSpPr>
        <p:spPr>
          <a:xfrm>
            <a:off x="4991735" y="1469581"/>
            <a:ext cx="5475605" cy="1162050"/>
          </a:xfrm>
          <a:prstGeom prst="cloudCallout">
            <a:avLst>
              <a:gd name="adj1" fmla="val -29346"/>
              <a:gd name="adj2" fmla="val 83005"/>
            </a:avLst>
          </a:prstGeom>
          <a:noFill/>
          <a:ln w="28575" cmpd="sng">
            <a:solidFill>
              <a:srgbClr val="92D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5775960" y="1637221"/>
            <a:ext cx="4222115"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你知道这两幅书法作品出自哪位书法家之笔吗？</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260" y="2005071"/>
            <a:ext cx="2095894" cy="313353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2" grpId="0" animBg="1"/>
      <p:bldP spid="12" grpId="1" animBg="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书写提示</a:t>
            </a:r>
          </a:p>
        </p:txBody>
      </p:sp>
      <p:sp>
        <p:nvSpPr>
          <p:cNvPr id="15" name="文本框 14"/>
          <p:cNvSpPr txBox="1"/>
          <p:nvPr/>
        </p:nvSpPr>
        <p:spPr>
          <a:xfrm>
            <a:off x="2857562" y="2274799"/>
            <a:ext cx="8185508" cy="281250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    柳公权（778年－865年），字诚悬。京兆华原（今陕西铜川市耀州区）人。唐朝中期著名书法家、诗人，兵部尚书柳公绰之弟。柳公权二十九岁时进士及第，早年曾任秘书省校书郎，并入李听幕府。于穆宗、敬宗、文宗三朝官居侍书，长在朝中。共历仕七朝，官至太子少师，封河东郡公，以太子太保致仕，故世称“柳少师”。咸通六年（865年），柳公权去世，年八十八。获赠太子太师。</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15" y="3579450"/>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书写提示</a:t>
            </a:r>
          </a:p>
        </p:txBody>
      </p:sp>
      <p:pic>
        <p:nvPicPr>
          <p:cNvPr id="5" name="图片 4" descr="微信图片_20190720191441"/>
          <p:cNvPicPr>
            <a:picLocks noChangeAspect="1"/>
          </p:cNvPicPr>
          <p:nvPr/>
        </p:nvPicPr>
        <p:blipFill>
          <a:blip r:embed="rId3" cstate="print"/>
          <a:stretch>
            <a:fillRect/>
          </a:stretch>
        </p:blipFill>
        <p:spPr>
          <a:xfrm>
            <a:off x="3835478" y="2622432"/>
            <a:ext cx="3798491" cy="31870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椭圆 5"/>
          <p:cNvSpPr/>
          <p:nvPr/>
        </p:nvSpPr>
        <p:spPr>
          <a:xfrm>
            <a:off x="3729037" y="2715261"/>
            <a:ext cx="666750" cy="603885"/>
          </a:xfrm>
          <a:prstGeom prst="ellipse">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椭圆 7"/>
          <p:cNvSpPr/>
          <p:nvPr/>
        </p:nvSpPr>
        <p:spPr>
          <a:xfrm>
            <a:off x="6967219" y="4371022"/>
            <a:ext cx="666750" cy="603885"/>
          </a:xfrm>
          <a:prstGeom prst="ellipse">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圆角矩形标注 11"/>
          <p:cNvSpPr/>
          <p:nvPr/>
        </p:nvSpPr>
        <p:spPr>
          <a:xfrm>
            <a:off x="1003300" y="2551431"/>
            <a:ext cx="2043112" cy="3444240"/>
          </a:xfrm>
          <a:prstGeom prst="wedgeRoundRectCallout">
            <a:avLst>
              <a:gd name="adj1" fmla="val 72404"/>
              <a:gd name="adj2" fmla="val -37997"/>
              <a:gd name="adj3" fmla="val 16667"/>
            </a:avLst>
          </a:prstGeom>
          <a:noFill/>
          <a:ln w="28575" cmpd="sng">
            <a:solidFill>
              <a:srgbClr val="92D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p:cNvSpPr txBox="1"/>
          <p:nvPr/>
        </p:nvSpPr>
        <p:spPr>
          <a:xfrm>
            <a:off x="1113472" y="2923303"/>
            <a:ext cx="190150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必”字三点，有长有短，左点一般逆锋入笔，露锋出笔；中点直下，形如短竖；右点顺锋入笔向左回收；卧钩，出钩前多有回锋动作，短而有力。</a:t>
            </a:r>
          </a:p>
        </p:txBody>
      </p:sp>
      <p:sp>
        <p:nvSpPr>
          <p:cNvPr id="11" name="圆角矩形标注 13"/>
          <p:cNvSpPr/>
          <p:nvPr/>
        </p:nvSpPr>
        <p:spPr>
          <a:xfrm>
            <a:off x="9110027" y="2352041"/>
            <a:ext cx="2078673" cy="3444240"/>
          </a:xfrm>
          <a:prstGeom prst="wedgeRoundRectCallout">
            <a:avLst>
              <a:gd name="adj1" fmla="val -111713"/>
              <a:gd name="adj2" fmla="val 15744"/>
              <a:gd name="adj3" fmla="val 16667"/>
            </a:avLst>
          </a:prstGeom>
          <a:noFill/>
          <a:ln w="28575" cmpd="sng">
            <a:solidFill>
              <a:srgbClr val="92D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9256044" y="2550796"/>
            <a:ext cx="156187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“大”字，长横中部较细，向右上微斜；长捺逆锋起笔，笔画粗重，行笔用力逐渐加大，整体沉稳道劲。</a:t>
            </a:r>
          </a:p>
        </p:txBody>
      </p:sp>
      <p:sp>
        <p:nvSpPr>
          <p:cNvPr id="17" name="流程图: 可选过程 16"/>
          <p:cNvSpPr/>
          <p:nvPr/>
        </p:nvSpPr>
        <p:spPr>
          <a:xfrm>
            <a:off x="3796982" y="1616076"/>
            <a:ext cx="4390390" cy="603250"/>
          </a:xfrm>
          <a:prstGeom prst="flowChartAlternateProcess">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p:cNvSpPr txBox="1"/>
          <p:nvPr/>
        </p:nvSpPr>
        <p:spPr>
          <a:xfrm>
            <a:off x="4073207" y="1724661"/>
            <a:ext cx="483108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共赏《玄秘塔碑》，谈感受</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p:bldP spid="10" grpId="1"/>
      <p:bldP spid="11" grpId="0" animBg="1"/>
      <p:bldP spid="11" grpId="1" animBg="1"/>
      <p:bldP spid="12" grpId="0"/>
      <p:bldP spid="12" grpId="1"/>
      <p:bldP spid="17" grpId="0" animBg="1"/>
      <p:bldP spid="17" grpId="1" animBg="1"/>
      <p:bldP spid="18" grpId="0"/>
      <p:bldP spid="1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日积月累</a:t>
            </a:r>
          </a:p>
        </p:txBody>
      </p:sp>
      <p:sp>
        <p:nvSpPr>
          <p:cNvPr id="13" name="圆角矩形 5"/>
          <p:cNvSpPr/>
          <p:nvPr/>
        </p:nvSpPr>
        <p:spPr>
          <a:xfrm>
            <a:off x="5394960" y="2745105"/>
            <a:ext cx="5302250" cy="2318385"/>
          </a:xfrm>
          <a:prstGeom prst="round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5772785" y="3305175"/>
            <a:ext cx="4476750" cy="114281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通过本单元的学习，你觉得鲁迅是个怎样的人？</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15" y="2974265"/>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0" y="2049510"/>
            <a:ext cx="12192000" cy="2758980"/>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任意多边形: 形状 5"/>
          <p:cNvSpPr/>
          <p:nvPr/>
        </p:nvSpPr>
        <p:spPr>
          <a:xfrm flipV="1">
            <a:off x="601594" y="1624522"/>
            <a:ext cx="6635093" cy="3677054"/>
          </a:xfrm>
          <a:custGeom>
            <a:avLst/>
            <a:gdLst>
              <a:gd name="connsiteX0" fmla="*/ 128585 w 6635093"/>
              <a:gd name="connsiteY0" fmla="*/ 5026479 h 5026479"/>
              <a:gd name="connsiteX1" fmla="*/ 0 w 6635093"/>
              <a:gd name="connsiteY1" fmla="*/ 5026479 h 5026479"/>
              <a:gd name="connsiteX2" fmla="*/ 0 w 6635093"/>
              <a:gd name="connsiteY2" fmla="*/ 0 h 5026479"/>
              <a:gd name="connsiteX3" fmla="*/ 128585 w 6635093"/>
              <a:gd name="connsiteY3" fmla="*/ 0 h 5026479"/>
              <a:gd name="connsiteX4" fmla="*/ 128585 w 6635093"/>
              <a:gd name="connsiteY4" fmla="*/ 4891494 h 5026479"/>
              <a:gd name="connsiteX5" fmla="*/ 6506501 w 6635093"/>
              <a:gd name="connsiteY5" fmla="*/ 4891494 h 5026479"/>
              <a:gd name="connsiteX6" fmla="*/ 6506501 w 6635093"/>
              <a:gd name="connsiteY6" fmla="*/ 4527223 h 5026479"/>
              <a:gd name="connsiteX7" fmla="*/ 6635089 w 6635093"/>
              <a:gd name="connsiteY7" fmla="*/ 4527223 h 5026479"/>
              <a:gd name="connsiteX8" fmla="*/ 6635089 w 6635093"/>
              <a:gd name="connsiteY8" fmla="*/ 4891494 h 5026479"/>
              <a:gd name="connsiteX9" fmla="*/ 6635093 w 6635093"/>
              <a:gd name="connsiteY9" fmla="*/ 4891494 h 5026479"/>
              <a:gd name="connsiteX10" fmla="*/ 6635093 w 6635093"/>
              <a:gd name="connsiteY10" fmla="*/ 5026477 h 5026479"/>
              <a:gd name="connsiteX11" fmla="*/ 128585 w 6635093"/>
              <a:gd name="connsiteY11" fmla="*/ 5026477 h 50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5093" h="5026479">
                <a:moveTo>
                  <a:pt x="128585" y="5026479"/>
                </a:moveTo>
                <a:lnTo>
                  <a:pt x="0" y="5026479"/>
                </a:lnTo>
                <a:lnTo>
                  <a:pt x="0" y="0"/>
                </a:lnTo>
                <a:lnTo>
                  <a:pt x="128585" y="0"/>
                </a:lnTo>
                <a:lnTo>
                  <a:pt x="128585" y="4891494"/>
                </a:lnTo>
                <a:lnTo>
                  <a:pt x="6506501" y="4891494"/>
                </a:lnTo>
                <a:lnTo>
                  <a:pt x="6506501" y="4527223"/>
                </a:lnTo>
                <a:lnTo>
                  <a:pt x="6635089" y="4527223"/>
                </a:lnTo>
                <a:lnTo>
                  <a:pt x="6635089" y="4891494"/>
                </a:lnTo>
                <a:lnTo>
                  <a:pt x="6635093" y="4891494"/>
                </a:lnTo>
                <a:lnTo>
                  <a:pt x="6635093" y="5026477"/>
                </a:lnTo>
                <a:lnTo>
                  <a:pt x="128585" y="5026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任意多边形: 形状 12"/>
          <p:cNvSpPr/>
          <p:nvPr/>
        </p:nvSpPr>
        <p:spPr>
          <a:xfrm rot="5400000" flipH="1">
            <a:off x="6992273" y="635346"/>
            <a:ext cx="3538413" cy="5657851"/>
          </a:xfrm>
          <a:custGeom>
            <a:avLst/>
            <a:gdLst>
              <a:gd name="connsiteX0" fmla="*/ 4244211 w 4244211"/>
              <a:gd name="connsiteY0" fmla="*/ 1 h 5657851"/>
              <a:gd name="connsiteX1" fmla="*/ 4244211 w 4244211"/>
              <a:gd name="connsiteY1" fmla="*/ 128587 h 5657851"/>
              <a:gd name="connsiteX2" fmla="*/ 126206 w 4244211"/>
              <a:gd name="connsiteY2" fmla="*/ 128587 h 5657851"/>
              <a:gd name="connsiteX3" fmla="*/ 126206 w 4244211"/>
              <a:gd name="connsiteY3" fmla="*/ 5657851 h 5657851"/>
              <a:gd name="connsiteX4" fmla="*/ 0 w 4244211"/>
              <a:gd name="connsiteY4" fmla="*/ 5657851 h 5657851"/>
              <a:gd name="connsiteX5" fmla="*/ 0 w 4244211"/>
              <a:gd name="connsiteY5" fmla="*/ 0 h 5657851"/>
              <a:gd name="connsiteX6" fmla="*/ 126206 w 4244211"/>
              <a:gd name="connsiteY6" fmla="*/ 0 h 5657851"/>
              <a:gd name="connsiteX7" fmla="*/ 126206 w 4244211"/>
              <a:gd name="connsiteY7" fmla="*/ 1 h 56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11" h="5657851">
                <a:moveTo>
                  <a:pt x="4244211" y="1"/>
                </a:moveTo>
                <a:lnTo>
                  <a:pt x="4244211" y="128587"/>
                </a:lnTo>
                <a:lnTo>
                  <a:pt x="126206" y="128587"/>
                </a:lnTo>
                <a:lnTo>
                  <a:pt x="126206" y="5657851"/>
                </a:lnTo>
                <a:lnTo>
                  <a:pt x="0" y="5657851"/>
                </a:lnTo>
                <a:lnTo>
                  <a:pt x="0" y="0"/>
                </a:lnTo>
                <a:lnTo>
                  <a:pt x="126206" y="0"/>
                </a:lnTo>
                <a:lnTo>
                  <a:pt x="126206" y="1"/>
                </a:lnTo>
                <a:close/>
              </a:path>
            </a:pathLst>
          </a:cu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矩形 13"/>
          <p:cNvSpPr/>
          <p:nvPr/>
        </p:nvSpPr>
        <p:spPr>
          <a:xfrm flipH="1">
            <a:off x="11338034" y="1315055"/>
            <a:ext cx="390140" cy="482738"/>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矩形 14"/>
          <p:cNvSpPr/>
          <p:nvPr/>
        </p:nvSpPr>
        <p:spPr>
          <a:xfrm flipH="1">
            <a:off x="709742" y="5729400"/>
            <a:ext cx="666648" cy="482738"/>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矩形 9"/>
          <p:cNvSpPr/>
          <p:nvPr/>
        </p:nvSpPr>
        <p:spPr>
          <a:xfrm flipH="1">
            <a:off x="0" y="0"/>
            <a:ext cx="461415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矩形 10"/>
          <p:cNvSpPr/>
          <p:nvPr/>
        </p:nvSpPr>
        <p:spPr>
          <a:xfrm flipH="1">
            <a:off x="-1" y="304800"/>
            <a:ext cx="3508442" cy="233464"/>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矩形 11"/>
          <p:cNvSpPr/>
          <p:nvPr/>
        </p:nvSpPr>
        <p:spPr>
          <a:xfrm flipH="1">
            <a:off x="7236688" y="6624536"/>
            <a:ext cx="495531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0" name="组合 29"/>
          <p:cNvGrpSpPr/>
          <p:nvPr/>
        </p:nvGrpSpPr>
        <p:grpSpPr>
          <a:xfrm>
            <a:off x="894963" y="2284695"/>
            <a:ext cx="6336886" cy="1771741"/>
            <a:chOff x="894963" y="2284695"/>
            <a:chExt cx="6336886" cy="1771741"/>
          </a:xfrm>
        </p:grpSpPr>
        <p:sp>
          <p:nvSpPr>
            <p:cNvPr id="22" name="文本框 21"/>
            <p:cNvSpPr txBox="1"/>
            <p:nvPr/>
          </p:nvSpPr>
          <p:spPr>
            <a:xfrm>
              <a:off x="894963" y="2284695"/>
              <a:ext cx="6063194" cy="1107996"/>
            </a:xfrm>
            <a:prstGeom prst="rect">
              <a:avLst/>
            </a:prstGeom>
            <a:noFill/>
          </p:spPr>
          <p:txBody>
            <a:bodyPr wrap="square" rtlCol="0">
              <a:spAutoFit/>
              <a:scene3d>
                <a:camera prst="orthographicFront"/>
                <a:lightRig rig="threePt" dir="t"/>
              </a:scene3d>
              <a:sp3d contourW="12700"/>
            </a:bodyPr>
            <a:lstStyle/>
            <a:p>
              <a:r>
                <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谢谢各位倾听！</a:t>
              </a:r>
            </a:p>
          </p:txBody>
        </p:sp>
        <p:sp>
          <p:nvSpPr>
            <p:cNvPr id="23" name="文本框 22"/>
            <p:cNvSpPr txBox="1"/>
            <p:nvPr/>
          </p:nvSpPr>
          <p:spPr>
            <a:xfrm>
              <a:off x="946398" y="3470314"/>
              <a:ext cx="5808814" cy="586122"/>
            </a:xfrm>
            <a:prstGeom prst="rect">
              <a:avLst/>
            </a:prstGeom>
            <a:noFill/>
          </p:spPr>
          <p:txBody>
            <a:bodyPr wrap="square" rtlCol="0">
              <a:spAutoFit/>
              <a:scene3d>
                <a:camera prst="orthographicFront"/>
                <a:lightRig rig="threePt" dir="t"/>
              </a:scene3d>
              <a:sp3d contourW="12700"/>
            </a:bodyPr>
            <a:lstStyle/>
            <a:p>
              <a:pPr algn="dist">
                <a:lnSpc>
                  <a:spcPct val="150000"/>
                </a:lnSpc>
              </a:pPr>
              <a:r>
                <a:rPr lang="zh-CN" altLang="en-US"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语文精品课件 六年级上册</a:t>
              </a:r>
              <a:endParaRPr lang="en-US" altLang="zh-CN"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24" name="直接连接符 23"/>
            <p:cNvCxnSpPr/>
            <p:nvPr/>
          </p:nvCxnSpPr>
          <p:spPr>
            <a:xfrm>
              <a:off x="1033541" y="3460789"/>
              <a:ext cx="61983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descr="图片包含 草, 户外, 建筑, 房子&#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59" y="515739"/>
            <a:ext cx="3889514" cy="5826522"/>
          </a:xfrm>
          <a:prstGeom prst="rect">
            <a:avLst/>
          </a:prstGeom>
          <a:ln w="22225">
            <a:solidFill>
              <a:schemeClr val="bg1"/>
            </a:solidFill>
          </a:ln>
          <a:effectLst>
            <a:outerShdw blurRad="114300" sx="101000" sy="101000" algn="ctr" rotWithShape="0">
              <a:prstClr val="black">
                <a:alpha val="10000"/>
              </a:prstClr>
            </a:outerShdw>
          </a:effectLst>
        </p:spPr>
      </p:pic>
      <p:grpSp>
        <p:nvGrpSpPr>
          <p:cNvPr id="31" name="组合 30"/>
          <p:cNvGrpSpPr/>
          <p:nvPr/>
        </p:nvGrpSpPr>
        <p:grpSpPr>
          <a:xfrm>
            <a:off x="1043066" y="4224439"/>
            <a:ext cx="3861068" cy="316802"/>
            <a:chOff x="1043066" y="4224439"/>
            <a:chExt cx="3861068" cy="316802"/>
          </a:xfrm>
        </p:grpSpPr>
        <p:grpSp>
          <p:nvGrpSpPr>
            <p:cNvPr id="26" name="组合 25"/>
            <p:cNvGrpSpPr/>
            <p:nvPr/>
          </p:nvGrpSpPr>
          <p:grpSpPr>
            <a:xfrm>
              <a:off x="1043066" y="4224439"/>
              <a:ext cx="1765300" cy="316802"/>
              <a:chOff x="1043066" y="4044835"/>
              <a:chExt cx="1765300" cy="316802"/>
            </a:xfrm>
          </p:grpSpPr>
          <p:sp>
            <p:nvSpPr>
              <p:cNvPr id="19" name="矩形 18"/>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文本框 19"/>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授课老师：某某</a:t>
                </a:r>
              </a:p>
            </p:txBody>
          </p:sp>
        </p:grpSp>
        <p:grpSp>
          <p:nvGrpSpPr>
            <p:cNvPr id="27" name="组合 26"/>
            <p:cNvGrpSpPr/>
            <p:nvPr/>
          </p:nvGrpSpPr>
          <p:grpSpPr>
            <a:xfrm>
              <a:off x="3138834" y="4224439"/>
              <a:ext cx="1765300" cy="316802"/>
              <a:chOff x="1043066" y="4044835"/>
              <a:chExt cx="1765300" cy="316802"/>
            </a:xfrm>
          </p:grpSpPr>
          <p:sp>
            <p:nvSpPr>
              <p:cNvPr id="28" name="矩形 27"/>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9" name="文本框 28"/>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授课时间：</a:t>
                </a:r>
                <a:r>
                  <a:rPr lang="en-US" altLang="zh-CN"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20XX</a:t>
                </a:r>
                <a:endPar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交流平台</a:t>
            </a:r>
          </a:p>
        </p:txBody>
      </p:sp>
      <p:pic>
        <p:nvPicPr>
          <p:cNvPr id="5" name="图片 4" descr="微信图片_20190720001529"/>
          <p:cNvPicPr>
            <a:picLocks noChangeAspect="1"/>
          </p:cNvPicPr>
          <p:nvPr/>
        </p:nvPicPr>
        <p:blipFill>
          <a:blip r:embed="rId3" cstate="print"/>
          <a:stretch>
            <a:fillRect/>
          </a:stretch>
        </p:blipFill>
        <p:spPr>
          <a:xfrm>
            <a:off x="3873374" y="1610880"/>
            <a:ext cx="7645526" cy="4239322"/>
          </a:xfrm>
          <a:prstGeom prst="rect">
            <a:avLst/>
          </a:prstGeom>
        </p:spPr>
      </p:pic>
      <p:sp>
        <p:nvSpPr>
          <p:cNvPr id="6" name="云形标注 17"/>
          <p:cNvSpPr/>
          <p:nvPr/>
        </p:nvSpPr>
        <p:spPr>
          <a:xfrm>
            <a:off x="1417320" y="1303655"/>
            <a:ext cx="7611110" cy="2134870"/>
          </a:xfrm>
          <a:prstGeom prst="cloudCallout">
            <a:avLst>
              <a:gd name="adj1" fmla="val -25863"/>
              <a:gd name="adj2" fmla="val 69958"/>
            </a:avLst>
          </a:prstGeom>
          <a:ln w="28575" cmpd="sng">
            <a:solidFill>
              <a:srgbClr val="00B05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2146935" y="1851025"/>
            <a:ext cx="6310630"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圈一圈：交流平台都提到了哪些有关归纳文章主要内容的方法？</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8" y="3596565"/>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交流平台</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3596565"/>
            <a:ext cx="2463507" cy="3261435"/>
          </a:xfrm>
          <a:prstGeom prst="rect">
            <a:avLst/>
          </a:prstGeom>
        </p:spPr>
      </p:pic>
      <p:pic>
        <p:nvPicPr>
          <p:cNvPr id="8" name="图片 7" descr="微信图片_20190720001529"/>
          <p:cNvPicPr>
            <a:picLocks noChangeAspect="1"/>
          </p:cNvPicPr>
          <p:nvPr/>
        </p:nvPicPr>
        <p:blipFill>
          <a:blip r:embed="rId4" cstate="print"/>
          <a:stretch>
            <a:fillRect/>
          </a:stretch>
        </p:blipFill>
        <p:spPr>
          <a:xfrm>
            <a:off x="3365558" y="1256709"/>
            <a:ext cx="8641715" cy="4791693"/>
          </a:xfrm>
          <a:prstGeom prst="rect">
            <a:avLst/>
          </a:prstGeom>
        </p:spPr>
      </p:pic>
      <p:sp>
        <p:nvSpPr>
          <p:cNvPr id="9" name="椭圆 8"/>
          <p:cNvSpPr/>
          <p:nvPr/>
        </p:nvSpPr>
        <p:spPr>
          <a:xfrm>
            <a:off x="9634187" y="2446298"/>
            <a:ext cx="762000" cy="337185"/>
          </a:xfrm>
          <a:prstGeom prst="ellipse">
            <a:avLst/>
          </a:prstGeom>
          <a:noFill/>
          <a:ln w="38100"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椭圆 10"/>
          <p:cNvSpPr/>
          <p:nvPr/>
        </p:nvSpPr>
        <p:spPr>
          <a:xfrm>
            <a:off x="5895579" y="2428155"/>
            <a:ext cx="1132840" cy="357505"/>
          </a:xfrm>
          <a:prstGeom prst="ellipse">
            <a:avLst/>
          </a:prstGeom>
          <a:noFill/>
          <a:ln w="38100"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椭圆 11"/>
          <p:cNvSpPr/>
          <p:nvPr/>
        </p:nvSpPr>
        <p:spPr>
          <a:xfrm>
            <a:off x="3938140" y="4234821"/>
            <a:ext cx="1671320" cy="422275"/>
          </a:xfrm>
          <a:prstGeom prst="ellipse">
            <a:avLst/>
          </a:prstGeom>
          <a:noFill/>
          <a:ln w="38100"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椭圆 12"/>
          <p:cNvSpPr/>
          <p:nvPr/>
        </p:nvSpPr>
        <p:spPr>
          <a:xfrm>
            <a:off x="4363778" y="4970513"/>
            <a:ext cx="1993809" cy="429895"/>
          </a:xfrm>
          <a:prstGeom prst="ellipse">
            <a:avLst/>
          </a:prstGeom>
          <a:noFill/>
          <a:ln w="38100"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4" name="组合 13"/>
          <p:cNvGrpSpPr/>
          <p:nvPr/>
        </p:nvGrpSpPr>
        <p:grpSpPr>
          <a:xfrm>
            <a:off x="1550840" y="1054100"/>
            <a:ext cx="7611110" cy="2134870"/>
            <a:chOff x="516367" y="1049196"/>
            <a:chExt cx="7611110" cy="2134870"/>
          </a:xfrm>
        </p:grpSpPr>
        <p:sp>
          <p:nvSpPr>
            <p:cNvPr id="15" name="云形标注 17"/>
            <p:cNvSpPr/>
            <p:nvPr/>
          </p:nvSpPr>
          <p:spPr>
            <a:xfrm>
              <a:off x="516367" y="1049196"/>
              <a:ext cx="7611110" cy="2134870"/>
            </a:xfrm>
            <a:prstGeom prst="cloudCallout">
              <a:avLst>
                <a:gd name="adj1" fmla="val -25863"/>
                <a:gd name="adj2" fmla="val 69958"/>
              </a:avLst>
            </a:prstGeom>
            <a:ln w="28575" cmpd="sng">
              <a:solidFill>
                <a:srgbClr val="00B05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文本框 15"/>
            <p:cNvSpPr txBox="1"/>
            <p:nvPr/>
          </p:nvSpPr>
          <p:spPr>
            <a:xfrm>
              <a:off x="1656206" y="1514014"/>
              <a:ext cx="5699125" cy="1383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想一想：我们还学过哪些归纳文章主要内容的方法？</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交流平台</a:t>
            </a:r>
          </a:p>
        </p:txBody>
      </p:sp>
      <p:sp>
        <p:nvSpPr>
          <p:cNvPr id="18" name="圆角矩形标注 4"/>
          <p:cNvSpPr/>
          <p:nvPr/>
        </p:nvSpPr>
        <p:spPr>
          <a:xfrm flipH="1">
            <a:off x="6575251" y="1589954"/>
            <a:ext cx="3920490" cy="813435"/>
          </a:xfrm>
          <a:prstGeom prst="wedgeRoundRectCallout">
            <a:avLst>
              <a:gd name="adj1" fmla="val -22842"/>
              <a:gd name="adj2" fmla="val 125800"/>
              <a:gd name="adj3" fmla="val 16667"/>
            </a:avLst>
          </a:prstGeom>
          <a:noFill/>
          <a:ln w="28575" cmpd="sng">
            <a:solidFill>
              <a:srgbClr val="00B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6720666" y="1765214"/>
            <a:ext cx="414337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我知道还有这些方法</a:t>
            </a:r>
          </a:p>
        </p:txBody>
      </p:sp>
      <p:sp>
        <p:nvSpPr>
          <p:cNvPr id="20" name="文本框 19"/>
          <p:cNvSpPr txBox="1"/>
          <p:nvPr/>
        </p:nvSpPr>
        <p:spPr>
          <a:xfrm>
            <a:off x="1586634" y="1665288"/>
            <a:ext cx="4679950" cy="2607893"/>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课题扩展法</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要素串联法</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内容借助法</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问题概括法</a:t>
            </a:r>
          </a:p>
        </p:txBody>
      </p:sp>
      <p:sp>
        <p:nvSpPr>
          <p:cNvPr id="21" name="云形标注 1"/>
          <p:cNvSpPr/>
          <p:nvPr/>
        </p:nvSpPr>
        <p:spPr>
          <a:xfrm flipV="1">
            <a:off x="2094461" y="4766125"/>
            <a:ext cx="6515100" cy="1060450"/>
          </a:xfrm>
          <a:prstGeom prst="cloudCallout">
            <a:avLst>
              <a:gd name="adj1" fmla="val -26578"/>
              <a:gd name="adj2" fmla="val 102275"/>
            </a:avLst>
          </a:prstGeom>
          <a:noFill/>
          <a:ln w="28575" cmpd="sng">
            <a:solidFill>
              <a:srgbClr val="00B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21"/>
          <p:cNvSpPr txBox="1"/>
          <p:nvPr/>
        </p:nvSpPr>
        <p:spPr>
          <a:xfrm>
            <a:off x="2713586" y="5035365"/>
            <a:ext cx="508508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哪些课文适合用这些方法呢？</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909" y="2939764"/>
            <a:ext cx="2169506" cy="29133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P spid="20" grpId="0"/>
      <p:bldP spid="21" grpId="0" bldLvl="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词句段运用</a:t>
            </a:r>
          </a:p>
        </p:txBody>
      </p:sp>
      <p:pic>
        <p:nvPicPr>
          <p:cNvPr id="9" name="图片 8" descr="微信图片_20190720173414"/>
          <p:cNvPicPr>
            <a:picLocks noChangeAspect="1"/>
          </p:cNvPicPr>
          <p:nvPr/>
        </p:nvPicPr>
        <p:blipFill>
          <a:blip r:embed="rId3" cstate="print"/>
          <a:stretch>
            <a:fillRect/>
          </a:stretch>
        </p:blipFill>
        <p:spPr>
          <a:xfrm>
            <a:off x="6003637" y="3309361"/>
            <a:ext cx="5302826" cy="2306697"/>
          </a:xfrm>
          <a:prstGeom prst="rect">
            <a:avLst/>
          </a:prstGeom>
        </p:spPr>
      </p:pic>
      <p:sp>
        <p:nvSpPr>
          <p:cNvPr id="10" name="文本框 9"/>
          <p:cNvSpPr txBox="1"/>
          <p:nvPr/>
        </p:nvSpPr>
        <p:spPr>
          <a:xfrm>
            <a:off x="5047422" y="2049512"/>
            <a:ext cx="44310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读了这四组题目后，我发现每组题目在拟题上都有一个共同点</a:t>
            </a:r>
            <a:r>
              <a:rPr kumimoji="0" lang="en-US" altLang="zh-CN"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1" name="云形标注 11"/>
          <p:cNvSpPr/>
          <p:nvPr/>
        </p:nvSpPr>
        <p:spPr>
          <a:xfrm>
            <a:off x="4152707" y="1665288"/>
            <a:ext cx="5776384" cy="1434855"/>
          </a:xfrm>
          <a:prstGeom prst="cloudCallout">
            <a:avLst>
              <a:gd name="adj1" fmla="val -51580"/>
              <a:gd name="adj2" fmla="val 88496"/>
            </a:avLst>
          </a:prstGeom>
          <a:noFill/>
          <a:ln w="28575" cmpd="sng">
            <a:solidFill>
              <a:srgbClr val="00B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8" y="3596565"/>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词句段运用</a:t>
            </a:r>
          </a:p>
        </p:txBody>
      </p:sp>
      <p:sp>
        <p:nvSpPr>
          <p:cNvPr id="4" name="文本框 3"/>
          <p:cNvSpPr txBox="1"/>
          <p:nvPr/>
        </p:nvSpPr>
        <p:spPr>
          <a:xfrm>
            <a:off x="1036320" y="1518882"/>
            <a:ext cx="10119360" cy="96584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小组讨论：结合四组题目的同时，回顾学过的课文，列举学过的一两篇课文，说一说文章题目有哪些常见的类型。</a:t>
            </a:r>
          </a:p>
        </p:txBody>
      </p:sp>
      <p:sp>
        <p:nvSpPr>
          <p:cNvPr id="5" name="圆角矩形标注 5"/>
          <p:cNvSpPr/>
          <p:nvPr/>
        </p:nvSpPr>
        <p:spPr>
          <a:xfrm flipV="1">
            <a:off x="7646352" y="2610139"/>
            <a:ext cx="3049905" cy="1858645"/>
          </a:xfrm>
          <a:prstGeom prst="wedgeRoundRectCallout">
            <a:avLst>
              <a:gd name="adj1" fmla="val 15708"/>
              <a:gd name="adj2" fmla="val 72036"/>
              <a:gd name="adj3" fmla="val 16667"/>
            </a:avLst>
          </a:prstGeom>
          <a:noFill/>
          <a:ln w="28575" cmpd="sng">
            <a:solidFill>
              <a:srgbClr val="00B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文本框 5"/>
          <p:cNvSpPr txBox="1"/>
          <p:nvPr/>
        </p:nvSpPr>
        <p:spPr>
          <a:xfrm>
            <a:off x="7798117" y="2754919"/>
            <a:ext cx="2873375"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概括内容式</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揭示中心式</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引用线索式</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介绍主要人、物式</a:t>
            </a:r>
          </a:p>
        </p:txBody>
      </p:sp>
      <p:sp>
        <p:nvSpPr>
          <p:cNvPr id="7" name="云形标注 8"/>
          <p:cNvSpPr/>
          <p:nvPr/>
        </p:nvSpPr>
        <p:spPr>
          <a:xfrm>
            <a:off x="5815619" y="4773295"/>
            <a:ext cx="5473700" cy="1325245"/>
          </a:xfrm>
          <a:prstGeom prst="cloudCallout">
            <a:avLst>
              <a:gd name="adj1" fmla="val -98983"/>
              <a:gd name="adj2" fmla="val -51825"/>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p:nvPr/>
        </p:nvSpPr>
        <p:spPr>
          <a:xfrm>
            <a:off x="6550314" y="5036820"/>
            <a:ext cx="41294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题目拟的好又有什么作用呢？</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我们可以运用哪些方法？</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3596565"/>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ldLvl="0" animBg="1"/>
      <p:bldP spid="5" grpId="1" animBg="1"/>
      <p:bldP spid="6" grpId="0"/>
      <p:bldP spid="6" grpId="1"/>
      <p:bldP spid="7" grpId="0" bldLvl="0" animBg="1"/>
      <p:bldP spid="7"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词句段运用</a:t>
            </a:r>
          </a:p>
        </p:txBody>
      </p:sp>
      <p:sp>
        <p:nvSpPr>
          <p:cNvPr id="3" name="圆角矩形 1"/>
          <p:cNvSpPr/>
          <p:nvPr/>
        </p:nvSpPr>
        <p:spPr>
          <a:xfrm>
            <a:off x="5025852" y="2230120"/>
            <a:ext cx="5856605" cy="3109595"/>
          </a:xfrm>
          <a:prstGeom prst="roundRect">
            <a:avLst/>
          </a:prstGeom>
          <a:noFill/>
          <a:ln w="28575" cmpd="sng">
            <a:solidFill>
              <a:srgbClr val="7030A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p:cNvSpPr txBox="1"/>
          <p:nvPr/>
        </p:nvSpPr>
        <p:spPr>
          <a:xfrm>
            <a:off x="5327477" y="2446655"/>
            <a:ext cx="5253355" cy="2676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    试一试：仿照课本中的四组题目或运用刚才总结的其他拟题方法对本学期已完成的</a:t>
            </a: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7</a:t>
            </a: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篇习作进行重新拟题。</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742" y="2974265"/>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词句段运用</a:t>
            </a:r>
          </a:p>
        </p:txBody>
      </p:sp>
      <p:pic>
        <p:nvPicPr>
          <p:cNvPr id="6" name="图片 5" descr="微信图片_20190720183904"/>
          <p:cNvPicPr>
            <a:picLocks noChangeAspect="1"/>
          </p:cNvPicPr>
          <p:nvPr/>
        </p:nvPicPr>
        <p:blipFill>
          <a:blip r:embed="rId3" cstate="print"/>
          <a:stretch>
            <a:fillRect/>
          </a:stretch>
        </p:blipFill>
        <p:spPr>
          <a:xfrm>
            <a:off x="4560949" y="1456970"/>
            <a:ext cx="6054725" cy="1359255"/>
          </a:xfrm>
          <a:prstGeom prst="rect">
            <a:avLst/>
          </a:prstGeom>
        </p:spPr>
      </p:pic>
      <p:sp>
        <p:nvSpPr>
          <p:cNvPr id="8" name="云形标注 11"/>
          <p:cNvSpPr/>
          <p:nvPr/>
        </p:nvSpPr>
        <p:spPr>
          <a:xfrm>
            <a:off x="2219642" y="3027045"/>
            <a:ext cx="6054725" cy="1195070"/>
          </a:xfrm>
          <a:prstGeom prst="cloudCallout">
            <a:avLst>
              <a:gd name="adj1" fmla="val -31753"/>
              <a:gd name="adj2" fmla="val 65966"/>
            </a:avLst>
          </a:prstGeom>
          <a:noFill/>
          <a:ln w="28575" cmpd="sng">
            <a:solidFill>
              <a:srgbClr val="00B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3101402" y="3418175"/>
            <a:ext cx="4486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读一读这两组词，你发现了什么？</a:t>
            </a:r>
          </a:p>
        </p:txBody>
      </p:sp>
      <p:sp>
        <p:nvSpPr>
          <p:cNvPr id="10" name="云形标注 5"/>
          <p:cNvSpPr/>
          <p:nvPr/>
        </p:nvSpPr>
        <p:spPr>
          <a:xfrm flipH="1">
            <a:off x="4088447" y="4432935"/>
            <a:ext cx="7637145" cy="1195070"/>
          </a:xfrm>
          <a:prstGeom prst="cloudCallout">
            <a:avLst>
              <a:gd name="adj1" fmla="val -31753"/>
              <a:gd name="adj2" fmla="val 65966"/>
            </a:avLst>
          </a:prstGeom>
          <a:noFill/>
          <a:ln w="28575" cmpd="sng">
            <a:solidFill>
              <a:srgbClr val="00B05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5637847" y="4830415"/>
            <a:ext cx="63912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饱经风霜</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与</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深处</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是什么意思呢？</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5" y="3579450"/>
            <a:ext cx="2463507" cy="32614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10" grpId="0" animBg="1"/>
      <p:bldP spid="10" grpId="1" animBg="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词句段运用</a:t>
            </a:r>
          </a:p>
        </p:txBody>
      </p:sp>
      <p:sp>
        <p:nvSpPr>
          <p:cNvPr id="5" name="文本框 4"/>
          <p:cNvSpPr txBox="1"/>
          <p:nvPr/>
        </p:nvSpPr>
        <p:spPr>
          <a:xfrm>
            <a:off x="4881880" y="3519596"/>
            <a:ext cx="220599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借助图片理解</a:t>
            </a:r>
            <a:r>
              <a:rPr kumimoji="0" lang="en-US" altLang="zh-CN"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a:t>
            </a:r>
            <a:r>
              <a:rPr kumimoji="0" lang="zh-CN" altLang="en-US"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饱经风霜</a:t>
            </a:r>
            <a:r>
              <a:rPr kumimoji="0" lang="en-US" altLang="zh-CN"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a:t>
            </a:r>
          </a:p>
        </p:txBody>
      </p:sp>
      <p:sp>
        <p:nvSpPr>
          <p:cNvPr id="6" name="圆角矩形 8"/>
          <p:cNvSpPr/>
          <p:nvPr/>
        </p:nvSpPr>
        <p:spPr>
          <a:xfrm>
            <a:off x="4696460" y="3394501"/>
            <a:ext cx="2366010" cy="1079500"/>
          </a:xfrm>
          <a:prstGeom prst="round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090" y="2169385"/>
            <a:ext cx="2552861" cy="31910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898" y="2615696"/>
            <a:ext cx="3636143" cy="243383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8" presetClass="entr" presetSubtype="16" fill="hold" grpId="0" nodeType="withEffect">
                                  <p:stCondLst>
                                    <p:cond delay="0"/>
                                  </p:stCondLst>
                                  <p:childTnLst>
                                    <p:set>
                                      <p:cBhvr>
                                        <p:cTn id="9" dur="500" fill="hold">
                                          <p:stCondLst>
                                            <p:cond delay="0"/>
                                          </p:stCondLst>
                                        </p:cTn>
                                        <p:tgtEl>
                                          <p:spTgt spid="5"/>
                                        </p:tgtEl>
                                        <p:attrNameLst>
                                          <p:attrName>style.visibility</p:attrName>
                                        </p:attrNameLst>
                                      </p:cBhvr>
                                      <p:to>
                                        <p:strVal val="visible"/>
                                      </p:to>
                                    </p:set>
                                    <p:animEffect transition="in" filter="diamond(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jh0r3i3">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宽屏</PresentationFormat>
  <Paragraphs>65</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思源黑体 CN Light</vt:lpstr>
      <vt:lpstr>Arial</vt:lpstr>
      <vt:lpstr>楷体</vt:lpstr>
      <vt:lpstr>思源黑体 CN Bold</vt:lpstr>
      <vt:lpstr>思源黑体 CN Regular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2020-11-17T07:17:00Z</dcterms:created>
  <dcterms:modified xsi:type="dcterms:W3CDTF">2023-01-10T06:07:00Z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52657C68F6FB48888908875CC1046E29</vt:lpwstr>
  </property>
  <property fmtid="{A09F084E-AD41-489F-8076-AA5BE3082BCA}" pid="100">
    <vt:ui4>5</vt:ui4>
  </property>
  <property fmtid="{64440492-4C8B-11D1-8B70-080036B11A03}" pid="11">
    <vt:lpwstr>www.2ppt.com-爱PPT提供资源下载</vt:lpwstr>
  </property>
</Properties>
</file>