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0" r:id="rId2"/>
    <p:sldId id="257" r:id="rId3"/>
    <p:sldId id="263" r:id="rId4"/>
    <p:sldId id="258" r:id="rId5"/>
    <p:sldId id="279" r:id="rId6"/>
    <p:sldId id="281" r:id="rId7"/>
    <p:sldId id="280" r:id="rId8"/>
    <p:sldId id="270" r:id="rId9"/>
    <p:sldId id="297" r:id="rId10"/>
    <p:sldId id="298" r:id="rId11"/>
    <p:sldId id="299" r:id="rId12"/>
  </p:sldIdLst>
  <p:sldSz cx="9144000" cy="6858000" type="screen4x3"/>
  <p:notesSz cx="7559675" cy="10691813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1pPr>
    <a:lvl2pPr marL="48387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2pPr>
    <a:lvl3pPr marL="96774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3pPr>
    <a:lvl4pPr marL="145161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4pPr>
    <a:lvl5pPr marL="193548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5pPr>
    <a:lvl6pPr marL="2419350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6pPr>
    <a:lvl7pPr marL="290258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7pPr>
    <a:lvl8pPr marL="338645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8pPr>
    <a:lvl9pPr marL="387032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3135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2066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2066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1C38D76-AA51-4329-95AA-3329D61E8EE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189F61A-6D83-47EC-AF60-2E7988EEF31A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87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774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161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548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935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258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645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7032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89F61A-6D83-47EC-AF60-2E7988EEF31A}" type="slidenum">
              <a:rPr lang="zh-CN" altLang="en-US" smtClean="0"/>
              <a:t>4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97335-0888-4884-AC41-AF4B9FF2C97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2D3CF-3BBA-449D-B062-AF693F95DF1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1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2D3CF-3BBA-449D-B062-AF693F95DF1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C441-20B6-4A58-B8A4-7203CED68E0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1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518" y="2390776"/>
            <a:ext cx="15763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3483443" y="2162634"/>
            <a:ext cx="4260802" cy="1235076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483443" y="3424699"/>
            <a:ext cx="4260802" cy="450623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E985C-E03F-4276-BBD2-4A0B2E739C8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0" y="1244600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061E3-CF5C-4159-8959-85E17E04F1C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3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7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7" y="2200274"/>
            <a:ext cx="3868340" cy="36845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F23D7-4678-4990-A0ED-45328ECB009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0EF1-4A75-44F0-8B8B-0B46AF4EA40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62FED-0A95-4436-8F16-738560D20B6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3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9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3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5CE13-1A46-499E-BC40-8D4C6798614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1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208C5-8943-4A2B-A44E-16056A8D0E8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" y="1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028950" y="674689"/>
            <a:ext cx="5532438" cy="700087"/>
          </a:xfrm>
          <a:prstGeom prst="rect">
            <a:avLst/>
          </a:prstGeom>
        </p:spPr>
        <p:txBody>
          <a:bodyPr vert="horz" lIns="91431" tIns="45715" rIns="91431" bIns="45715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028" name="KSO_BC1"/>
          <p:cNvSpPr>
            <a:spLocks noGrp="1"/>
          </p:cNvSpPr>
          <p:nvPr>
            <p:ph type="body" idx="1"/>
          </p:nvPr>
        </p:nvSpPr>
        <p:spPr bwMode="auto">
          <a:xfrm>
            <a:off x="496889" y="1549400"/>
            <a:ext cx="82042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1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31" tIns="45715" rIns="91431" bIns="45715" numCol="1" anchor="ctr" anchorCtr="0" compatLnSpc="1"/>
          <a:lstStyle>
            <a:lvl1pPr algn="r" eaLnBrk="1" hangingPunct="1">
              <a:defRPr sz="120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fld id="{1282D3CF-3BBA-449D-B062-AF693F95DF12}" type="slidenum">
              <a:rPr lang="en-US" altLang="zh-CN" smtClean="0"/>
              <a:t>‹#›</a:t>
            </a:fld>
            <a:endParaRPr lang="en-US" altLang="zh-CN"/>
          </a:p>
        </p:txBody>
      </p:sp>
      <p:pic>
        <p:nvPicPr>
          <p:cNvPr id="1032" name="图片 7"/>
          <p:cNvPicPr>
            <a:picLocks noChangeAspect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8307389" y="657225"/>
            <a:ext cx="8366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 kern="1200"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6870" indent="-35687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90000"/>
        <a:buBlip>
          <a:blip r:embed="rId16"/>
        </a:buBlip>
        <a:defRPr sz="2000" kern="1200">
          <a:solidFill>
            <a:srgbClr val="8B8E2E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6870" indent="-356870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B1D19B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25299;&#23637;&#21160;&#30011;&#65306;Whatsyourfavoritesubject&#65311;.sw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Unit6PartBLetslearnmore&#35838;&#25991;&#24405;&#38899;1.mp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file:///C:\Users\Administrator\Desktop\&#38485;&#26053;&#29256;&#22235;&#19978;Unit6\Unit6%20PartB%20Let&#8217;s%20learn%20more&#21477;&#23376;&#24405;&#38899;&#38598;\&#21477;1-4.mp3" TargetMode="External"/><Relationship Id="rId3" Type="http://schemas.microsoft.com/office/2007/relationships/media" Target="file:///C:\Users\Administrator\Desktop\&#38485;&#26053;&#29256;&#22235;&#19978;Unit6\Unit6%20PartB%20Let&#8217;s%20learn%20more&#21477;&#23376;&#24405;&#38899;&#38598;\&#21477;1-2.mp3" TargetMode="External"/><Relationship Id="rId7" Type="http://schemas.microsoft.com/office/2007/relationships/media" Target="file:///C:\Users\Administrator\Desktop\&#38485;&#26053;&#29256;&#22235;&#19978;Unit6\Unit6%20PartB%20Let&#8217;s%20learn%20more&#21477;&#23376;&#24405;&#38899;&#38598;\&#21477;1-4.mp3" TargetMode="External"/><Relationship Id="rId2" Type="http://schemas.openxmlformats.org/officeDocument/2006/relationships/audio" Target="file:///C:\Users\Administrator\Desktop\&#38485;&#26053;&#29256;&#22235;&#19978;Unit6\Unit6%20PartB%20Let&#8217;s%20learn%20more&#21477;&#23376;&#24405;&#38899;&#38598;\&#21477;1-1.mp3" TargetMode="External"/><Relationship Id="rId1" Type="http://schemas.microsoft.com/office/2007/relationships/media" Target="file:///C:\Users\Administrator\Desktop\&#38485;&#26053;&#29256;&#22235;&#19978;Unit6\Unit6%20PartB%20Let&#8217;s%20learn%20more&#21477;&#23376;&#24405;&#38899;&#38598;\&#21477;1-1.mp3" TargetMode="External"/><Relationship Id="rId6" Type="http://schemas.openxmlformats.org/officeDocument/2006/relationships/audio" Target="file:///C:\Users\Administrator\Desktop\&#38485;&#26053;&#29256;&#22235;&#19978;Unit6\Unit6%20PartB%20Let&#8217;s%20learn%20more&#21477;&#23376;&#24405;&#38899;&#38598;\&#21477;1-3.mp3" TargetMode="External"/><Relationship Id="rId11" Type="http://schemas.openxmlformats.org/officeDocument/2006/relationships/image" Target="../media/image9.png"/><Relationship Id="rId5" Type="http://schemas.microsoft.com/office/2007/relationships/media" Target="file:///C:\Users\Administrator\Desktop\&#38485;&#26053;&#29256;&#22235;&#19978;Unit6\Unit6%20PartB%20Let&#8217;s%20learn%20more&#21477;&#23376;&#24405;&#38899;&#38598;\&#21477;1-3.mp3" TargetMode="External"/><Relationship Id="rId10" Type="http://schemas.openxmlformats.org/officeDocument/2006/relationships/image" Target="../media/image8.jpeg"/><Relationship Id="rId4" Type="http://schemas.openxmlformats.org/officeDocument/2006/relationships/audio" Target="file:///C:\Users\Administrator\Desktop\&#38485;&#26053;&#29256;&#22235;&#19978;Unit6\Unit6%20PartB%20Let&#8217;s%20learn%20more&#21477;&#23376;&#24405;&#38899;&#38598;\&#21477;1-2.mp3" TargetMode="Externa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Unit6PartBLetslearnmore&#35838;&#25991;&#24405;&#38899;2.mp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microsoft.com/office/2007/relationships/media" Target="file:///C:\Users\Administrator\Desktop\&#38485;&#26053;&#29256;&#22235;&#19978;Unit6\Unit6%20PartB%20Let&#8217;s%20learn%20more&#21477;&#23376;&#24405;&#38899;&#38598;\&#21477;2-2.mp3" TargetMode="External"/><Relationship Id="rId7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&#38485;&#26053;&#29256;&#22235;&#19978;Unit6\Unit6%20PartB%20Let&#8217;s%20learn%20more&#21477;&#23376;&#24405;&#38899;&#38598;\&#21477;2-1.mp3" TargetMode="External"/><Relationship Id="rId1" Type="http://schemas.microsoft.com/office/2007/relationships/media" Target="file:///C:\Users\Administrator\Desktop\&#38485;&#26053;&#29256;&#22235;&#19978;Unit6\Unit6%20PartB%20Let&#8217;s%20learn%20more&#21477;&#23376;&#24405;&#38899;&#38598;\&#21477;2-1.mp3" TargetMode="External"/><Relationship Id="rId6" Type="http://schemas.openxmlformats.org/officeDocument/2006/relationships/audio" Target="file:///C:\Users\Administrator\Desktop\&#38485;&#26053;&#29256;&#22235;&#19978;Unit6\Unit6%20PartB%20Let&#8217;s%20learn%20more&#21477;&#23376;&#24405;&#38899;&#38598;\&#21477;2-3.mp3" TargetMode="External"/><Relationship Id="rId5" Type="http://schemas.microsoft.com/office/2007/relationships/media" Target="file:///C:\Users\Administrator\Desktop\&#38485;&#26053;&#29256;&#22235;&#19978;Unit6\Unit6%20PartB%20Let&#8217;s%20learn%20more&#21477;&#23376;&#24405;&#38899;&#38598;\&#21477;2-3.mp3" TargetMode="External"/><Relationship Id="rId10" Type="http://schemas.openxmlformats.org/officeDocument/2006/relationships/image" Target="../media/image9.png"/><Relationship Id="rId4" Type="http://schemas.openxmlformats.org/officeDocument/2006/relationships/audio" Target="file:///C:\Users\Administrator\Desktop\&#38485;&#26053;&#29256;&#22235;&#19978;Unit6\Unit6%20PartB%20Let&#8217;s%20learn%20more&#21477;&#23376;&#24405;&#38899;&#38598;\&#21477;2-2.mp3" TargetMode="External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66956" y="2060848"/>
            <a:ext cx="6172341" cy="20271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3200" b="0" dirty="0" smtClean="0">
                <a:solidFill>
                  <a:schemeClr val="accent1">
                    <a:lumMod val="50000"/>
                  </a:schemeClr>
                </a:solidFill>
                <a:ea typeface="宋体" panose="02010600030101010101" pitchFamily="2" charset="-122"/>
                <a:cs typeface="Arial" panose="020B0604020202020204" pitchFamily="34" charset="0"/>
              </a:rPr>
              <a:t>Unit6 </a:t>
            </a:r>
            <a:br>
              <a:rPr lang="en-US" altLang="zh-CN" sz="3200" b="0" dirty="0" smtClean="0">
                <a:solidFill>
                  <a:schemeClr val="accent1">
                    <a:lumMod val="50000"/>
                  </a:schemeClr>
                </a:solidFill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</a:rPr>
              <a:t>What </a:t>
            </a: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</a:rPr>
              <a:t>Subjects Do They Have This Morning? </a:t>
            </a: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en-US" sz="32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</a:t>
            </a: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课时</a:t>
            </a:r>
            <a:endParaRPr lang="zh-CN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66956" y="1066601"/>
            <a:ext cx="3505280" cy="559372"/>
          </a:xfrm>
          <a:prstGeom prst="rect">
            <a:avLst/>
          </a:prstGeom>
        </p:spPr>
        <p:txBody>
          <a:bodyPr wrap="square" lIns="96762" tIns="48381" rIns="96762" bIns="48381">
            <a:spAutoFit/>
          </a:bodyPr>
          <a:lstStyle/>
          <a:p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</a:rPr>
              <a:t>陕旅版四年级上册</a:t>
            </a:r>
            <a:endParaRPr lang="zh-CN" altLang="en-US" sz="3000" b="1" dirty="0"/>
          </a:p>
        </p:txBody>
      </p:sp>
      <p:sp>
        <p:nvSpPr>
          <p:cNvPr id="5" name="矩形 4"/>
          <p:cNvSpPr/>
          <p:nvPr/>
        </p:nvSpPr>
        <p:spPr>
          <a:xfrm>
            <a:off x="1" y="5562780"/>
            <a:ext cx="9144000" cy="519430"/>
          </a:xfrm>
          <a:prstGeom prst="rect">
            <a:avLst/>
          </a:prstGeom>
        </p:spPr>
        <p:txBody>
          <a:bodyPr wrap="square" lIns="96762" tIns="48381" rIns="96762" bIns="48381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5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471642" y="556101"/>
            <a:ext cx="7672359" cy="74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en-US" altLang="zh-CN" sz="4200" b="1" dirty="0">
                <a:solidFill>
                  <a:srgbClr val="FF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Free talk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899592" y="1556792"/>
            <a:ext cx="7107893" cy="426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zh-CN" altLang="en-US" sz="3400" dirty="0">
                <a:latin typeface="宋体" panose="02010600030101010101" pitchFamily="2" charset="-122"/>
                <a:ea typeface="宋体" panose="02010600030101010101" pitchFamily="2" charset="-122"/>
              </a:rPr>
              <a:t>同桌之间根据自己学校的里学的科目互相询问对方喜欢哪门科目，擅不擅长这个科目？</a:t>
            </a:r>
            <a:endParaRPr lang="en-US" altLang="zh-CN" sz="3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400" dirty="0">
                <a:latin typeface="宋体" panose="02010600030101010101" pitchFamily="2" charset="-122"/>
                <a:ea typeface="宋体" panose="02010600030101010101" pitchFamily="2" charset="-122"/>
              </a:rPr>
              <a:t>例如：</a:t>
            </a:r>
            <a:endParaRPr lang="en-US" altLang="zh-CN" sz="3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400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—</a:t>
            </a:r>
            <a:r>
              <a:rPr lang="en-US" altLang="zh-CN" sz="3400" dirty="0">
                <a:ea typeface="宋体" panose="02010600030101010101" pitchFamily="2" charset="-122"/>
                <a:cs typeface="Arial" panose="020B0604020202020204" pitchFamily="34" charset="0"/>
              </a:rPr>
              <a:t>What subject do you like?</a:t>
            </a:r>
          </a:p>
          <a:p>
            <a:r>
              <a:rPr lang="en-US" altLang="zh-CN" sz="3400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—</a:t>
            </a:r>
            <a:r>
              <a:rPr lang="en-US" altLang="zh-CN" sz="3400" dirty="0">
                <a:ea typeface="宋体" panose="02010600030101010101" pitchFamily="2" charset="-122"/>
                <a:cs typeface="Arial" panose="020B0604020202020204" pitchFamily="34" charset="0"/>
              </a:rPr>
              <a:t>I like…</a:t>
            </a:r>
          </a:p>
          <a:p>
            <a:r>
              <a:rPr lang="en-US" altLang="zh-CN" sz="3400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—</a:t>
            </a:r>
            <a:r>
              <a:rPr lang="en-US" altLang="zh-CN" sz="3400" dirty="0">
                <a:ea typeface="宋体" panose="02010600030101010101" pitchFamily="2" charset="-122"/>
                <a:cs typeface="Arial" panose="020B0604020202020204" pitchFamily="34" charset="0"/>
              </a:rPr>
              <a:t>Are you good at it?</a:t>
            </a:r>
          </a:p>
          <a:p>
            <a:r>
              <a:rPr lang="en-US" altLang="zh-CN" sz="3400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—</a:t>
            </a:r>
            <a:r>
              <a:rPr lang="en-US" altLang="zh-CN" sz="3400" dirty="0">
                <a:ea typeface="宋体" panose="02010600030101010101" pitchFamily="2" charset="-122"/>
                <a:cs typeface="Arial" panose="020B0604020202020204" pitchFamily="34" charset="0"/>
              </a:rPr>
              <a:t>Yes, I am./ No, I’m not.</a:t>
            </a:r>
            <a:endParaRPr lang="zh-CN" altLang="en-US" sz="340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133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471642" y="556100"/>
            <a:ext cx="7672359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 dirty="0">
                <a:solidFill>
                  <a:srgbClr val="FF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Look, guess and </a:t>
            </a:r>
            <a:r>
              <a:rPr lang="en-US" altLang="zh-CN" sz="3400" b="1" dirty="0" smtClean="0">
                <a:solidFill>
                  <a:srgbClr val="FF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talk </a:t>
            </a:r>
            <a:endParaRPr lang="en-US" altLang="zh-CN" sz="3400" b="1" dirty="0">
              <a:solidFill>
                <a:srgbClr val="FF000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42" y="1340768"/>
            <a:ext cx="6805502" cy="540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37678" y="1124744"/>
            <a:ext cx="8806328" cy="68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zh-CN" altLang="en-US" sz="3800" dirty="0">
                <a:latin typeface="宋体" panose="02010600030101010101" pitchFamily="2" charset="-122"/>
                <a:ea typeface="宋体" panose="02010600030101010101" pitchFamily="2" charset="-122"/>
              </a:rPr>
              <a:t>动画欣赏</a:t>
            </a:r>
            <a:r>
              <a:rPr lang="en-US" altLang="zh-CN" sz="38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en-US" altLang="zh-CN" sz="3800" dirty="0">
                <a:ea typeface="宋体" panose="02010600030101010101" pitchFamily="2" charset="-122"/>
              </a:rPr>
              <a:t>What’s your favorite subject</a:t>
            </a:r>
            <a:r>
              <a:rPr lang="zh-CN" altLang="en-US" sz="3800" dirty="0">
                <a:ea typeface="宋体" panose="02010600030101010101" pitchFamily="2" charset="-122"/>
              </a:rPr>
              <a:t>？</a:t>
            </a:r>
            <a:endParaRPr lang="zh-CN" altLang="en-US" sz="3400" dirty="0">
              <a:ea typeface="宋体" panose="02010600030101010101" pitchFamily="2" charset="-122"/>
            </a:endParaRPr>
          </a:p>
        </p:txBody>
      </p:sp>
      <p:pic>
        <p:nvPicPr>
          <p:cNvPr id="4099" name="Picture 4" descr="C:\Users\Administrator\Desktop\素材\拓展动画：What’s your favorite subject？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672" y="2276872"/>
            <a:ext cx="5898325" cy="421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66858" y="480497"/>
            <a:ext cx="7773156" cy="8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en-US" altLang="zh-CN" sz="4700" dirty="0">
                <a:solidFill>
                  <a:srgbClr val="00FF00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Arial" panose="020B0604020202020204" pitchFamily="34" charset="0"/>
              </a:rPr>
              <a:t>Review </a:t>
            </a:r>
            <a:endParaRPr lang="zh-CN" altLang="en-US" sz="4700" dirty="0">
              <a:solidFill>
                <a:srgbClr val="00FF00"/>
              </a:solidFill>
              <a:latin typeface="Comic Sans MS" panose="030F0702030302020204" pitchFamily="66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752621" y="1538934"/>
            <a:ext cx="8391380" cy="379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zh-CN" altLang="en-US" sz="3000" dirty="0">
                <a:ea typeface="宋体" panose="02010600030101010101" pitchFamily="2" charset="-122"/>
                <a:cs typeface="Arial" panose="020B0604020202020204" pitchFamily="34" charset="0"/>
              </a:rPr>
              <a:t>用英语表达所学科目：</a:t>
            </a:r>
            <a:endParaRPr lang="en-US" altLang="zh-CN" sz="3000" dirty="0"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en-US" altLang="zh-CN" sz="30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(1) —How many subjects do you have this morning?</a:t>
            </a:r>
            <a:endParaRPr lang="en-US" altLang="zh-CN" sz="3000" dirty="0"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en-US" altLang="zh-CN" sz="30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     —We have four.</a:t>
            </a:r>
          </a:p>
          <a:p>
            <a:r>
              <a:rPr lang="en-US" altLang="zh-CN" sz="30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     —What are they?</a:t>
            </a:r>
          </a:p>
          <a:p>
            <a:r>
              <a:rPr lang="en-US" altLang="zh-CN" sz="30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     —They are…</a:t>
            </a:r>
          </a:p>
          <a:p>
            <a:r>
              <a:rPr lang="en-US" altLang="zh-CN" sz="30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(2) —What subjects do they have this morning?</a:t>
            </a:r>
          </a:p>
          <a:p>
            <a:r>
              <a:rPr lang="en-US" altLang="zh-CN" sz="30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     —They have…/ Let me see…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1523720" y="707306"/>
            <a:ext cx="7620280" cy="166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 dirty="0">
                <a:solidFill>
                  <a:srgbClr val="FF0000"/>
                </a:solidFill>
                <a:ea typeface="宋体" panose="02010600030101010101" pitchFamily="2" charset="-122"/>
                <a:hlinkClick r:id="rId3" action="ppaction://hlinkfile"/>
              </a:rPr>
              <a:t>Let’s learn more</a:t>
            </a:r>
            <a:endParaRPr lang="en-US" altLang="zh-CN" sz="3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r>
              <a:rPr lang="zh-CN" altLang="en-US" sz="3400" dirty="0">
                <a:latin typeface="宋体" panose="02010600030101010101" pitchFamily="2" charset="-122"/>
                <a:ea typeface="宋体" panose="02010600030101010101" pitchFamily="2" charset="-122"/>
              </a:rPr>
              <a:t>听录音，回答问题：</a:t>
            </a:r>
            <a:endParaRPr lang="en-US" altLang="zh-CN" sz="3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400" dirty="0">
                <a:ea typeface="宋体" panose="02010600030101010101" pitchFamily="2" charset="-122"/>
              </a:rPr>
              <a:t>Does Li Shan like English?</a:t>
            </a:r>
            <a:endParaRPr lang="zh-CN" altLang="en-US" sz="3400" dirty="0">
              <a:ea typeface="宋体" panose="02010600030101010101" pitchFamily="2" charset="-122"/>
            </a:endParaRPr>
          </a:p>
        </p:txBody>
      </p:sp>
      <p:pic>
        <p:nvPicPr>
          <p:cNvPr id="7171" name="图片 5" descr="2013082102074763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7704" y="2491206"/>
            <a:ext cx="5444736" cy="419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3" descr="20130821020747636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" y="129365"/>
            <a:ext cx="8109147" cy="624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标注 6"/>
          <p:cNvSpPr/>
          <p:nvPr/>
        </p:nvSpPr>
        <p:spPr bwMode="auto">
          <a:xfrm>
            <a:off x="640064" y="329292"/>
            <a:ext cx="2721528" cy="453616"/>
          </a:xfrm>
          <a:prstGeom prst="wedgeRoundRectCallout">
            <a:avLst>
              <a:gd name="adj1" fmla="val 9446"/>
              <a:gd name="adj2" fmla="val 12605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It’s an English book.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圆角矩形标注 7"/>
          <p:cNvSpPr/>
          <p:nvPr/>
        </p:nvSpPr>
        <p:spPr bwMode="auto">
          <a:xfrm>
            <a:off x="5933604" y="5167861"/>
            <a:ext cx="2721528" cy="453616"/>
          </a:xfrm>
          <a:prstGeom prst="wedgeRoundRectCallout">
            <a:avLst>
              <a:gd name="adj1" fmla="val -33673"/>
              <a:gd name="adj2" fmla="val -12612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Do you like English?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圆角矩形标注 8"/>
          <p:cNvSpPr/>
          <p:nvPr/>
        </p:nvSpPr>
        <p:spPr bwMode="auto">
          <a:xfrm>
            <a:off x="5631212" y="253690"/>
            <a:ext cx="2948323" cy="453616"/>
          </a:xfrm>
          <a:prstGeom prst="wedgeRoundRectCallout">
            <a:avLst>
              <a:gd name="adj1" fmla="val -33460"/>
              <a:gd name="adj2" fmla="val 11822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What’s in your hand?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圆角矩形标注 11"/>
          <p:cNvSpPr/>
          <p:nvPr/>
        </p:nvSpPr>
        <p:spPr bwMode="auto">
          <a:xfrm>
            <a:off x="564465" y="5848286"/>
            <a:ext cx="3023920" cy="453616"/>
          </a:xfrm>
          <a:prstGeom prst="wedgeRoundRectCallout">
            <a:avLst>
              <a:gd name="adj1" fmla="val 34184"/>
              <a:gd name="adj2" fmla="val -12612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Yes. I like it very much.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5" name="句1-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535" y="329292"/>
            <a:ext cx="322552" cy="3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句1-2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592" y="404895"/>
            <a:ext cx="322552" cy="3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句1-3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132" y="5243464"/>
            <a:ext cx="322552" cy="3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句1-4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385" y="5923887"/>
            <a:ext cx="322552" cy="3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350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4522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3503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5514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7" grpId="0" animBg="1"/>
      <p:bldP spid="8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1523720" y="404895"/>
            <a:ext cx="7620280" cy="166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 dirty="0">
                <a:solidFill>
                  <a:srgbClr val="FF0000"/>
                </a:solidFill>
                <a:ea typeface="宋体" panose="02010600030101010101" pitchFamily="2" charset="-122"/>
                <a:hlinkClick r:id="rId2" action="ppaction://hlinkfile"/>
              </a:rPr>
              <a:t>Let’s learn more</a:t>
            </a:r>
            <a:endParaRPr lang="en-US" altLang="zh-CN" sz="3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r>
              <a:rPr lang="zh-CN" altLang="en-US" sz="3400" dirty="0">
                <a:latin typeface="宋体" panose="02010600030101010101" pitchFamily="2" charset="-122"/>
                <a:ea typeface="宋体" panose="02010600030101010101" pitchFamily="2" charset="-122"/>
              </a:rPr>
              <a:t>听录音，回答问题：</a:t>
            </a:r>
            <a:endParaRPr lang="en-US" altLang="zh-CN" sz="3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400" dirty="0">
                <a:ea typeface="宋体" panose="02010600030101010101" pitchFamily="2" charset="-122"/>
              </a:rPr>
              <a:t>What subject Alice like? </a:t>
            </a:r>
            <a:endParaRPr lang="zh-CN" altLang="en-US" sz="3400" dirty="0">
              <a:ea typeface="宋体" panose="02010600030101010101" pitchFamily="2" charset="-122"/>
            </a:endParaRPr>
          </a:p>
        </p:txBody>
      </p:sp>
      <p:pic>
        <p:nvPicPr>
          <p:cNvPr id="9219" name="图片 3" descr="2013082102075220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8436" y="2123595"/>
            <a:ext cx="6881099" cy="441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9" descr="20130821020752200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29292"/>
            <a:ext cx="9046563" cy="60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标注 4"/>
          <p:cNvSpPr/>
          <p:nvPr/>
        </p:nvSpPr>
        <p:spPr bwMode="auto">
          <a:xfrm>
            <a:off x="5480016" y="178087"/>
            <a:ext cx="3099519" cy="762747"/>
          </a:xfrm>
          <a:prstGeom prst="wedgeRoundRectCallout">
            <a:avLst>
              <a:gd name="adj1" fmla="val -36862"/>
              <a:gd name="adj2" fmla="val 12678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No, I don’t. I like Art. I’m good at drawing.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圆角矩形标注 8"/>
          <p:cNvSpPr/>
          <p:nvPr/>
        </p:nvSpPr>
        <p:spPr bwMode="auto">
          <a:xfrm>
            <a:off x="262074" y="178087"/>
            <a:ext cx="3250715" cy="529219"/>
          </a:xfrm>
          <a:prstGeom prst="wedgeRoundRectCallout">
            <a:avLst>
              <a:gd name="adj1" fmla="val -8773"/>
              <a:gd name="adj2" fmla="val 14408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Do you like Music, Alice?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" name="圆角矩形标注 10"/>
          <p:cNvSpPr/>
          <p:nvPr/>
        </p:nvSpPr>
        <p:spPr bwMode="auto">
          <a:xfrm>
            <a:off x="413269" y="5923888"/>
            <a:ext cx="3401911" cy="756026"/>
          </a:xfrm>
          <a:prstGeom prst="wedgeRoundRectCallout">
            <a:avLst>
              <a:gd name="adj1" fmla="val 18114"/>
              <a:gd name="adj2" fmla="val -8249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That’s great! I like Art, too. But I’m not good at it.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6" name="句2-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788" y="253690"/>
            <a:ext cx="322552" cy="3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句2-2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535" y="404895"/>
            <a:ext cx="322552" cy="3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句2-3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180" y="6226298"/>
            <a:ext cx="322552" cy="3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452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851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893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755576" y="1609824"/>
            <a:ext cx="7672359" cy="271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en-US" altLang="zh-CN" sz="3400" b="1" dirty="0">
                <a:solidFill>
                  <a:srgbClr val="FF00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Summary</a:t>
            </a:r>
          </a:p>
          <a:p>
            <a:r>
              <a:rPr lang="zh-CN" altLang="en-US" sz="3400" dirty="0">
                <a:latin typeface="宋体" panose="02010600030101010101" pitchFamily="2" charset="-122"/>
                <a:ea typeface="宋体" panose="02010600030101010101" pitchFamily="2" charset="-122"/>
              </a:rPr>
              <a:t>表达对不同学科的喜好用句型：</a:t>
            </a:r>
            <a:endParaRPr lang="en-US" altLang="zh-CN" sz="3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4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—Do you like+</a:t>
            </a:r>
            <a:r>
              <a:rPr lang="zh-CN" altLang="en-US" sz="34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学科名词？</a:t>
            </a:r>
            <a:endParaRPr lang="en-US" altLang="zh-CN" sz="3400" dirty="0">
              <a:solidFill>
                <a:srgbClr val="FF00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en-US" altLang="zh-CN" sz="3400" dirty="0">
                <a:solidFill>
                  <a:srgbClr val="FF00FF"/>
                </a:solidFill>
                <a:ea typeface="宋体" panose="02010600030101010101" pitchFamily="2" charset="-122"/>
              </a:rPr>
              <a:t>—Yes. I like it very much./ No, I don’t./</a:t>
            </a:r>
          </a:p>
          <a:p>
            <a:r>
              <a:rPr lang="en-US" altLang="zh-CN" sz="3400" dirty="0">
                <a:solidFill>
                  <a:srgbClr val="FF00FF"/>
                </a:solidFill>
                <a:ea typeface="宋体" panose="02010600030101010101" pitchFamily="2" charset="-122"/>
              </a:rPr>
              <a:t>I’m good at…</a:t>
            </a:r>
            <a:r>
              <a:rPr lang="zh-CN" altLang="en-US" sz="3400" dirty="0">
                <a:ea typeface="宋体" panose="02010600030101010101" pitchFamily="2" charset="-122"/>
              </a:rPr>
              <a:t>我擅长</a:t>
            </a:r>
            <a:r>
              <a:rPr lang="en-US" altLang="zh-CN" sz="3400" dirty="0" smtClean="0">
                <a:ea typeface="宋体" panose="02010600030101010101" pitchFamily="2" charset="-122"/>
              </a:rPr>
              <a:t>……</a:t>
            </a:r>
            <a:endParaRPr lang="en-US" altLang="zh-CN" sz="3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899592" y="908720"/>
            <a:ext cx="7672359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 dirty="0">
                <a:solidFill>
                  <a:srgbClr val="FF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Ask and draw</a:t>
            </a:r>
            <a:endParaRPr lang="en-US" altLang="zh-CN" sz="3400" dirty="0">
              <a:solidFill>
                <a:srgbClr val="FF000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772816"/>
            <a:ext cx="7249010" cy="426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7bcf8f3c1ec9712f22ad09d81c75f1cf56b2eb"/>
</p:tagLst>
</file>

<file path=ppt/theme/theme1.xml><?xml version="1.0" encoding="utf-8"?>
<a:theme xmlns:a="http://schemas.openxmlformats.org/drawingml/2006/main" name="WWW.2PPT.COM&#10;">
  <a:themeElements>
    <a:clrScheme name="KSO_GREEN5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7DB359"/>
      </a:accent2>
      <a:accent3>
        <a:srgbClr val="DCAB48"/>
      </a:accent3>
      <a:accent4>
        <a:srgbClr val="6B8A4B"/>
      </a:accent4>
      <a:accent5>
        <a:srgbClr val="409BA2"/>
      </a:accent5>
      <a:accent6>
        <a:srgbClr val="B84D30"/>
      </a:accent6>
      <a:hlink>
        <a:srgbClr val="00B0F0"/>
      </a:hlink>
      <a:folHlink>
        <a:srgbClr val="AFB2B4"/>
      </a:folHlink>
    </a:clrScheme>
    <a:fontScheme name="自定义 19">
      <a:majorFont>
        <a:latin typeface="Arial Rounded MT Bold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主题35</Template>
  <TotalTime>0</TotalTime>
  <Words>270</Words>
  <Application>Microsoft Office PowerPoint</Application>
  <PresentationFormat>全屏显示(4:3)</PresentationFormat>
  <Paragraphs>40</Paragraphs>
  <Slides>11</Slides>
  <Notes>1</Notes>
  <HiddenSlides>0</HiddenSlides>
  <MMClips>7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华文行楷</vt:lpstr>
      <vt:lpstr>宋体</vt:lpstr>
      <vt:lpstr>微软雅黑</vt:lpstr>
      <vt:lpstr>幼圆</vt:lpstr>
      <vt:lpstr>Arial</vt:lpstr>
      <vt:lpstr>Arial Black</vt:lpstr>
      <vt:lpstr>Calibri</vt:lpstr>
      <vt:lpstr>Comic Sans MS</vt:lpstr>
      <vt:lpstr>WWW.2PPT.COM
</vt:lpstr>
      <vt:lpstr>Unit6  What Subjects Do They Have This Morning?  第3课时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2009-03-02T17:56:00Z</dcterms:created>
  <dcterms:modified xsi:type="dcterms:W3CDTF">2023-01-16T19:54:49Z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EB57DFB627FB45E1BC079F7641834B94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